
<file path=[Content_Types].xml><?xml version="1.0" encoding="utf-8"?>
<Types xmlns="http://schemas.openxmlformats.org/package/2006/content-types">
  <Default Extension="png" ContentType="image/png"/>
  <Default Extension="bin" ContentType="audio/unknown"/>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1.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ink/ink2.xml" ContentType="application/inkml+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5"/>
  </p:notesMasterIdLst>
  <p:sldIdLst>
    <p:sldId id="256" r:id="rId2"/>
    <p:sldId id="267" r:id="rId3"/>
    <p:sldId id="257" r:id="rId4"/>
    <p:sldId id="266" r:id="rId5"/>
    <p:sldId id="268" r:id="rId6"/>
    <p:sldId id="510" r:id="rId7"/>
    <p:sldId id="511" r:id="rId8"/>
    <p:sldId id="512" r:id="rId9"/>
    <p:sldId id="513" r:id="rId10"/>
    <p:sldId id="515" r:id="rId11"/>
    <p:sldId id="514" r:id="rId12"/>
    <p:sldId id="517" r:id="rId13"/>
    <p:sldId id="520" r:id="rId14"/>
    <p:sldId id="521" r:id="rId15"/>
    <p:sldId id="530" r:id="rId16"/>
    <p:sldId id="516" r:id="rId17"/>
    <p:sldId id="519" r:id="rId18"/>
    <p:sldId id="269" r:id="rId19"/>
    <p:sldId id="271" r:id="rId20"/>
    <p:sldId id="272" r:id="rId21"/>
    <p:sldId id="273" r:id="rId22"/>
    <p:sldId id="274" r:id="rId23"/>
    <p:sldId id="270" r:id="rId24"/>
    <p:sldId id="294" r:id="rId25"/>
    <p:sldId id="295" r:id="rId26"/>
    <p:sldId id="277" r:id="rId27"/>
    <p:sldId id="280" r:id="rId28"/>
    <p:sldId id="281" r:id="rId29"/>
    <p:sldId id="287" r:id="rId30"/>
    <p:sldId id="282" r:id="rId31"/>
    <p:sldId id="299" r:id="rId32"/>
    <p:sldId id="635" r:id="rId33"/>
    <p:sldId id="327" r:id="rId34"/>
    <p:sldId id="328" r:id="rId35"/>
    <p:sldId id="298" r:id="rId36"/>
    <p:sldId id="318" r:id="rId37"/>
    <p:sldId id="319" r:id="rId38"/>
    <p:sldId id="575" r:id="rId39"/>
    <p:sldId id="321" r:id="rId40"/>
    <p:sldId id="284" r:id="rId41"/>
    <p:sldId id="285" r:id="rId42"/>
    <p:sldId id="286" r:id="rId43"/>
    <p:sldId id="636" r:id="rId44"/>
    <p:sldId id="296" r:id="rId45"/>
    <p:sldId id="329" r:id="rId46"/>
    <p:sldId id="320" r:id="rId47"/>
    <p:sldId id="330" r:id="rId48"/>
    <p:sldId id="283" r:id="rId49"/>
    <p:sldId id="288" r:id="rId50"/>
    <p:sldId id="522" r:id="rId51"/>
    <p:sldId id="524" r:id="rId52"/>
    <p:sldId id="526" r:id="rId53"/>
    <p:sldId id="527" r:id="rId54"/>
    <p:sldId id="528" r:id="rId55"/>
    <p:sldId id="523" r:id="rId56"/>
    <p:sldId id="536" r:id="rId57"/>
    <p:sldId id="537" r:id="rId58"/>
    <p:sldId id="538" r:id="rId59"/>
    <p:sldId id="539" r:id="rId60"/>
    <p:sldId id="541" r:id="rId61"/>
    <p:sldId id="542" r:id="rId62"/>
    <p:sldId id="543" r:id="rId63"/>
    <p:sldId id="544" r:id="rId64"/>
    <p:sldId id="545" r:id="rId65"/>
    <p:sldId id="658" r:id="rId66"/>
    <p:sldId id="290" r:id="rId67"/>
    <p:sldId id="289" r:id="rId68"/>
    <p:sldId id="565" r:id="rId69"/>
    <p:sldId id="291" r:id="rId70"/>
    <p:sldId id="305" r:id="rId71"/>
    <p:sldId id="292" r:id="rId72"/>
    <p:sldId id="627" r:id="rId73"/>
    <p:sldId id="352" r:id="rId74"/>
    <p:sldId id="361" r:id="rId75"/>
    <p:sldId id="353" r:id="rId76"/>
    <p:sldId id="354" r:id="rId77"/>
    <p:sldId id="628" r:id="rId78"/>
    <p:sldId id="368" r:id="rId79"/>
    <p:sldId id="362" r:id="rId80"/>
    <p:sldId id="367" r:id="rId81"/>
    <p:sldId id="546" r:id="rId82"/>
    <p:sldId id="366" r:id="rId83"/>
    <p:sldId id="313" r:id="rId84"/>
    <p:sldId id="340" r:id="rId85"/>
    <p:sldId id="314" r:id="rId86"/>
    <p:sldId id="341" r:id="rId87"/>
    <p:sldId id="339" r:id="rId88"/>
    <p:sldId id="345" r:id="rId89"/>
    <p:sldId id="316" r:id="rId90"/>
    <p:sldId id="346" r:id="rId91"/>
    <p:sldId id="347" r:id="rId92"/>
    <p:sldId id="363" r:id="rId93"/>
    <p:sldId id="359" r:id="rId94"/>
    <p:sldId id="360" r:id="rId95"/>
    <p:sldId id="364" r:id="rId96"/>
    <p:sldId id="365" r:id="rId97"/>
    <p:sldId id="644" r:id="rId98"/>
    <p:sldId id="646" r:id="rId99"/>
    <p:sldId id="647" r:id="rId100"/>
    <p:sldId id="645" r:id="rId101"/>
    <p:sldId id="317" r:id="rId102"/>
    <p:sldId id="304" r:id="rId103"/>
    <p:sldId id="637" r:id="rId104"/>
    <p:sldId id="638" r:id="rId105"/>
    <p:sldId id="639" r:id="rId106"/>
    <p:sldId id="356" r:id="rId107"/>
    <p:sldId id="358" r:id="rId108"/>
    <p:sldId id="357" r:id="rId109"/>
    <p:sldId id="371" r:id="rId110"/>
    <p:sldId id="370" r:id="rId111"/>
    <p:sldId id="369" r:id="rId112"/>
    <p:sldId id="307" r:id="rId113"/>
    <p:sldId id="308" r:id="rId114"/>
    <p:sldId id="379" r:id="rId115"/>
    <p:sldId id="549" r:id="rId116"/>
    <p:sldId id="309" r:id="rId117"/>
    <p:sldId id="384" r:id="rId118"/>
    <p:sldId id="385" r:id="rId119"/>
    <p:sldId id="380" r:id="rId120"/>
    <p:sldId id="386" r:id="rId121"/>
    <p:sldId id="387" r:id="rId122"/>
    <p:sldId id="550" r:id="rId123"/>
    <p:sldId id="388" r:id="rId124"/>
    <p:sldId id="389" r:id="rId125"/>
    <p:sldId id="390" r:id="rId126"/>
    <p:sldId id="310" r:id="rId127"/>
    <p:sldId id="392" r:id="rId128"/>
    <p:sldId id="393" r:id="rId129"/>
    <p:sldId id="311" r:id="rId130"/>
    <p:sldId id="394" r:id="rId131"/>
    <p:sldId id="333" r:id="rId132"/>
    <p:sldId id="396" r:id="rId133"/>
    <p:sldId id="397" r:id="rId134"/>
    <p:sldId id="399" r:id="rId135"/>
    <p:sldId id="400" r:id="rId136"/>
    <p:sldId id="401" r:id="rId137"/>
    <p:sldId id="651" r:id="rId138"/>
    <p:sldId id="652" r:id="rId139"/>
    <p:sldId id="653" r:id="rId140"/>
    <p:sldId id="654" r:id="rId141"/>
    <p:sldId id="655" r:id="rId142"/>
    <p:sldId id="656" r:id="rId143"/>
    <p:sldId id="334" r:id="rId144"/>
    <p:sldId id="398" r:id="rId145"/>
    <p:sldId id="657" r:id="rId146"/>
    <p:sldId id="338" r:id="rId147"/>
    <p:sldId id="529" r:id="rId148"/>
    <p:sldId id="409" r:id="rId149"/>
    <p:sldId id="414" r:id="rId150"/>
    <p:sldId id="410" r:id="rId151"/>
    <p:sldId id="408" r:id="rId152"/>
    <p:sldId id="412" r:id="rId153"/>
    <p:sldId id="415" r:id="rId154"/>
    <p:sldId id="417" r:id="rId155"/>
    <p:sldId id="648" r:id="rId156"/>
    <p:sldId id="649" r:id="rId157"/>
    <p:sldId id="418" r:id="rId158"/>
    <p:sldId id="423" r:id="rId159"/>
    <p:sldId id="426" r:id="rId160"/>
    <p:sldId id="427" r:id="rId161"/>
    <p:sldId id="429" r:id="rId162"/>
    <p:sldId id="430" r:id="rId163"/>
    <p:sldId id="576" r:id="rId164"/>
    <p:sldId id="428" r:id="rId165"/>
    <p:sldId id="604" r:id="rId166"/>
    <p:sldId id="431" r:id="rId167"/>
    <p:sldId id="433" r:id="rId168"/>
    <p:sldId id="432" r:id="rId169"/>
    <p:sldId id="434" r:id="rId170"/>
    <p:sldId id="435" r:id="rId171"/>
    <p:sldId id="436" r:id="rId172"/>
    <p:sldId id="437" r:id="rId173"/>
    <p:sldId id="438" r:id="rId174"/>
    <p:sldId id="439" r:id="rId175"/>
    <p:sldId id="440" r:id="rId176"/>
    <p:sldId id="441" r:id="rId177"/>
    <p:sldId id="442" r:id="rId178"/>
    <p:sldId id="556" r:id="rId179"/>
    <p:sldId id="557" r:id="rId180"/>
    <p:sldId id="558" r:id="rId181"/>
    <p:sldId id="559" r:id="rId182"/>
    <p:sldId id="560" r:id="rId183"/>
    <p:sldId id="561" r:id="rId184"/>
    <p:sldId id="443" r:id="rId185"/>
    <p:sldId id="555" r:id="rId186"/>
    <p:sldId id="562" r:id="rId187"/>
    <p:sldId id="660" r:id="rId188"/>
    <p:sldId id="444" r:id="rId189"/>
    <p:sldId id="258" r:id="rId190"/>
    <p:sldId id="259" r:id="rId191"/>
    <p:sldId id="445" r:id="rId192"/>
    <p:sldId id="260" r:id="rId193"/>
    <p:sldId id="661" r:id="rId194"/>
    <p:sldId id="634" r:id="rId195"/>
    <p:sldId id="261" r:id="rId196"/>
    <p:sldId id="265" r:id="rId197"/>
    <p:sldId id="453" r:id="rId198"/>
    <p:sldId id="580" r:id="rId199"/>
    <p:sldId id="581" r:id="rId200"/>
    <p:sldId id="275" r:id="rId201"/>
    <p:sldId id="583" r:id="rId202"/>
    <p:sldId id="630" r:id="rId203"/>
    <p:sldId id="631" r:id="rId204"/>
    <p:sldId id="632" r:id="rId205"/>
    <p:sldId id="596" r:id="rId206"/>
    <p:sldId id="446" r:id="rId207"/>
    <p:sldId id="597" r:id="rId208"/>
    <p:sldId id="598" r:id="rId209"/>
    <p:sldId id="599" r:id="rId210"/>
    <p:sldId id="600" r:id="rId211"/>
    <p:sldId id="633" r:id="rId212"/>
    <p:sldId id="451" r:id="rId213"/>
    <p:sldId id="449" r:id="rId214"/>
    <p:sldId id="455" r:id="rId215"/>
    <p:sldId id="456" r:id="rId216"/>
    <p:sldId id="531" r:id="rId217"/>
    <p:sldId id="532" r:id="rId218"/>
    <p:sldId id="659" r:id="rId219"/>
    <p:sldId id="533" r:id="rId220"/>
    <p:sldId id="534" r:id="rId221"/>
    <p:sldId id="535" r:id="rId222"/>
    <p:sldId id="458" r:id="rId223"/>
    <p:sldId id="563" r:id="rId224"/>
    <p:sldId id="564" r:id="rId225"/>
    <p:sldId id="460" r:id="rId226"/>
    <p:sldId id="447" r:id="rId227"/>
    <p:sldId id="461" r:id="rId228"/>
    <p:sldId id="462" r:id="rId229"/>
    <p:sldId id="463" r:id="rId230"/>
    <p:sldId id="464" r:id="rId231"/>
    <p:sldId id="640" r:id="rId232"/>
    <p:sldId id="465" r:id="rId233"/>
    <p:sldId id="641" r:id="rId234"/>
    <p:sldId id="466" r:id="rId235"/>
    <p:sldId id="468" r:id="rId236"/>
    <p:sldId id="469" r:id="rId237"/>
    <p:sldId id="470" r:id="rId238"/>
    <p:sldId id="471" r:id="rId239"/>
    <p:sldId id="472" r:id="rId240"/>
    <p:sldId id="473" r:id="rId241"/>
    <p:sldId id="474" r:id="rId242"/>
    <p:sldId id="642" r:id="rId243"/>
    <p:sldId id="476" r:id="rId244"/>
    <p:sldId id="477" r:id="rId245"/>
    <p:sldId id="479" r:id="rId246"/>
    <p:sldId id="480" r:id="rId247"/>
    <p:sldId id="481" r:id="rId248"/>
    <p:sldId id="482" r:id="rId249"/>
    <p:sldId id="483" r:id="rId250"/>
    <p:sldId id="484" r:id="rId251"/>
    <p:sldId id="486" r:id="rId252"/>
    <p:sldId id="485" r:id="rId253"/>
    <p:sldId id="487" r:id="rId254"/>
    <p:sldId id="488" r:id="rId255"/>
    <p:sldId id="489" r:id="rId256"/>
    <p:sldId id="490" r:id="rId257"/>
    <p:sldId id="662" r:id="rId258"/>
    <p:sldId id="584" r:id="rId259"/>
    <p:sldId id="585" r:id="rId260"/>
    <p:sldId id="586" r:id="rId261"/>
    <p:sldId id="587" r:id="rId262"/>
    <p:sldId id="588" r:id="rId263"/>
    <p:sldId id="589" r:id="rId264"/>
    <p:sldId id="590" r:id="rId265"/>
    <p:sldId id="591" r:id="rId266"/>
    <p:sldId id="593" r:id="rId267"/>
    <p:sldId id="509" r:id="rId268"/>
    <p:sldId id="492" r:id="rId269"/>
    <p:sldId id="491" r:id="rId270"/>
    <p:sldId id="494" r:id="rId271"/>
    <p:sldId id="495" r:id="rId272"/>
    <p:sldId id="497" r:id="rId273"/>
    <p:sldId id="499" r:id="rId274"/>
    <p:sldId id="496" r:id="rId275"/>
    <p:sldId id="501" r:id="rId276"/>
    <p:sldId id="503" r:id="rId277"/>
    <p:sldId id="505" r:id="rId278"/>
    <p:sldId id="504" r:id="rId279"/>
    <p:sldId id="508" r:id="rId280"/>
    <p:sldId id="605" r:id="rId281"/>
    <p:sldId id="568" r:id="rId282"/>
    <p:sldId id="606" r:id="rId283"/>
    <p:sldId id="607" r:id="rId284"/>
    <p:sldId id="626" r:id="rId285"/>
    <p:sldId id="569" r:id="rId286"/>
    <p:sldId id="570" r:id="rId287"/>
    <p:sldId id="609" r:id="rId288"/>
    <p:sldId id="611" r:id="rId289"/>
    <p:sldId id="610" r:id="rId290"/>
    <p:sldId id="612" r:id="rId291"/>
    <p:sldId id="613" r:id="rId292"/>
    <p:sldId id="614" r:id="rId293"/>
    <p:sldId id="615" r:id="rId294"/>
    <p:sldId id="617" r:id="rId295"/>
    <p:sldId id="616" r:id="rId296"/>
    <p:sldId id="618" r:id="rId297"/>
    <p:sldId id="619" r:id="rId298"/>
    <p:sldId id="620" r:id="rId299"/>
    <p:sldId id="621" r:id="rId300"/>
    <p:sldId id="623" r:id="rId301"/>
    <p:sldId id="622" r:id="rId302"/>
    <p:sldId id="625" r:id="rId303"/>
    <p:sldId id="574" r:id="rId304"/>
  </p:sldIdLst>
  <p:sldSz cx="12192000" cy="6858000"/>
  <p:notesSz cx="6858000" cy="9144000"/>
  <p:embeddedFontLst>
    <p:embeddedFont>
      <p:font typeface="Iskoola Pota" panose="020B0502040204020203" pitchFamily="34" charset="0"/>
      <p:regular r:id="rId306"/>
      <p:bold r:id="rId307"/>
    </p:embeddedFont>
    <p:embeddedFont>
      <p:font typeface="Cambria Math" panose="02040503050406030204" pitchFamily="18" charset="0"/>
      <p:regular r:id="rId308"/>
    </p:embeddedFont>
    <p:embeddedFont>
      <p:font typeface="Calibri Light" panose="020F0302020204030204" pitchFamily="34" charset="0"/>
      <p:regular r:id="rId309"/>
      <p:italic r:id="rId310"/>
    </p:embeddedFont>
    <p:embeddedFont>
      <p:font typeface="Nirmala UI" panose="020B0502040204020203" pitchFamily="34" charset="0"/>
      <p:regular r:id="rId311"/>
      <p:bold r:id="rId312"/>
    </p:embeddedFont>
    <p:embeddedFont>
      <p:font typeface="Calibri" panose="020F0502020204030204" pitchFamily="34" charset="0"/>
      <p:regular r:id="rId313"/>
      <p:bold r:id="rId314"/>
      <p:italic r:id="rId315"/>
      <p:boldItalic r:id="rId316"/>
    </p:embeddedFont>
    <p:embeddedFont>
      <p:font typeface="Aharoni" panose="020B0604020202020204" charset="-79"/>
      <p:bold r:id="rId3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000000"/>
    <a:srgbClr val="000099"/>
    <a:srgbClr val="A5C56B"/>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77" autoAdjust="0"/>
    <p:restoredTop sz="71408" autoAdjust="0"/>
  </p:normalViewPr>
  <p:slideViewPr>
    <p:cSldViewPr snapToGrid="0">
      <p:cViewPr varScale="1">
        <p:scale>
          <a:sx n="66" d="100"/>
          <a:sy n="66" d="100"/>
        </p:scale>
        <p:origin x="1230" y="60"/>
      </p:cViewPr>
      <p:guideLst/>
    </p:cSldViewPr>
  </p:slideViewPr>
  <p:outlineViewPr>
    <p:cViewPr>
      <p:scale>
        <a:sx n="33" d="100"/>
        <a:sy n="33" d="100"/>
      </p:scale>
      <p:origin x="0" y="-150198"/>
    </p:cViewPr>
  </p:outlineViewPr>
  <p:notesTextViewPr>
    <p:cViewPr>
      <p:scale>
        <a:sx n="3" d="2"/>
        <a:sy n="3" d="2"/>
      </p:scale>
      <p:origin x="0" y="0"/>
    </p:cViewPr>
  </p:notesTextViewPr>
  <p:sorterViewPr>
    <p:cViewPr varScale="1">
      <p:scale>
        <a:sx n="1" d="1"/>
        <a:sy n="1" d="1"/>
      </p:scale>
      <p:origin x="0" y="-307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font" Target="fonts/font10.fntdata"/><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font" Target="fonts/font1.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font" Target="fonts/font12.fntdata"/><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font" Target="fonts/font2.fntdata"/><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presProps" Target="pres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font" Target="fonts/font3.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font" Target="fonts/font4.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theme" Target="theme/theme1.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font" Target="fonts/font5.fntdata"/><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tableStyles" Target="tableStyle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font" Target="fonts/font6.fntdata"/><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font" Target="fonts/font7.fntdata"/><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font" Target="fonts/font9.fntdata"/><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notesMaster" Target="notesMasters/notesMaster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2BE62E-1FED-4B66-B5D1-F5A924E9C984}"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12271AC0-3ABD-4737-94F0-42AFF2977893}">
      <dgm:prSet phldrT="[Text]" custT="1"/>
      <dgm:spPr/>
      <dgm:t>
        <a:bodyPr/>
        <a:lstStyle/>
        <a:p>
          <a:r>
            <a:rPr lang="en-US" sz="2400" dirty="0" smtClean="0"/>
            <a:t>Guided Media</a:t>
          </a:r>
          <a:endParaRPr lang="en-US" sz="2400" dirty="0"/>
        </a:p>
      </dgm:t>
    </dgm:pt>
    <dgm:pt modelId="{88436738-94EF-4774-BF2D-EF1DD5F2DA0D}" type="parTrans" cxnId="{257AE93A-A4AB-4FBF-8FD6-57FF1C68E233}">
      <dgm:prSet/>
      <dgm:spPr/>
      <dgm:t>
        <a:bodyPr/>
        <a:lstStyle/>
        <a:p>
          <a:endParaRPr lang="en-US"/>
        </a:p>
      </dgm:t>
    </dgm:pt>
    <dgm:pt modelId="{BF0005E8-5737-4920-8842-0946047A2A7B}" type="sibTrans" cxnId="{257AE93A-A4AB-4FBF-8FD6-57FF1C68E233}">
      <dgm:prSet/>
      <dgm:spPr/>
      <dgm:t>
        <a:bodyPr/>
        <a:lstStyle/>
        <a:p>
          <a:endParaRPr lang="en-US"/>
        </a:p>
      </dgm:t>
    </dgm:pt>
    <dgm:pt modelId="{A2E30444-04F1-4769-A19E-B03715CED2AE}">
      <dgm:prSet phldrT="[Text]" custT="1"/>
      <dgm:spPr/>
      <dgm:t>
        <a:bodyPr/>
        <a:lstStyle/>
        <a:p>
          <a:r>
            <a:rPr lang="en-US" sz="2400" dirty="0" smtClean="0"/>
            <a:t>Twisted Pair</a:t>
          </a:r>
          <a:endParaRPr lang="si-LK" sz="2400" dirty="0" smtClean="0"/>
        </a:p>
        <a:p>
          <a:r>
            <a:rPr lang="si-LK" sz="2400" dirty="0" smtClean="0"/>
            <a:t>සමාවෘත/ඇඹරුම් කම්ඹි යුගල</a:t>
          </a:r>
          <a:endParaRPr lang="en-US" sz="2400" dirty="0"/>
        </a:p>
      </dgm:t>
    </dgm:pt>
    <dgm:pt modelId="{891C80A6-B7F1-45A3-B58E-B743BA0A6267}" type="parTrans" cxnId="{A33F491F-F248-48F7-BB57-4B030E5B38CC}">
      <dgm:prSet/>
      <dgm:spPr/>
      <dgm:t>
        <a:bodyPr/>
        <a:lstStyle/>
        <a:p>
          <a:endParaRPr lang="en-US"/>
        </a:p>
      </dgm:t>
    </dgm:pt>
    <dgm:pt modelId="{50724CF4-CC55-46B0-9627-A5126D6954E9}" type="sibTrans" cxnId="{A33F491F-F248-48F7-BB57-4B030E5B38CC}">
      <dgm:prSet/>
      <dgm:spPr/>
      <dgm:t>
        <a:bodyPr/>
        <a:lstStyle/>
        <a:p>
          <a:endParaRPr lang="en-US"/>
        </a:p>
      </dgm:t>
    </dgm:pt>
    <dgm:pt modelId="{8A11136A-1DFD-4246-9F94-C0216CD040C2}">
      <dgm:prSet phldrT="[Text]" custT="1"/>
      <dgm:spPr/>
      <dgm:t>
        <a:bodyPr/>
        <a:lstStyle/>
        <a:p>
          <a:r>
            <a:rPr lang="en-US" sz="2400" dirty="0" smtClean="0"/>
            <a:t>Co-axial Cable</a:t>
          </a:r>
          <a:endParaRPr lang="si-LK" sz="2400" dirty="0" smtClean="0"/>
        </a:p>
        <a:p>
          <a:r>
            <a:rPr lang="si-LK" sz="2400" dirty="0" smtClean="0"/>
            <a:t>සමාක්ෂ කේබල</a:t>
          </a:r>
          <a:endParaRPr lang="en-US" sz="2400" dirty="0"/>
        </a:p>
      </dgm:t>
    </dgm:pt>
    <dgm:pt modelId="{B2810A6F-E09C-4BE4-88A8-35FAEBADC0C8}" type="parTrans" cxnId="{75753B50-5F31-4755-BE4F-248128124DBE}">
      <dgm:prSet/>
      <dgm:spPr/>
      <dgm:t>
        <a:bodyPr/>
        <a:lstStyle/>
        <a:p>
          <a:endParaRPr lang="en-US"/>
        </a:p>
      </dgm:t>
    </dgm:pt>
    <dgm:pt modelId="{86A95AC7-E0AD-4985-9607-9C4542BD1277}" type="sibTrans" cxnId="{75753B50-5F31-4755-BE4F-248128124DBE}">
      <dgm:prSet/>
      <dgm:spPr/>
      <dgm:t>
        <a:bodyPr/>
        <a:lstStyle/>
        <a:p>
          <a:endParaRPr lang="en-US"/>
        </a:p>
      </dgm:t>
    </dgm:pt>
    <dgm:pt modelId="{C23DCE81-7E88-4734-8375-BF9EF05B098A}">
      <dgm:prSet phldrT="[Text]" custT="1"/>
      <dgm:spPr/>
      <dgm:t>
        <a:bodyPr/>
        <a:lstStyle/>
        <a:p>
          <a:r>
            <a:rPr lang="en-US" sz="2400" dirty="0" err="1" smtClean="0"/>
            <a:t>Fibre</a:t>
          </a:r>
          <a:r>
            <a:rPr lang="en-US" sz="2400" dirty="0" smtClean="0"/>
            <a:t> Optics</a:t>
          </a:r>
          <a:endParaRPr lang="si-LK" sz="2400" dirty="0" smtClean="0"/>
        </a:p>
        <a:p>
          <a:r>
            <a:rPr lang="si-LK" sz="2400" dirty="0" smtClean="0"/>
            <a:t>ප්‍රකාශ තන්තු</a:t>
          </a:r>
          <a:r>
            <a:rPr lang="en-US" sz="2400" dirty="0" smtClean="0"/>
            <a:t> </a:t>
          </a:r>
          <a:endParaRPr lang="en-US" sz="2400" dirty="0"/>
        </a:p>
      </dgm:t>
    </dgm:pt>
    <dgm:pt modelId="{9B246A98-96EC-4C24-AD1F-B697EC481416}" type="parTrans" cxnId="{F3CE32B5-9E6A-4DF7-B674-2D641828B5FB}">
      <dgm:prSet/>
      <dgm:spPr/>
      <dgm:t>
        <a:bodyPr/>
        <a:lstStyle/>
        <a:p>
          <a:endParaRPr lang="en-US"/>
        </a:p>
      </dgm:t>
    </dgm:pt>
    <dgm:pt modelId="{921DB88F-3D92-4CE4-86A9-4F40CFFD8E36}" type="sibTrans" cxnId="{F3CE32B5-9E6A-4DF7-B674-2D641828B5FB}">
      <dgm:prSet/>
      <dgm:spPr/>
      <dgm:t>
        <a:bodyPr/>
        <a:lstStyle/>
        <a:p>
          <a:endParaRPr lang="en-US"/>
        </a:p>
      </dgm:t>
    </dgm:pt>
    <dgm:pt modelId="{A65CB569-C65E-424F-981F-60708D2645C9}">
      <dgm:prSet phldrT="[Text]" custT="1"/>
      <dgm:spPr/>
      <dgm:t>
        <a:bodyPr/>
        <a:lstStyle/>
        <a:p>
          <a:r>
            <a:rPr lang="en-US" sz="2400" dirty="0" smtClean="0"/>
            <a:t>UTP</a:t>
          </a:r>
          <a:r>
            <a:rPr lang="si-LK" sz="2400" dirty="0" smtClean="0"/>
            <a:t> </a:t>
          </a:r>
          <a:endParaRPr lang="en-US" sz="2400" dirty="0"/>
        </a:p>
      </dgm:t>
    </dgm:pt>
    <dgm:pt modelId="{532B719D-65CB-4059-B8AB-4230BB325179}" type="parTrans" cxnId="{2607DB4A-86B5-45CA-8F12-306670B572EC}">
      <dgm:prSet/>
      <dgm:spPr/>
      <dgm:t>
        <a:bodyPr/>
        <a:lstStyle/>
        <a:p>
          <a:endParaRPr lang="en-US"/>
        </a:p>
      </dgm:t>
    </dgm:pt>
    <dgm:pt modelId="{018343EC-91D7-4FD2-9207-FD73035C0026}" type="sibTrans" cxnId="{2607DB4A-86B5-45CA-8F12-306670B572EC}">
      <dgm:prSet/>
      <dgm:spPr/>
      <dgm:t>
        <a:bodyPr/>
        <a:lstStyle/>
        <a:p>
          <a:endParaRPr lang="en-US"/>
        </a:p>
      </dgm:t>
    </dgm:pt>
    <dgm:pt modelId="{03FFEB86-CC2C-499B-8530-E6E43050BD0B}">
      <dgm:prSet phldrT="[Text]" custT="1"/>
      <dgm:spPr/>
      <dgm:t>
        <a:bodyPr/>
        <a:lstStyle/>
        <a:p>
          <a:r>
            <a:rPr lang="en-US" sz="2400" dirty="0" smtClean="0"/>
            <a:t>STP</a:t>
          </a:r>
          <a:endParaRPr lang="en-US" sz="2400" dirty="0"/>
        </a:p>
      </dgm:t>
    </dgm:pt>
    <dgm:pt modelId="{6E331F93-980B-4DDC-9231-C2E418CF89A1}" type="parTrans" cxnId="{0BFEC03D-C65F-4672-BB31-D48BBFEA1BAD}">
      <dgm:prSet/>
      <dgm:spPr/>
      <dgm:t>
        <a:bodyPr/>
        <a:lstStyle/>
        <a:p>
          <a:endParaRPr lang="en-US"/>
        </a:p>
      </dgm:t>
    </dgm:pt>
    <dgm:pt modelId="{971F0110-059F-4253-805F-18EDE7B50362}" type="sibTrans" cxnId="{0BFEC03D-C65F-4672-BB31-D48BBFEA1BAD}">
      <dgm:prSet/>
      <dgm:spPr/>
      <dgm:t>
        <a:bodyPr/>
        <a:lstStyle/>
        <a:p>
          <a:endParaRPr lang="en-US"/>
        </a:p>
      </dgm:t>
    </dgm:pt>
    <dgm:pt modelId="{441EAF13-2604-4124-A403-EF1D09310D9A}">
      <dgm:prSet phldrT="[Text]" custT="1"/>
      <dgm:spPr/>
      <dgm:t>
        <a:bodyPr/>
        <a:lstStyle/>
        <a:p>
          <a:r>
            <a:rPr lang="en-US" sz="2400" dirty="0" smtClean="0"/>
            <a:t>Open Wire </a:t>
          </a:r>
          <a:r>
            <a:rPr lang="si-LK" sz="2400" dirty="0" smtClean="0"/>
            <a:t>විවෘත රැහැන්</a:t>
          </a:r>
          <a:endParaRPr lang="en-US" sz="2400" dirty="0"/>
        </a:p>
      </dgm:t>
    </dgm:pt>
    <dgm:pt modelId="{A3463FC3-3EE7-4AB6-8ACF-86C24A7261E8}" type="parTrans" cxnId="{DCCA93A5-B45B-4EB4-A76D-E697922445C7}">
      <dgm:prSet/>
      <dgm:spPr/>
      <dgm:t>
        <a:bodyPr/>
        <a:lstStyle/>
        <a:p>
          <a:endParaRPr lang="en-US"/>
        </a:p>
      </dgm:t>
    </dgm:pt>
    <dgm:pt modelId="{99EA0262-1CFA-4E46-8172-F4218C0FE4E0}" type="sibTrans" cxnId="{DCCA93A5-B45B-4EB4-A76D-E697922445C7}">
      <dgm:prSet/>
      <dgm:spPr/>
      <dgm:t>
        <a:bodyPr/>
        <a:lstStyle/>
        <a:p>
          <a:endParaRPr lang="en-US"/>
        </a:p>
      </dgm:t>
    </dgm:pt>
    <dgm:pt modelId="{400F260A-4082-4C84-8148-8647AD31E172}" type="pres">
      <dgm:prSet presAssocID="{7E2BE62E-1FED-4B66-B5D1-F5A924E9C984}" presName="Name0" presStyleCnt="0">
        <dgm:presLayoutVars>
          <dgm:orgChart val="1"/>
          <dgm:chPref val="1"/>
          <dgm:dir/>
          <dgm:animOne val="branch"/>
          <dgm:animLvl val="lvl"/>
          <dgm:resizeHandles/>
        </dgm:presLayoutVars>
      </dgm:prSet>
      <dgm:spPr/>
      <dgm:t>
        <a:bodyPr/>
        <a:lstStyle/>
        <a:p>
          <a:endParaRPr lang="en-US"/>
        </a:p>
      </dgm:t>
    </dgm:pt>
    <dgm:pt modelId="{13455CFC-DF1C-4A7E-9253-A2A78D37E06C}" type="pres">
      <dgm:prSet presAssocID="{12271AC0-3ABD-4737-94F0-42AFF2977893}" presName="hierRoot1" presStyleCnt="0">
        <dgm:presLayoutVars>
          <dgm:hierBranch val="init"/>
        </dgm:presLayoutVars>
      </dgm:prSet>
      <dgm:spPr/>
    </dgm:pt>
    <dgm:pt modelId="{029D1A84-3934-4271-B833-00FFD88E5715}" type="pres">
      <dgm:prSet presAssocID="{12271AC0-3ABD-4737-94F0-42AFF2977893}" presName="rootComposite1" presStyleCnt="0"/>
      <dgm:spPr/>
    </dgm:pt>
    <dgm:pt modelId="{903AD26D-2965-401B-A098-3C3129D79CBA}" type="pres">
      <dgm:prSet presAssocID="{12271AC0-3ABD-4737-94F0-42AFF2977893}" presName="rootText1" presStyleLbl="alignAcc1" presStyleIdx="0" presStyleCnt="0">
        <dgm:presLayoutVars>
          <dgm:chPref val="3"/>
        </dgm:presLayoutVars>
      </dgm:prSet>
      <dgm:spPr/>
      <dgm:t>
        <a:bodyPr/>
        <a:lstStyle/>
        <a:p>
          <a:endParaRPr lang="en-US"/>
        </a:p>
      </dgm:t>
    </dgm:pt>
    <dgm:pt modelId="{049ECD41-1958-4C22-9468-56766A46F2B8}" type="pres">
      <dgm:prSet presAssocID="{12271AC0-3ABD-4737-94F0-42AFF2977893}" presName="topArc1" presStyleLbl="parChTrans1D1" presStyleIdx="0" presStyleCnt="14"/>
      <dgm:spPr/>
    </dgm:pt>
    <dgm:pt modelId="{01BD3421-4F52-40F5-8985-7B2F673EE179}" type="pres">
      <dgm:prSet presAssocID="{12271AC0-3ABD-4737-94F0-42AFF2977893}" presName="bottomArc1" presStyleLbl="parChTrans1D1" presStyleIdx="1" presStyleCnt="14"/>
      <dgm:spPr/>
    </dgm:pt>
    <dgm:pt modelId="{E633A42D-D542-43F7-8A92-64A5C0EA3D39}" type="pres">
      <dgm:prSet presAssocID="{12271AC0-3ABD-4737-94F0-42AFF2977893}" presName="topConnNode1" presStyleLbl="node1" presStyleIdx="0" presStyleCnt="0"/>
      <dgm:spPr/>
      <dgm:t>
        <a:bodyPr/>
        <a:lstStyle/>
        <a:p>
          <a:endParaRPr lang="en-US"/>
        </a:p>
      </dgm:t>
    </dgm:pt>
    <dgm:pt modelId="{C58FD308-7071-4463-9F3A-D3F661796FB6}" type="pres">
      <dgm:prSet presAssocID="{12271AC0-3ABD-4737-94F0-42AFF2977893}" presName="hierChild2" presStyleCnt="0"/>
      <dgm:spPr/>
    </dgm:pt>
    <dgm:pt modelId="{2D8372DA-A648-4E97-B32C-6DDB3FE4B2F2}" type="pres">
      <dgm:prSet presAssocID="{891C80A6-B7F1-45A3-B58E-B743BA0A6267}" presName="Name28" presStyleLbl="parChTrans1D2" presStyleIdx="0" presStyleCnt="4"/>
      <dgm:spPr/>
      <dgm:t>
        <a:bodyPr/>
        <a:lstStyle/>
        <a:p>
          <a:endParaRPr lang="en-US"/>
        </a:p>
      </dgm:t>
    </dgm:pt>
    <dgm:pt modelId="{32A56177-4F6E-4B1E-9C93-F4129082A9F7}" type="pres">
      <dgm:prSet presAssocID="{A2E30444-04F1-4769-A19E-B03715CED2AE}" presName="hierRoot2" presStyleCnt="0">
        <dgm:presLayoutVars>
          <dgm:hierBranch val="init"/>
        </dgm:presLayoutVars>
      </dgm:prSet>
      <dgm:spPr/>
    </dgm:pt>
    <dgm:pt modelId="{3656F935-9DF9-472A-8B37-DBFA9B6C46C4}" type="pres">
      <dgm:prSet presAssocID="{A2E30444-04F1-4769-A19E-B03715CED2AE}" presName="rootComposite2" presStyleCnt="0"/>
      <dgm:spPr/>
    </dgm:pt>
    <dgm:pt modelId="{B2F5A0C4-F278-4EC7-8DC0-71FB526CAEA7}" type="pres">
      <dgm:prSet presAssocID="{A2E30444-04F1-4769-A19E-B03715CED2AE}" presName="rootText2" presStyleLbl="alignAcc1" presStyleIdx="0" presStyleCnt="0">
        <dgm:presLayoutVars>
          <dgm:chPref val="3"/>
        </dgm:presLayoutVars>
      </dgm:prSet>
      <dgm:spPr/>
      <dgm:t>
        <a:bodyPr/>
        <a:lstStyle/>
        <a:p>
          <a:endParaRPr lang="en-US"/>
        </a:p>
      </dgm:t>
    </dgm:pt>
    <dgm:pt modelId="{C64988F2-53D9-4848-8F0F-F055581A84E9}" type="pres">
      <dgm:prSet presAssocID="{A2E30444-04F1-4769-A19E-B03715CED2AE}" presName="topArc2" presStyleLbl="parChTrans1D1" presStyleIdx="2" presStyleCnt="14"/>
      <dgm:spPr/>
    </dgm:pt>
    <dgm:pt modelId="{CC4D5211-38B6-491E-BED6-9EBB4CD24555}" type="pres">
      <dgm:prSet presAssocID="{A2E30444-04F1-4769-A19E-B03715CED2AE}" presName="bottomArc2" presStyleLbl="parChTrans1D1" presStyleIdx="3" presStyleCnt="14"/>
      <dgm:spPr/>
    </dgm:pt>
    <dgm:pt modelId="{2662EFDD-EC78-4330-8170-A453436C39BF}" type="pres">
      <dgm:prSet presAssocID="{A2E30444-04F1-4769-A19E-B03715CED2AE}" presName="topConnNode2" presStyleLbl="node2" presStyleIdx="0" presStyleCnt="0"/>
      <dgm:spPr/>
      <dgm:t>
        <a:bodyPr/>
        <a:lstStyle/>
        <a:p>
          <a:endParaRPr lang="en-US"/>
        </a:p>
      </dgm:t>
    </dgm:pt>
    <dgm:pt modelId="{308E5878-A491-4C14-9F86-95E68570B247}" type="pres">
      <dgm:prSet presAssocID="{A2E30444-04F1-4769-A19E-B03715CED2AE}" presName="hierChild4" presStyleCnt="0"/>
      <dgm:spPr/>
    </dgm:pt>
    <dgm:pt modelId="{7568AE07-C4A2-4244-A396-ECC081959F87}" type="pres">
      <dgm:prSet presAssocID="{532B719D-65CB-4059-B8AB-4230BB325179}" presName="Name28" presStyleLbl="parChTrans1D3" presStyleIdx="0" presStyleCnt="2"/>
      <dgm:spPr/>
      <dgm:t>
        <a:bodyPr/>
        <a:lstStyle/>
        <a:p>
          <a:endParaRPr lang="en-US"/>
        </a:p>
      </dgm:t>
    </dgm:pt>
    <dgm:pt modelId="{E39DF777-F6B1-4346-B7A3-CCFF932A1236}" type="pres">
      <dgm:prSet presAssocID="{A65CB569-C65E-424F-981F-60708D2645C9}" presName="hierRoot2" presStyleCnt="0">
        <dgm:presLayoutVars>
          <dgm:hierBranch val="init"/>
        </dgm:presLayoutVars>
      </dgm:prSet>
      <dgm:spPr/>
    </dgm:pt>
    <dgm:pt modelId="{D68DA2DB-5FE5-4567-AD39-55DDA1480527}" type="pres">
      <dgm:prSet presAssocID="{A65CB569-C65E-424F-981F-60708D2645C9}" presName="rootComposite2" presStyleCnt="0"/>
      <dgm:spPr/>
    </dgm:pt>
    <dgm:pt modelId="{6A7C7D4A-FFC1-420B-989B-32939F0E18A8}" type="pres">
      <dgm:prSet presAssocID="{A65CB569-C65E-424F-981F-60708D2645C9}" presName="rootText2" presStyleLbl="alignAcc1" presStyleIdx="0" presStyleCnt="0">
        <dgm:presLayoutVars>
          <dgm:chPref val="3"/>
        </dgm:presLayoutVars>
      </dgm:prSet>
      <dgm:spPr/>
      <dgm:t>
        <a:bodyPr/>
        <a:lstStyle/>
        <a:p>
          <a:endParaRPr lang="en-US"/>
        </a:p>
      </dgm:t>
    </dgm:pt>
    <dgm:pt modelId="{8431195A-27B0-4C62-AF48-5496C238EB78}" type="pres">
      <dgm:prSet presAssocID="{A65CB569-C65E-424F-981F-60708D2645C9}" presName="topArc2" presStyleLbl="parChTrans1D1" presStyleIdx="4" presStyleCnt="14"/>
      <dgm:spPr/>
    </dgm:pt>
    <dgm:pt modelId="{F5C3AAF7-3A1D-4140-B0E9-85579F05BEA2}" type="pres">
      <dgm:prSet presAssocID="{A65CB569-C65E-424F-981F-60708D2645C9}" presName="bottomArc2" presStyleLbl="parChTrans1D1" presStyleIdx="5" presStyleCnt="14"/>
      <dgm:spPr/>
    </dgm:pt>
    <dgm:pt modelId="{0E98DE05-A5D4-4F0D-809B-EA2F6AE94182}" type="pres">
      <dgm:prSet presAssocID="{A65CB569-C65E-424F-981F-60708D2645C9}" presName="topConnNode2" presStyleLbl="node3" presStyleIdx="0" presStyleCnt="0"/>
      <dgm:spPr/>
      <dgm:t>
        <a:bodyPr/>
        <a:lstStyle/>
        <a:p>
          <a:endParaRPr lang="en-US"/>
        </a:p>
      </dgm:t>
    </dgm:pt>
    <dgm:pt modelId="{2B09892A-0200-495E-B16A-4FA283334CB8}" type="pres">
      <dgm:prSet presAssocID="{A65CB569-C65E-424F-981F-60708D2645C9}" presName="hierChild4" presStyleCnt="0"/>
      <dgm:spPr/>
    </dgm:pt>
    <dgm:pt modelId="{2D67B36D-6255-4059-8DC1-209D4833B517}" type="pres">
      <dgm:prSet presAssocID="{A65CB569-C65E-424F-981F-60708D2645C9}" presName="hierChild5" presStyleCnt="0"/>
      <dgm:spPr/>
    </dgm:pt>
    <dgm:pt modelId="{53ADC468-042D-4370-8D45-20F7A26A550D}" type="pres">
      <dgm:prSet presAssocID="{6E331F93-980B-4DDC-9231-C2E418CF89A1}" presName="Name28" presStyleLbl="parChTrans1D3" presStyleIdx="1" presStyleCnt="2"/>
      <dgm:spPr/>
      <dgm:t>
        <a:bodyPr/>
        <a:lstStyle/>
        <a:p>
          <a:endParaRPr lang="en-US"/>
        </a:p>
      </dgm:t>
    </dgm:pt>
    <dgm:pt modelId="{9F39B8B7-5810-4B26-B990-029E80ABD6FA}" type="pres">
      <dgm:prSet presAssocID="{03FFEB86-CC2C-499B-8530-E6E43050BD0B}" presName="hierRoot2" presStyleCnt="0">
        <dgm:presLayoutVars>
          <dgm:hierBranch val="init"/>
        </dgm:presLayoutVars>
      </dgm:prSet>
      <dgm:spPr/>
    </dgm:pt>
    <dgm:pt modelId="{0BFC94FD-0708-43FF-9E43-96059BC0565E}" type="pres">
      <dgm:prSet presAssocID="{03FFEB86-CC2C-499B-8530-E6E43050BD0B}" presName="rootComposite2" presStyleCnt="0"/>
      <dgm:spPr/>
    </dgm:pt>
    <dgm:pt modelId="{28A84C60-4C5F-4E23-BB64-F9817B9765FB}" type="pres">
      <dgm:prSet presAssocID="{03FFEB86-CC2C-499B-8530-E6E43050BD0B}" presName="rootText2" presStyleLbl="alignAcc1" presStyleIdx="0" presStyleCnt="0" custLinFactX="-18414" custLinFactY="-100000" custLinFactNeighborX="-100000" custLinFactNeighborY="-121203">
        <dgm:presLayoutVars>
          <dgm:chPref val="3"/>
        </dgm:presLayoutVars>
      </dgm:prSet>
      <dgm:spPr/>
      <dgm:t>
        <a:bodyPr/>
        <a:lstStyle/>
        <a:p>
          <a:endParaRPr lang="en-US"/>
        </a:p>
      </dgm:t>
    </dgm:pt>
    <dgm:pt modelId="{8B0E3EA1-8535-45FC-9FCD-01D601887509}" type="pres">
      <dgm:prSet presAssocID="{03FFEB86-CC2C-499B-8530-E6E43050BD0B}" presName="topArc2" presStyleLbl="parChTrans1D1" presStyleIdx="6" presStyleCnt="14"/>
      <dgm:spPr/>
    </dgm:pt>
    <dgm:pt modelId="{82593E56-8B9D-4758-AE24-FAE21D31F7AA}" type="pres">
      <dgm:prSet presAssocID="{03FFEB86-CC2C-499B-8530-E6E43050BD0B}" presName="bottomArc2" presStyleLbl="parChTrans1D1" presStyleIdx="7" presStyleCnt="14"/>
      <dgm:spPr/>
    </dgm:pt>
    <dgm:pt modelId="{447DD959-9D97-43AD-9981-C8D8C0DDD1F9}" type="pres">
      <dgm:prSet presAssocID="{03FFEB86-CC2C-499B-8530-E6E43050BD0B}" presName="topConnNode2" presStyleLbl="node3" presStyleIdx="0" presStyleCnt="0"/>
      <dgm:spPr/>
      <dgm:t>
        <a:bodyPr/>
        <a:lstStyle/>
        <a:p>
          <a:endParaRPr lang="en-US"/>
        </a:p>
      </dgm:t>
    </dgm:pt>
    <dgm:pt modelId="{86EF8DC8-CA1B-464F-89C1-1CA4572E9791}" type="pres">
      <dgm:prSet presAssocID="{03FFEB86-CC2C-499B-8530-E6E43050BD0B}" presName="hierChild4" presStyleCnt="0"/>
      <dgm:spPr/>
    </dgm:pt>
    <dgm:pt modelId="{BBE4D642-0341-4CCA-A85B-7A3FB191DF23}" type="pres">
      <dgm:prSet presAssocID="{03FFEB86-CC2C-499B-8530-E6E43050BD0B}" presName="hierChild5" presStyleCnt="0"/>
      <dgm:spPr/>
    </dgm:pt>
    <dgm:pt modelId="{45D20A5C-AD97-42B2-88D8-B809B8A29A27}" type="pres">
      <dgm:prSet presAssocID="{A2E30444-04F1-4769-A19E-B03715CED2AE}" presName="hierChild5" presStyleCnt="0"/>
      <dgm:spPr/>
    </dgm:pt>
    <dgm:pt modelId="{F7F78B91-D6CF-44D4-81A8-D9CA141B834E}" type="pres">
      <dgm:prSet presAssocID="{B2810A6F-E09C-4BE4-88A8-35FAEBADC0C8}" presName="Name28" presStyleLbl="parChTrans1D2" presStyleIdx="1" presStyleCnt="4"/>
      <dgm:spPr/>
      <dgm:t>
        <a:bodyPr/>
        <a:lstStyle/>
        <a:p>
          <a:endParaRPr lang="en-US"/>
        </a:p>
      </dgm:t>
    </dgm:pt>
    <dgm:pt modelId="{EC5437ED-8712-49B8-B100-B5BAF7DF76AB}" type="pres">
      <dgm:prSet presAssocID="{8A11136A-1DFD-4246-9F94-C0216CD040C2}" presName="hierRoot2" presStyleCnt="0">
        <dgm:presLayoutVars>
          <dgm:hierBranch val="init"/>
        </dgm:presLayoutVars>
      </dgm:prSet>
      <dgm:spPr/>
    </dgm:pt>
    <dgm:pt modelId="{B947887E-9FCF-4891-9B71-6334EA02A596}" type="pres">
      <dgm:prSet presAssocID="{8A11136A-1DFD-4246-9F94-C0216CD040C2}" presName="rootComposite2" presStyleCnt="0"/>
      <dgm:spPr/>
    </dgm:pt>
    <dgm:pt modelId="{1CC6C5B8-5E3B-45FC-8518-2860569B9F21}" type="pres">
      <dgm:prSet presAssocID="{8A11136A-1DFD-4246-9F94-C0216CD040C2}" presName="rootText2" presStyleLbl="alignAcc1" presStyleIdx="0" presStyleCnt="0">
        <dgm:presLayoutVars>
          <dgm:chPref val="3"/>
        </dgm:presLayoutVars>
      </dgm:prSet>
      <dgm:spPr/>
      <dgm:t>
        <a:bodyPr/>
        <a:lstStyle/>
        <a:p>
          <a:endParaRPr lang="en-US"/>
        </a:p>
      </dgm:t>
    </dgm:pt>
    <dgm:pt modelId="{369C12B6-A9D0-4B00-97E2-ACAD56B88923}" type="pres">
      <dgm:prSet presAssocID="{8A11136A-1DFD-4246-9F94-C0216CD040C2}" presName="topArc2" presStyleLbl="parChTrans1D1" presStyleIdx="8" presStyleCnt="14"/>
      <dgm:spPr/>
    </dgm:pt>
    <dgm:pt modelId="{34442737-8BA8-4810-8255-2102FA4F586C}" type="pres">
      <dgm:prSet presAssocID="{8A11136A-1DFD-4246-9F94-C0216CD040C2}" presName="bottomArc2" presStyleLbl="parChTrans1D1" presStyleIdx="9" presStyleCnt="14"/>
      <dgm:spPr/>
    </dgm:pt>
    <dgm:pt modelId="{B15AC2F0-53FF-466F-A19A-45F1CE4E28D9}" type="pres">
      <dgm:prSet presAssocID="{8A11136A-1DFD-4246-9F94-C0216CD040C2}" presName="topConnNode2" presStyleLbl="node2" presStyleIdx="0" presStyleCnt="0"/>
      <dgm:spPr/>
      <dgm:t>
        <a:bodyPr/>
        <a:lstStyle/>
        <a:p>
          <a:endParaRPr lang="en-US"/>
        </a:p>
      </dgm:t>
    </dgm:pt>
    <dgm:pt modelId="{3BC621CF-C976-48C3-ABC3-63ADC2750D1B}" type="pres">
      <dgm:prSet presAssocID="{8A11136A-1DFD-4246-9F94-C0216CD040C2}" presName="hierChild4" presStyleCnt="0"/>
      <dgm:spPr/>
    </dgm:pt>
    <dgm:pt modelId="{F01E059C-0AF8-4A7D-9B2F-DC0743BF3C2B}" type="pres">
      <dgm:prSet presAssocID="{8A11136A-1DFD-4246-9F94-C0216CD040C2}" presName="hierChild5" presStyleCnt="0"/>
      <dgm:spPr/>
    </dgm:pt>
    <dgm:pt modelId="{D5462794-13BE-4C90-A2C9-3602AED9CD6F}" type="pres">
      <dgm:prSet presAssocID="{9B246A98-96EC-4C24-AD1F-B697EC481416}" presName="Name28" presStyleLbl="parChTrans1D2" presStyleIdx="2" presStyleCnt="4"/>
      <dgm:spPr/>
      <dgm:t>
        <a:bodyPr/>
        <a:lstStyle/>
        <a:p>
          <a:endParaRPr lang="en-US"/>
        </a:p>
      </dgm:t>
    </dgm:pt>
    <dgm:pt modelId="{73C398F1-12DA-4ECE-A132-AE226393E3B8}" type="pres">
      <dgm:prSet presAssocID="{C23DCE81-7E88-4734-8375-BF9EF05B098A}" presName="hierRoot2" presStyleCnt="0">
        <dgm:presLayoutVars>
          <dgm:hierBranch val="init"/>
        </dgm:presLayoutVars>
      </dgm:prSet>
      <dgm:spPr/>
    </dgm:pt>
    <dgm:pt modelId="{ED8602E2-76D6-494B-834B-BC9AC9C1DD47}" type="pres">
      <dgm:prSet presAssocID="{C23DCE81-7E88-4734-8375-BF9EF05B098A}" presName="rootComposite2" presStyleCnt="0"/>
      <dgm:spPr/>
    </dgm:pt>
    <dgm:pt modelId="{6AD608D9-7202-41E1-8A19-DE7CC58A696E}" type="pres">
      <dgm:prSet presAssocID="{C23DCE81-7E88-4734-8375-BF9EF05B098A}" presName="rootText2" presStyleLbl="alignAcc1" presStyleIdx="0" presStyleCnt="0">
        <dgm:presLayoutVars>
          <dgm:chPref val="3"/>
        </dgm:presLayoutVars>
      </dgm:prSet>
      <dgm:spPr/>
      <dgm:t>
        <a:bodyPr/>
        <a:lstStyle/>
        <a:p>
          <a:endParaRPr lang="en-US"/>
        </a:p>
      </dgm:t>
    </dgm:pt>
    <dgm:pt modelId="{AD8A98E4-0CB1-4C3A-9259-F8053AF2292B}" type="pres">
      <dgm:prSet presAssocID="{C23DCE81-7E88-4734-8375-BF9EF05B098A}" presName="topArc2" presStyleLbl="parChTrans1D1" presStyleIdx="10" presStyleCnt="14"/>
      <dgm:spPr/>
    </dgm:pt>
    <dgm:pt modelId="{970E4A0A-B4FE-4E28-8E16-DDF1AA7B9FD5}" type="pres">
      <dgm:prSet presAssocID="{C23DCE81-7E88-4734-8375-BF9EF05B098A}" presName="bottomArc2" presStyleLbl="parChTrans1D1" presStyleIdx="11" presStyleCnt="14"/>
      <dgm:spPr/>
    </dgm:pt>
    <dgm:pt modelId="{2BCD2E7E-C341-45C6-AC5E-6DE27A43DF36}" type="pres">
      <dgm:prSet presAssocID="{C23DCE81-7E88-4734-8375-BF9EF05B098A}" presName="topConnNode2" presStyleLbl="node2" presStyleIdx="0" presStyleCnt="0"/>
      <dgm:spPr/>
      <dgm:t>
        <a:bodyPr/>
        <a:lstStyle/>
        <a:p>
          <a:endParaRPr lang="en-US"/>
        </a:p>
      </dgm:t>
    </dgm:pt>
    <dgm:pt modelId="{2F683CF9-8092-4884-A7FE-744BF1F59624}" type="pres">
      <dgm:prSet presAssocID="{C23DCE81-7E88-4734-8375-BF9EF05B098A}" presName="hierChild4" presStyleCnt="0"/>
      <dgm:spPr/>
    </dgm:pt>
    <dgm:pt modelId="{081C7228-0FF6-4E54-969D-00D07F49E206}" type="pres">
      <dgm:prSet presAssocID="{C23DCE81-7E88-4734-8375-BF9EF05B098A}" presName="hierChild5" presStyleCnt="0"/>
      <dgm:spPr/>
    </dgm:pt>
    <dgm:pt modelId="{A58B296D-C2AA-4A9C-957A-241DBCB7318A}" type="pres">
      <dgm:prSet presAssocID="{A3463FC3-3EE7-4AB6-8ACF-86C24A7261E8}" presName="Name28" presStyleLbl="parChTrans1D2" presStyleIdx="3" presStyleCnt="4"/>
      <dgm:spPr/>
      <dgm:t>
        <a:bodyPr/>
        <a:lstStyle/>
        <a:p>
          <a:endParaRPr lang="en-US"/>
        </a:p>
      </dgm:t>
    </dgm:pt>
    <dgm:pt modelId="{2D3F7451-5828-4E8B-AC58-A4536176056C}" type="pres">
      <dgm:prSet presAssocID="{441EAF13-2604-4124-A403-EF1D09310D9A}" presName="hierRoot2" presStyleCnt="0">
        <dgm:presLayoutVars>
          <dgm:hierBranch val="init"/>
        </dgm:presLayoutVars>
      </dgm:prSet>
      <dgm:spPr/>
    </dgm:pt>
    <dgm:pt modelId="{0A2493C1-F089-49CE-8BAA-00B6D2A26C1A}" type="pres">
      <dgm:prSet presAssocID="{441EAF13-2604-4124-A403-EF1D09310D9A}" presName="rootComposite2" presStyleCnt="0"/>
      <dgm:spPr/>
    </dgm:pt>
    <dgm:pt modelId="{FCF64B15-75C7-40C0-891D-94F3E55729E5}" type="pres">
      <dgm:prSet presAssocID="{441EAF13-2604-4124-A403-EF1D09310D9A}" presName="rootText2" presStyleLbl="alignAcc1" presStyleIdx="0" presStyleCnt="0">
        <dgm:presLayoutVars>
          <dgm:chPref val="3"/>
        </dgm:presLayoutVars>
      </dgm:prSet>
      <dgm:spPr/>
      <dgm:t>
        <a:bodyPr/>
        <a:lstStyle/>
        <a:p>
          <a:endParaRPr lang="en-US"/>
        </a:p>
      </dgm:t>
    </dgm:pt>
    <dgm:pt modelId="{5148A43D-96C1-41A3-806F-6DD06F37852E}" type="pres">
      <dgm:prSet presAssocID="{441EAF13-2604-4124-A403-EF1D09310D9A}" presName="topArc2" presStyleLbl="parChTrans1D1" presStyleIdx="12" presStyleCnt="14"/>
      <dgm:spPr/>
    </dgm:pt>
    <dgm:pt modelId="{276B89C5-15FF-47CF-8690-6EEE90FAAC64}" type="pres">
      <dgm:prSet presAssocID="{441EAF13-2604-4124-A403-EF1D09310D9A}" presName="bottomArc2" presStyleLbl="parChTrans1D1" presStyleIdx="13" presStyleCnt="14"/>
      <dgm:spPr/>
    </dgm:pt>
    <dgm:pt modelId="{190C8210-D706-4EA3-934E-84614A908194}" type="pres">
      <dgm:prSet presAssocID="{441EAF13-2604-4124-A403-EF1D09310D9A}" presName="topConnNode2" presStyleLbl="node2" presStyleIdx="0" presStyleCnt="0"/>
      <dgm:spPr/>
      <dgm:t>
        <a:bodyPr/>
        <a:lstStyle/>
        <a:p>
          <a:endParaRPr lang="en-US"/>
        </a:p>
      </dgm:t>
    </dgm:pt>
    <dgm:pt modelId="{E883334A-CF86-4ACD-95F5-264CD5154794}" type="pres">
      <dgm:prSet presAssocID="{441EAF13-2604-4124-A403-EF1D09310D9A}" presName="hierChild4" presStyleCnt="0"/>
      <dgm:spPr/>
    </dgm:pt>
    <dgm:pt modelId="{C34838E1-AAE2-4346-AF1A-9BECDA93F0E2}" type="pres">
      <dgm:prSet presAssocID="{441EAF13-2604-4124-A403-EF1D09310D9A}" presName="hierChild5" presStyleCnt="0"/>
      <dgm:spPr/>
    </dgm:pt>
    <dgm:pt modelId="{74D03680-C1FF-4ADF-8A03-5DD5456A495B}" type="pres">
      <dgm:prSet presAssocID="{12271AC0-3ABD-4737-94F0-42AFF2977893}" presName="hierChild3" presStyleCnt="0"/>
      <dgm:spPr/>
    </dgm:pt>
  </dgm:ptLst>
  <dgm:cxnLst>
    <dgm:cxn modelId="{146C5D56-197A-4B79-9FD4-258002C20181}" type="presOf" srcId="{6E331F93-980B-4DDC-9231-C2E418CF89A1}" destId="{53ADC468-042D-4370-8D45-20F7A26A550D}" srcOrd="0" destOrd="0" presId="urn:microsoft.com/office/officeart/2008/layout/HalfCircleOrganizationChart"/>
    <dgm:cxn modelId="{466AAE2D-26EA-4787-B91B-102629B11A21}" type="presOf" srcId="{12271AC0-3ABD-4737-94F0-42AFF2977893}" destId="{E633A42D-D542-43F7-8A92-64A5C0EA3D39}" srcOrd="1" destOrd="0" presId="urn:microsoft.com/office/officeart/2008/layout/HalfCircleOrganizationChart"/>
    <dgm:cxn modelId="{04B59710-A0A6-4B92-AA8C-A183A4F2180F}" type="presOf" srcId="{532B719D-65CB-4059-B8AB-4230BB325179}" destId="{7568AE07-C4A2-4244-A396-ECC081959F87}" srcOrd="0" destOrd="0" presId="urn:microsoft.com/office/officeart/2008/layout/HalfCircleOrganizationChart"/>
    <dgm:cxn modelId="{E162BC0D-961C-4052-B0CA-E76CB347A605}" type="presOf" srcId="{8A11136A-1DFD-4246-9F94-C0216CD040C2}" destId="{B15AC2F0-53FF-466F-A19A-45F1CE4E28D9}" srcOrd="1" destOrd="0" presId="urn:microsoft.com/office/officeart/2008/layout/HalfCircleOrganizationChart"/>
    <dgm:cxn modelId="{E0E7D791-0AA0-4051-BDAB-F27198BE5D43}" type="presOf" srcId="{03FFEB86-CC2C-499B-8530-E6E43050BD0B}" destId="{447DD959-9D97-43AD-9981-C8D8C0DDD1F9}" srcOrd="1" destOrd="0" presId="urn:microsoft.com/office/officeart/2008/layout/HalfCircleOrganizationChart"/>
    <dgm:cxn modelId="{608E3C0A-D330-430B-8D7F-2BD348C10BB0}" type="presOf" srcId="{C23DCE81-7E88-4734-8375-BF9EF05B098A}" destId="{6AD608D9-7202-41E1-8A19-DE7CC58A696E}" srcOrd="0" destOrd="0" presId="urn:microsoft.com/office/officeart/2008/layout/HalfCircleOrganizationChart"/>
    <dgm:cxn modelId="{514592DC-15E2-4AB1-84CC-BAEEB64D15FE}" type="presOf" srcId="{C23DCE81-7E88-4734-8375-BF9EF05B098A}" destId="{2BCD2E7E-C341-45C6-AC5E-6DE27A43DF36}" srcOrd="1" destOrd="0" presId="urn:microsoft.com/office/officeart/2008/layout/HalfCircleOrganizationChart"/>
    <dgm:cxn modelId="{9FFB3787-990B-4393-A469-046BA77A7188}" type="presOf" srcId="{B2810A6F-E09C-4BE4-88A8-35FAEBADC0C8}" destId="{F7F78B91-D6CF-44D4-81A8-D9CA141B834E}" srcOrd="0" destOrd="0" presId="urn:microsoft.com/office/officeart/2008/layout/HalfCircleOrganizationChart"/>
    <dgm:cxn modelId="{FA27B09F-04B4-401A-A92E-037AAA57CA44}" type="presOf" srcId="{441EAF13-2604-4124-A403-EF1D09310D9A}" destId="{190C8210-D706-4EA3-934E-84614A908194}" srcOrd="1" destOrd="0" presId="urn:microsoft.com/office/officeart/2008/layout/HalfCircleOrganizationChart"/>
    <dgm:cxn modelId="{F3CE32B5-9E6A-4DF7-B674-2D641828B5FB}" srcId="{12271AC0-3ABD-4737-94F0-42AFF2977893}" destId="{C23DCE81-7E88-4734-8375-BF9EF05B098A}" srcOrd="2" destOrd="0" parTransId="{9B246A98-96EC-4C24-AD1F-B697EC481416}" sibTransId="{921DB88F-3D92-4CE4-86A9-4F40CFFD8E36}"/>
    <dgm:cxn modelId="{07A735A8-64E8-4FA2-959D-7E27F916C727}" type="presOf" srcId="{441EAF13-2604-4124-A403-EF1D09310D9A}" destId="{FCF64B15-75C7-40C0-891D-94F3E55729E5}" srcOrd="0" destOrd="0" presId="urn:microsoft.com/office/officeart/2008/layout/HalfCircleOrganizationChart"/>
    <dgm:cxn modelId="{257AE93A-A4AB-4FBF-8FD6-57FF1C68E233}" srcId="{7E2BE62E-1FED-4B66-B5D1-F5A924E9C984}" destId="{12271AC0-3ABD-4737-94F0-42AFF2977893}" srcOrd="0" destOrd="0" parTransId="{88436738-94EF-4774-BF2D-EF1DD5F2DA0D}" sibTransId="{BF0005E8-5737-4920-8842-0946047A2A7B}"/>
    <dgm:cxn modelId="{782FF93F-F480-4FCB-B78B-65B602B9761E}" type="presOf" srcId="{03FFEB86-CC2C-499B-8530-E6E43050BD0B}" destId="{28A84C60-4C5F-4E23-BB64-F9817B9765FB}" srcOrd="0" destOrd="0" presId="urn:microsoft.com/office/officeart/2008/layout/HalfCircleOrganizationChart"/>
    <dgm:cxn modelId="{A33F491F-F248-48F7-BB57-4B030E5B38CC}" srcId="{12271AC0-3ABD-4737-94F0-42AFF2977893}" destId="{A2E30444-04F1-4769-A19E-B03715CED2AE}" srcOrd="0" destOrd="0" parTransId="{891C80A6-B7F1-45A3-B58E-B743BA0A6267}" sibTransId="{50724CF4-CC55-46B0-9627-A5126D6954E9}"/>
    <dgm:cxn modelId="{E15CC78C-0535-4CF4-9DD7-7D74FEB04FB4}" type="presOf" srcId="{12271AC0-3ABD-4737-94F0-42AFF2977893}" destId="{903AD26D-2965-401B-A098-3C3129D79CBA}" srcOrd="0" destOrd="0" presId="urn:microsoft.com/office/officeart/2008/layout/HalfCircleOrganizationChart"/>
    <dgm:cxn modelId="{71063246-580A-442A-84FE-51305B2095A3}" type="presOf" srcId="{A2E30444-04F1-4769-A19E-B03715CED2AE}" destId="{B2F5A0C4-F278-4EC7-8DC0-71FB526CAEA7}" srcOrd="0" destOrd="0" presId="urn:microsoft.com/office/officeart/2008/layout/HalfCircleOrganizationChart"/>
    <dgm:cxn modelId="{9C19B9BC-9F8F-4064-A228-EFF7D40EC0DB}" type="presOf" srcId="{A65CB569-C65E-424F-981F-60708D2645C9}" destId="{0E98DE05-A5D4-4F0D-809B-EA2F6AE94182}" srcOrd="1" destOrd="0" presId="urn:microsoft.com/office/officeart/2008/layout/HalfCircleOrganizationChart"/>
    <dgm:cxn modelId="{2607DB4A-86B5-45CA-8F12-306670B572EC}" srcId="{A2E30444-04F1-4769-A19E-B03715CED2AE}" destId="{A65CB569-C65E-424F-981F-60708D2645C9}" srcOrd="0" destOrd="0" parTransId="{532B719D-65CB-4059-B8AB-4230BB325179}" sibTransId="{018343EC-91D7-4FD2-9207-FD73035C0026}"/>
    <dgm:cxn modelId="{67E33C32-816A-4C4E-B100-2EBC648F9933}" type="presOf" srcId="{A2E30444-04F1-4769-A19E-B03715CED2AE}" destId="{2662EFDD-EC78-4330-8170-A453436C39BF}" srcOrd="1" destOrd="0" presId="urn:microsoft.com/office/officeart/2008/layout/HalfCircleOrganizationChart"/>
    <dgm:cxn modelId="{2E40DA0E-2572-4298-BA01-E63D10EAC874}" type="presOf" srcId="{A3463FC3-3EE7-4AB6-8ACF-86C24A7261E8}" destId="{A58B296D-C2AA-4A9C-957A-241DBCB7318A}" srcOrd="0" destOrd="0" presId="urn:microsoft.com/office/officeart/2008/layout/HalfCircleOrganizationChart"/>
    <dgm:cxn modelId="{42BCB9B6-D869-455C-8F36-1D37517FE49C}" type="presOf" srcId="{7E2BE62E-1FED-4B66-B5D1-F5A924E9C984}" destId="{400F260A-4082-4C84-8148-8647AD31E172}" srcOrd="0" destOrd="0" presId="urn:microsoft.com/office/officeart/2008/layout/HalfCircleOrganizationChart"/>
    <dgm:cxn modelId="{73F7B81F-3105-4ECD-8431-0F34B302F353}" type="presOf" srcId="{891C80A6-B7F1-45A3-B58E-B743BA0A6267}" destId="{2D8372DA-A648-4E97-B32C-6DDB3FE4B2F2}" srcOrd="0" destOrd="0" presId="urn:microsoft.com/office/officeart/2008/layout/HalfCircleOrganizationChart"/>
    <dgm:cxn modelId="{75753B50-5F31-4755-BE4F-248128124DBE}" srcId="{12271AC0-3ABD-4737-94F0-42AFF2977893}" destId="{8A11136A-1DFD-4246-9F94-C0216CD040C2}" srcOrd="1" destOrd="0" parTransId="{B2810A6F-E09C-4BE4-88A8-35FAEBADC0C8}" sibTransId="{86A95AC7-E0AD-4985-9607-9C4542BD1277}"/>
    <dgm:cxn modelId="{07C0A34C-F1C8-4739-9709-A64446ED8E6E}" type="presOf" srcId="{A65CB569-C65E-424F-981F-60708D2645C9}" destId="{6A7C7D4A-FFC1-420B-989B-32939F0E18A8}" srcOrd="0" destOrd="0" presId="urn:microsoft.com/office/officeart/2008/layout/HalfCircleOrganizationChart"/>
    <dgm:cxn modelId="{DCCA93A5-B45B-4EB4-A76D-E697922445C7}" srcId="{12271AC0-3ABD-4737-94F0-42AFF2977893}" destId="{441EAF13-2604-4124-A403-EF1D09310D9A}" srcOrd="3" destOrd="0" parTransId="{A3463FC3-3EE7-4AB6-8ACF-86C24A7261E8}" sibTransId="{99EA0262-1CFA-4E46-8172-F4218C0FE4E0}"/>
    <dgm:cxn modelId="{0BFEC03D-C65F-4672-BB31-D48BBFEA1BAD}" srcId="{A2E30444-04F1-4769-A19E-B03715CED2AE}" destId="{03FFEB86-CC2C-499B-8530-E6E43050BD0B}" srcOrd="1" destOrd="0" parTransId="{6E331F93-980B-4DDC-9231-C2E418CF89A1}" sibTransId="{971F0110-059F-4253-805F-18EDE7B50362}"/>
    <dgm:cxn modelId="{B09566E0-87FD-4758-959E-138887E1AFA9}" type="presOf" srcId="{9B246A98-96EC-4C24-AD1F-B697EC481416}" destId="{D5462794-13BE-4C90-A2C9-3602AED9CD6F}" srcOrd="0" destOrd="0" presId="urn:microsoft.com/office/officeart/2008/layout/HalfCircleOrganizationChart"/>
    <dgm:cxn modelId="{80278DD5-215B-49AF-A3A2-3CB3E248FE58}" type="presOf" srcId="{8A11136A-1DFD-4246-9F94-C0216CD040C2}" destId="{1CC6C5B8-5E3B-45FC-8518-2860569B9F21}" srcOrd="0" destOrd="0" presId="urn:microsoft.com/office/officeart/2008/layout/HalfCircleOrganizationChart"/>
    <dgm:cxn modelId="{43865E80-F6C4-4774-82D4-ECCBBC26ACEF}" type="presParOf" srcId="{400F260A-4082-4C84-8148-8647AD31E172}" destId="{13455CFC-DF1C-4A7E-9253-A2A78D37E06C}" srcOrd="0" destOrd="0" presId="urn:microsoft.com/office/officeart/2008/layout/HalfCircleOrganizationChart"/>
    <dgm:cxn modelId="{218119C4-2576-4EC5-B7BB-8EFB4B77F955}" type="presParOf" srcId="{13455CFC-DF1C-4A7E-9253-A2A78D37E06C}" destId="{029D1A84-3934-4271-B833-00FFD88E5715}" srcOrd="0" destOrd="0" presId="urn:microsoft.com/office/officeart/2008/layout/HalfCircleOrganizationChart"/>
    <dgm:cxn modelId="{6526E00F-0B30-41AE-A641-8A985E5E7E65}" type="presParOf" srcId="{029D1A84-3934-4271-B833-00FFD88E5715}" destId="{903AD26D-2965-401B-A098-3C3129D79CBA}" srcOrd="0" destOrd="0" presId="urn:microsoft.com/office/officeart/2008/layout/HalfCircleOrganizationChart"/>
    <dgm:cxn modelId="{9169C267-362C-419C-9429-4DDEC155D79D}" type="presParOf" srcId="{029D1A84-3934-4271-B833-00FFD88E5715}" destId="{049ECD41-1958-4C22-9468-56766A46F2B8}" srcOrd="1" destOrd="0" presId="urn:microsoft.com/office/officeart/2008/layout/HalfCircleOrganizationChart"/>
    <dgm:cxn modelId="{AB9440EA-99E5-40CE-9313-3D9E1A7F1AFE}" type="presParOf" srcId="{029D1A84-3934-4271-B833-00FFD88E5715}" destId="{01BD3421-4F52-40F5-8985-7B2F673EE179}" srcOrd="2" destOrd="0" presId="urn:microsoft.com/office/officeart/2008/layout/HalfCircleOrganizationChart"/>
    <dgm:cxn modelId="{20291E76-F0FC-42CB-92CD-7CFFBACB6247}" type="presParOf" srcId="{029D1A84-3934-4271-B833-00FFD88E5715}" destId="{E633A42D-D542-43F7-8A92-64A5C0EA3D39}" srcOrd="3" destOrd="0" presId="urn:microsoft.com/office/officeart/2008/layout/HalfCircleOrganizationChart"/>
    <dgm:cxn modelId="{5F087B6E-9929-4E53-9DF0-E3880D25C911}" type="presParOf" srcId="{13455CFC-DF1C-4A7E-9253-A2A78D37E06C}" destId="{C58FD308-7071-4463-9F3A-D3F661796FB6}" srcOrd="1" destOrd="0" presId="urn:microsoft.com/office/officeart/2008/layout/HalfCircleOrganizationChart"/>
    <dgm:cxn modelId="{0A703424-95B9-4C95-BD89-8EFF857A516A}" type="presParOf" srcId="{C58FD308-7071-4463-9F3A-D3F661796FB6}" destId="{2D8372DA-A648-4E97-B32C-6DDB3FE4B2F2}" srcOrd="0" destOrd="0" presId="urn:microsoft.com/office/officeart/2008/layout/HalfCircleOrganizationChart"/>
    <dgm:cxn modelId="{06D76370-E80C-4972-8C8C-2229B922C17C}" type="presParOf" srcId="{C58FD308-7071-4463-9F3A-D3F661796FB6}" destId="{32A56177-4F6E-4B1E-9C93-F4129082A9F7}" srcOrd="1" destOrd="0" presId="urn:microsoft.com/office/officeart/2008/layout/HalfCircleOrganizationChart"/>
    <dgm:cxn modelId="{D65021A3-A8C2-409A-9CBC-18519A5C1A7D}" type="presParOf" srcId="{32A56177-4F6E-4B1E-9C93-F4129082A9F7}" destId="{3656F935-9DF9-472A-8B37-DBFA9B6C46C4}" srcOrd="0" destOrd="0" presId="urn:microsoft.com/office/officeart/2008/layout/HalfCircleOrganizationChart"/>
    <dgm:cxn modelId="{9D731743-7480-40DB-A688-3FC59CC2401F}" type="presParOf" srcId="{3656F935-9DF9-472A-8B37-DBFA9B6C46C4}" destId="{B2F5A0C4-F278-4EC7-8DC0-71FB526CAEA7}" srcOrd="0" destOrd="0" presId="urn:microsoft.com/office/officeart/2008/layout/HalfCircleOrganizationChart"/>
    <dgm:cxn modelId="{770044D5-64D1-4DB0-997A-E71E092EE141}" type="presParOf" srcId="{3656F935-9DF9-472A-8B37-DBFA9B6C46C4}" destId="{C64988F2-53D9-4848-8F0F-F055581A84E9}" srcOrd="1" destOrd="0" presId="urn:microsoft.com/office/officeart/2008/layout/HalfCircleOrganizationChart"/>
    <dgm:cxn modelId="{346E1E7F-E7E5-4001-B8CD-A1FF0DD63E15}" type="presParOf" srcId="{3656F935-9DF9-472A-8B37-DBFA9B6C46C4}" destId="{CC4D5211-38B6-491E-BED6-9EBB4CD24555}" srcOrd="2" destOrd="0" presId="urn:microsoft.com/office/officeart/2008/layout/HalfCircleOrganizationChart"/>
    <dgm:cxn modelId="{AA511E28-77D8-47C2-A04F-E3D0BA611AF4}" type="presParOf" srcId="{3656F935-9DF9-472A-8B37-DBFA9B6C46C4}" destId="{2662EFDD-EC78-4330-8170-A453436C39BF}" srcOrd="3" destOrd="0" presId="urn:microsoft.com/office/officeart/2008/layout/HalfCircleOrganizationChart"/>
    <dgm:cxn modelId="{BAA26A72-1983-423C-A985-386B5D7D139B}" type="presParOf" srcId="{32A56177-4F6E-4B1E-9C93-F4129082A9F7}" destId="{308E5878-A491-4C14-9F86-95E68570B247}" srcOrd="1" destOrd="0" presId="urn:microsoft.com/office/officeart/2008/layout/HalfCircleOrganizationChart"/>
    <dgm:cxn modelId="{4ACF3AF6-CF38-4CDB-BE40-BFE1D2E1FF8D}" type="presParOf" srcId="{308E5878-A491-4C14-9F86-95E68570B247}" destId="{7568AE07-C4A2-4244-A396-ECC081959F87}" srcOrd="0" destOrd="0" presId="urn:microsoft.com/office/officeart/2008/layout/HalfCircleOrganizationChart"/>
    <dgm:cxn modelId="{99CE2E04-8DC7-45C9-B087-A5760EEF970A}" type="presParOf" srcId="{308E5878-A491-4C14-9F86-95E68570B247}" destId="{E39DF777-F6B1-4346-B7A3-CCFF932A1236}" srcOrd="1" destOrd="0" presId="urn:microsoft.com/office/officeart/2008/layout/HalfCircleOrganizationChart"/>
    <dgm:cxn modelId="{E8AA3B8B-CD2C-433E-9D14-43114A090453}" type="presParOf" srcId="{E39DF777-F6B1-4346-B7A3-CCFF932A1236}" destId="{D68DA2DB-5FE5-4567-AD39-55DDA1480527}" srcOrd="0" destOrd="0" presId="urn:microsoft.com/office/officeart/2008/layout/HalfCircleOrganizationChart"/>
    <dgm:cxn modelId="{35FF2A56-2D34-425B-94A8-3513B60C4035}" type="presParOf" srcId="{D68DA2DB-5FE5-4567-AD39-55DDA1480527}" destId="{6A7C7D4A-FFC1-420B-989B-32939F0E18A8}" srcOrd="0" destOrd="0" presId="urn:microsoft.com/office/officeart/2008/layout/HalfCircleOrganizationChart"/>
    <dgm:cxn modelId="{6870816A-9EFE-4767-8E8E-F8293AD23F64}" type="presParOf" srcId="{D68DA2DB-5FE5-4567-AD39-55DDA1480527}" destId="{8431195A-27B0-4C62-AF48-5496C238EB78}" srcOrd="1" destOrd="0" presId="urn:microsoft.com/office/officeart/2008/layout/HalfCircleOrganizationChart"/>
    <dgm:cxn modelId="{EB2965F5-C539-4759-B4C1-C5959FEEECA4}" type="presParOf" srcId="{D68DA2DB-5FE5-4567-AD39-55DDA1480527}" destId="{F5C3AAF7-3A1D-4140-B0E9-85579F05BEA2}" srcOrd="2" destOrd="0" presId="urn:microsoft.com/office/officeart/2008/layout/HalfCircleOrganizationChart"/>
    <dgm:cxn modelId="{21F82EAE-2772-4701-9529-5989ACD0C350}" type="presParOf" srcId="{D68DA2DB-5FE5-4567-AD39-55DDA1480527}" destId="{0E98DE05-A5D4-4F0D-809B-EA2F6AE94182}" srcOrd="3" destOrd="0" presId="urn:microsoft.com/office/officeart/2008/layout/HalfCircleOrganizationChart"/>
    <dgm:cxn modelId="{550222BA-BA77-413D-803A-52DD45D37673}" type="presParOf" srcId="{E39DF777-F6B1-4346-B7A3-CCFF932A1236}" destId="{2B09892A-0200-495E-B16A-4FA283334CB8}" srcOrd="1" destOrd="0" presId="urn:microsoft.com/office/officeart/2008/layout/HalfCircleOrganizationChart"/>
    <dgm:cxn modelId="{950F3FC9-CED5-4C6B-B027-5BCAD6E0E4F7}" type="presParOf" srcId="{E39DF777-F6B1-4346-B7A3-CCFF932A1236}" destId="{2D67B36D-6255-4059-8DC1-209D4833B517}" srcOrd="2" destOrd="0" presId="urn:microsoft.com/office/officeart/2008/layout/HalfCircleOrganizationChart"/>
    <dgm:cxn modelId="{DF1B5EF6-D2D1-4D9C-90F1-1445A0653ACE}" type="presParOf" srcId="{308E5878-A491-4C14-9F86-95E68570B247}" destId="{53ADC468-042D-4370-8D45-20F7A26A550D}" srcOrd="2" destOrd="0" presId="urn:microsoft.com/office/officeart/2008/layout/HalfCircleOrganizationChart"/>
    <dgm:cxn modelId="{DA539959-B07C-49EE-AFE2-0D52920D7B72}" type="presParOf" srcId="{308E5878-A491-4C14-9F86-95E68570B247}" destId="{9F39B8B7-5810-4B26-B990-029E80ABD6FA}" srcOrd="3" destOrd="0" presId="urn:microsoft.com/office/officeart/2008/layout/HalfCircleOrganizationChart"/>
    <dgm:cxn modelId="{BDE57FD6-B786-4BE8-A6C4-8B576873A393}" type="presParOf" srcId="{9F39B8B7-5810-4B26-B990-029E80ABD6FA}" destId="{0BFC94FD-0708-43FF-9E43-96059BC0565E}" srcOrd="0" destOrd="0" presId="urn:microsoft.com/office/officeart/2008/layout/HalfCircleOrganizationChart"/>
    <dgm:cxn modelId="{A36A94D2-744D-49B2-9B15-0BA04770BBC4}" type="presParOf" srcId="{0BFC94FD-0708-43FF-9E43-96059BC0565E}" destId="{28A84C60-4C5F-4E23-BB64-F9817B9765FB}" srcOrd="0" destOrd="0" presId="urn:microsoft.com/office/officeart/2008/layout/HalfCircleOrganizationChart"/>
    <dgm:cxn modelId="{17604061-F751-494D-9939-C9C93BA4B1F0}" type="presParOf" srcId="{0BFC94FD-0708-43FF-9E43-96059BC0565E}" destId="{8B0E3EA1-8535-45FC-9FCD-01D601887509}" srcOrd="1" destOrd="0" presId="urn:microsoft.com/office/officeart/2008/layout/HalfCircleOrganizationChart"/>
    <dgm:cxn modelId="{BD956AB3-7469-4985-8098-5C00F2110FEB}" type="presParOf" srcId="{0BFC94FD-0708-43FF-9E43-96059BC0565E}" destId="{82593E56-8B9D-4758-AE24-FAE21D31F7AA}" srcOrd="2" destOrd="0" presId="urn:microsoft.com/office/officeart/2008/layout/HalfCircleOrganizationChart"/>
    <dgm:cxn modelId="{6F8DA1FA-9256-4EBB-B574-7AB993036352}" type="presParOf" srcId="{0BFC94FD-0708-43FF-9E43-96059BC0565E}" destId="{447DD959-9D97-43AD-9981-C8D8C0DDD1F9}" srcOrd="3" destOrd="0" presId="urn:microsoft.com/office/officeart/2008/layout/HalfCircleOrganizationChart"/>
    <dgm:cxn modelId="{C9C120FF-B98B-48A9-9B01-68E4037CA155}" type="presParOf" srcId="{9F39B8B7-5810-4B26-B990-029E80ABD6FA}" destId="{86EF8DC8-CA1B-464F-89C1-1CA4572E9791}" srcOrd="1" destOrd="0" presId="urn:microsoft.com/office/officeart/2008/layout/HalfCircleOrganizationChart"/>
    <dgm:cxn modelId="{AC8A441E-636F-4FBC-B65F-64FB4DF604A2}" type="presParOf" srcId="{9F39B8B7-5810-4B26-B990-029E80ABD6FA}" destId="{BBE4D642-0341-4CCA-A85B-7A3FB191DF23}" srcOrd="2" destOrd="0" presId="urn:microsoft.com/office/officeart/2008/layout/HalfCircleOrganizationChart"/>
    <dgm:cxn modelId="{A4E6282B-70E7-4902-B957-6A0B65AA6035}" type="presParOf" srcId="{32A56177-4F6E-4B1E-9C93-F4129082A9F7}" destId="{45D20A5C-AD97-42B2-88D8-B809B8A29A27}" srcOrd="2" destOrd="0" presId="urn:microsoft.com/office/officeart/2008/layout/HalfCircleOrganizationChart"/>
    <dgm:cxn modelId="{7205E11F-AE22-40F5-9AD6-EFD1BE2FA327}" type="presParOf" srcId="{C58FD308-7071-4463-9F3A-D3F661796FB6}" destId="{F7F78B91-D6CF-44D4-81A8-D9CA141B834E}" srcOrd="2" destOrd="0" presId="urn:microsoft.com/office/officeart/2008/layout/HalfCircleOrganizationChart"/>
    <dgm:cxn modelId="{0C378E28-F727-4423-8E10-B86396F18CD6}" type="presParOf" srcId="{C58FD308-7071-4463-9F3A-D3F661796FB6}" destId="{EC5437ED-8712-49B8-B100-B5BAF7DF76AB}" srcOrd="3" destOrd="0" presId="urn:microsoft.com/office/officeart/2008/layout/HalfCircleOrganizationChart"/>
    <dgm:cxn modelId="{33CDB0D3-B5A3-403A-B20D-BD4330B9D431}" type="presParOf" srcId="{EC5437ED-8712-49B8-B100-B5BAF7DF76AB}" destId="{B947887E-9FCF-4891-9B71-6334EA02A596}" srcOrd="0" destOrd="0" presId="urn:microsoft.com/office/officeart/2008/layout/HalfCircleOrganizationChart"/>
    <dgm:cxn modelId="{8B444C35-6D42-4473-ADBA-E6FB956078D7}" type="presParOf" srcId="{B947887E-9FCF-4891-9B71-6334EA02A596}" destId="{1CC6C5B8-5E3B-45FC-8518-2860569B9F21}" srcOrd="0" destOrd="0" presId="urn:microsoft.com/office/officeart/2008/layout/HalfCircleOrganizationChart"/>
    <dgm:cxn modelId="{EA529EFF-EFA0-42B2-8852-35606F3B474D}" type="presParOf" srcId="{B947887E-9FCF-4891-9B71-6334EA02A596}" destId="{369C12B6-A9D0-4B00-97E2-ACAD56B88923}" srcOrd="1" destOrd="0" presId="urn:microsoft.com/office/officeart/2008/layout/HalfCircleOrganizationChart"/>
    <dgm:cxn modelId="{808781D2-98ED-4751-8A33-4342F6A1040B}" type="presParOf" srcId="{B947887E-9FCF-4891-9B71-6334EA02A596}" destId="{34442737-8BA8-4810-8255-2102FA4F586C}" srcOrd="2" destOrd="0" presId="urn:microsoft.com/office/officeart/2008/layout/HalfCircleOrganizationChart"/>
    <dgm:cxn modelId="{AA5286D8-6A35-4752-A31F-1ECC6F5A2E7C}" type="presParOf" srcId="{B947887E-9FCF-4891-9B71-6334EA02A596}" destId="{B15AC2F0-53FF-466F-A19A-45F1CE4E28D9}" srcOrd="3" destOrd="0" presId="urn:microsoft.com/office/officeart/2008/layout/HalfCircleOrganizationChart"/>
    <dgm:cxn modelId="{719AC555-344B-4A79-8C3B-CAF575AA9F11}" type="presParOf" srcId="{EC5437ED-8712-49B8-B100-B5BAF7DF76AB}" destId="{3BC621CF-C976-48C3-ABC3-63ADC2750D1B}" srcOrd="1" destOrd="0" presId="urn:microsoft.com/office/officeart/2008/layout/HalfCircleOrganizationChart"/>
    <dgm:cxn modelId="{31F5EE6A-0B74-4DB6-A178-507939ED3567}" type="presParOf" srcId="{EC5437ED-8712-49B8-B100-B5BAF7DF76AB}" destId="{F01E059C-0AF8-4A7D-9B2F-DC0743BF3C2B}" srcOrd="2" destOrd="0" presId="urn:microsoft.com/office/officeart/2008/layout/HalfCircleOrganizationChart"/>
    <dgm:cxn modelId="{5CE910C9-0E40-4DD8-9491-270812E4BC2A}" type="presParOf" srcId="{C58FD308-7071-4463-9F3A-D3F661796FB6}" destId="{D5462794-13BE-4C90-A2C9-3602AED9CD6F}" srcOrd="4" destOrd="0" presId="urn:microsoft.com/office/officeart/2008/layout/HalfCircleOrganizationChart"/>
    <dgm:cxn modelId="{985B8E47-5CD6-493A-A79F-35940CC2C45C}" type="presParOf" srcId="{C58FD308-7071-4463-9F3A-D3F661796FB6}" destId="{73C398F1-12DA-4ECE-A132-AE226393E3B8}" srcOrd="5" destOrd="0" presId="urn:microsoft.com/office/officeart/2008/layout/HalfCircleOrganizationChart"/>
    <dgm:cxn modelId="{494FAFD9-DA93-4325-8BA1-9C133DCE540C}" type="presParOf" srcId="{73C398F1-12DA-4ECE-A132-AE226393E3B8}" destId="{ED8602E2-76D6-494B-834B-BC9AC9C1DD47}" srcOrd="0" destOrd="0" presId="urn:microsoft.com/office/officeart/2008/layout/HalfCircleOrganizationChart"/>
    <dgm:cxn modelId="{68298388-397A-4434-A128-FC9F4F6101E2}" type="presParOf" srcId="{ED8602E2-76D6-494B-834B-BC9AC9C1DD47}" destId="{6AD608D9-7202-41E1-8A19-DE7CC58A696E}" srcOrd="0" destOrd="0" presId="urn:microsoft.com/office/officeart/2008/layout/HalfCircleOrganizationChart"/>
    <dgm:cxn modelId="{DADD01CA-5A23-4DC5-ACF5-3A5ED39CC749}" type="presParOf" srcId="{ED8602E2-76D6-494B-834B-BC9AC9C1DD47}" destId="{AD8A98E4-0CB1-4C3A-9259-F8053AF2292B}" srcOrd="1" destOrd="0" presId="urn:microsoft.com/office/officeart/2008/layout/HalfCircleOrganizationChart"/>
    <dgm:cxn modelId="{656B5F9E-FF24-4D44-88D4-32C7F397085F}" type="presParOf" srcId="{ED8602E2-76D6-494B-834B-BC9AC9C1DD47}" destId="{970E4A0A-B4FE-4E28-8E16-DDF1AA7B9FD5}" srcOrd="2" destOrd="0" presId="urn:microsoft.com/office/officeart/2008/layout/HalfCircleOrganizationChart"/>
    <dgm:cxn modelId="{96679021-E1D7-4356-AA76-5C3BAAF1C00D}" type="presParOf" srcId="{ED8602E2-76D6-494B-834B-BC9AC9C1DD47}" destId="{2BCD2E7E-C341-45C6-AC5E-6DE27A43DF36}" srcOrd="3" destOrd="0" presId="urn:microsoft.com/office/officeart/2008/layout/HalfCircleOrganizationChart"/>
    <dgm:cxn modelId="{7CCBC454-CFD7-446E-B654-D2378CA34902}" type="presParOf" srcId="{73C398F1-12DA-4ECE-A132-AE226393E3B8}" destId="{2F683CF9-8092-4884-A7FE-744BF1F59624}" srcOrd="1" destOrd="0" presId="urn:microsoft.com/office/officeart/2008/layout/HalfCircleOrganizationChart"/>
    <dgm:cxn modelId="{EED173EF-1DB5-44DA-B6BD-DEF05390D000}" type="presParOf" srcId="{73C398F1-12DA-4ECE-A132-AE226393E3B8}" destId="{081C7228-0FF6-4E54-969D-00D07F49E206}" srcOrd="2" destOrd="0" presId="urn:microsoft.com/office/officeart/2008/layout/HalfCircleOrganizationChart"/>
    <dgm:cxn modelId="{363A899F-090D-4B5D-A5E7-F3A42B493481}" type="presParOf" srcId="{C58FD308-7071-4463-9F3A-D3F661796FB6}" destId="{A58B296D-C2AA-4A9C-957A-241DBCB7318A}" srcOrd="6" destOrd="0" presId="urn:microsoft.com/office/officeart/2008/layout/HalfCircleOrganizationChart"/>
    <dgm:cxn modelId="{58AA422A-FAB4-4452-A07D-30DA824FC1FE}" type="presParOf" srcId="{C58FD308-7071-4463-9F3A-D3F661796FB6}" destId="{2D3F7451-5828-4E8B-AC58-A4536176056C}" srcOrd="7" destOrd="0" presId="urn:microsoft.com/office/officeart/2008/layout/HalfCircleOrganizationChart"/>
    <dgm:cxn modelId="{4A212223-4B51-4C72-A0FB-B361408B236F}" type="presParOf" srcId="{2D3F7451-5828-4E8B-AC58-A4536176056C}" destId="{0A2493C1-F089-49CE-8BAA-00B6D2A26C1A}" srcOrd="0" destOrd="0" presId="urn:microsoft.com/office/officeart/2008/layout/HalfCircleOrganizationChart"/>
    <dgm:cxn modelId="{3788B61C-4C3D-42AE-9C61-8401797DDA93}" type="presParOf" srcId="{0A2493C1-F089-49CE-8BAA-00B6D2A26C1A}" destId="{FCF64B15-75C7-40C0-891D-94F3E55729E5}" srcOrd="0" destOrd="0" presId="urn:microsoft.com/office/officeart/2008/layout/HalfCircleOrganizationChart"/>
    <dgm:cxn modelId="{079E12AE-6A5C-4AB1-A9CE-B436B8AE64D5}" type="presParOf" srcId="{0A2493C1-F089-49CE-8BAA-00B6D2A26C1A}" destId="{5148A43D-96C1-41A3-806F-6DD06F37852E}" srcOrd="1" destOrd="0" presId="urn:microsoft.com/office/officeart/2008/layout/HalfCircleOrganizationChart"/>
    <dgm:cxn modelId="{9D010BAF-2DBA-4CE6-ABA7-FBF6F9BFD448}" type="presParOf" srcId="{0A2493C1-F089-49CE-8BAA-00B6D2A26C1A}" destId="{276B89C5-15FF-47CF-8690-6EEE90FAAC64}" srcOrd="2" destOrd="0" presId="urn:microsoft.com/office/officeart/2008/layout/HalfCircleOrganizationChart"/>
    <dgm:cxn modelId="{E89AD60C-416F-4A60-B896-B8706D9F4C0E}" type="presParOf" srcId="{0A2493C1-F089-49CE-8BAA-00B6D2A26C1A}" destId="{190C8210-D706-4EA3-934E-84614A908194}" srcOrd="3" destOrd="0" presId="urn:microsoft.com/office/officeart/2008/layout/HalfCircleOrganizationChart"/>
    <dgm:cxn modelId="{F6C7AD47-4D35-46D6-97F6-5E642F50B097}" type="presParOf" srcId="{2D3F7451-5828-4E8B-AC58-A4536176056C}" destId="{E883334A-CF86-4ACD-95F5-264CD5154794}" srcOrd="1" destOrd="0" presId="urn:microsoft.com/office/officeart/2008/layout/HalfCircleOrganizationChart"/>
    <dgm:cxn modelId="{238F00C1-DAF0-4F37-A915-9D10713CEF29}" type="presParOf" srcId="{2D3F7451-5828-4E8B-AC58-A4536176056C}" destId="{C34838E1-AAE2-4346-AF1A-9BECDA93F0E2}" srcOrd="2" destOrd="0" presId="urn:microsoft.com/office/officeart/2008/layout/HalfCircleOrganizationChart"/>
    <dgm:cxn modelId="{978B9F02-5103-4855-9847-B70BCA532604}" type="presParOf" srcId="{13455CFC-DF1C-4A7E-9253-A2A78D37E06C}" destId="{74D03680-C1FF-4ADF-8A03-5DD5456A495B}"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4CAE94-CB95-4B22-8329-AB5127972E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3D4CBD8-B3C6-4142-83B4-46B5533ECF20}">
      <dgm:prSet/>
      <dgm:spPr>
        <a:ln>
          <a:noFill/>
        </a:ln>
      </dgm:spPr>
      <dgm:t>
        <a:bodyPr/>
        <a:lstStyle/>
        <a:p>
          <a:pPr algn="ctr" rtl="0"/>
          <a:r>
            <a:rPr lang="en-US" dirty="0" smtClean="0"/>
            <a:t>Switch and Hub - </a:t>
          </a:r>
          <a:r>
            <a:rPr lang="si-LK" dirty="0" smtClean="0"/>
            <a:t>ජාලකරණ ස්විචය හා ජාලකරණ නාභිය</a:t>
          </a:r>
          <a:r>
            <a:rPr lang="en-US" dirty="0" smtClean="0"/>
            <a:t> </a:t>
          </a:r>
          <a:endParaRPr lang="en-US" dirty="0"/>
        </a:p>
      </dgm:t>
    </dgm:pt>
    <dgm:pt modelId="{DBBD20EF-134B-4F3D-8D91-E61A69B75C1B}" type="parTrans" cxnId="{68C52A4D-5056-4252-B0D8-D16676C939CD}">
      <dgm:prSet/>
      <dgm:spPr/>
      <dgm:t>
        <a:bodyPr/>
        <a:lstStyle/>
        <a:p>
          <a:endParaRPr lang="en-US"/>
        </a:p>
      </dgm:t>
    </dgm:pt>
    <dgm:pt modelId="{34C8064E-B774-4F43-BE35-349A986E1C74}" type="sibTrans" cxnId="{68C52A4D-5056-4252-B0D8-D16676C939CD}">
      <dgm:prSet/>
      <dgm:spPr/>
      <dgm:t>
        <a:bodyPr/>
        <a:lstStyle/>
        <a:p>
          <a:endParaRPr lang="en-US"/>
        </a:p>
      </dgm:t>
    </dgm:pt>
    <dgm:pt modelId="{FCA943F2-1118-4D0E-91A2-B36EAF4E086E}" type="pres">
      <dgm:prSet presAssocID="{FF4CAE94-CB95-4B22-8329-AB5127972ECB}" presName="linear" presStyleCnt="0">
        <dgm:presLayoutVars>
          <dgm:animLvl val="lvl"/>
          <dgm:resizeHandles val="exact"/>
        </dgm:presLayoutVars>
      </dgm:prSet>
      <dgm:spPr/>
      <dgm:t>
        <a:bodyPr/>
        <a:lstStyle/>
        <a:p>
          <a:endParaRPr lang="en-US"/>
        </a:p>
      </dgm:t>
    </dgm:pt>
    <dgm:pt modelId="{7A34BDFD-676C-4846-A683-D3DAC280ECE4}" type="pres">
      <dgm:prSet presAssocID="{D3D4CBD8-B3C6-4142-83B4-46B5533ECF20}" presName="parentText" presStyleLbl="node1" presStyleIdx="0" presStyleCnt="1" custLinFactNeighborY="13748">
        <dgm:presLayoutVars>
          <dgm:chMax val="0"/>
          <dgm:bulletEnabled val="1"/>
        </dgm:presLayoutVars>
      </dgm:prSet>
      <dgm:spPr/>
      <dgm:t>
        <a:bodyPr/>
        <a:lstStyle/>
        <a:p>
          <a:endParaRPr lang="en-US"/>
        </a:p>
      </dgm:t>
    </dgm:pt>
  </dgm:ptLst>
  <dgm:cxnLst>
    <dgm:cxn modelId="{CD442DF2-3106-4726-BFA4-2B8F5761EC54}" type="presOf" srcId="{FF4CAE94-CB95-4B22-8329-AB5127972ECB}" destId="{FCA943F2-1118-4D0E-91A2-B36EAF4E086E}" srcOrd="0" destOrd="0" presId="urn:microsoft.com/office/officeart/2005/8/layout/vList2"/>
    <dgm:cxn modelId="{68C52A4D-5056-4252-B0D8-D16676C939CD}" srcId="{FF4CAE94-CB95-4B22-8329-AB5127972ECB}" destId="{D3D4CBD8-B3C6-4142-83B4-46B5533ECF20}" srcOrd="0" destOrd="0" parTransId="{DBBD20EF-134B-4F3D-8D91-E61A69B75C1B}" sibTransId="{34C8064E-B774-4F43-BE35-349A986E1C74}"/>
    <dgm:cxn modelId="{8F9C0040-7204-48F5-A0A8-8149FFEC8D04}" type="presOf" srcId="{D3D4CBD8-B3C6-4142-83B4-46B5533ECF20}" destId="{7A34BDFD-676C-4846-A683-D3DAC280ECE4}" srcOrd="0" destOrd="0" presId="urn:microsoft.com/office/officeart/2005/8/layout/vList2"/>
    <dgm:cxn modelId="{423DBB72-C9BD-4276-93A4-B8D402F75DF2}" type="presParOf" srcId="{FCA943F2-1118-4D0E-91A2-B36EAF4E086E}" destId="{7A34BDFD-676C-4846-A683-D3DAC280ECE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FDD7FF-0BC7-4B38-8233-D62374E7E6E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9935163-28A4-4675-85AE-6AE8315AB35F}">
      <dgm:prSet custT="1"/>
      <dgm:spPr/>
      <dgm:t>
        <a:bodyPr/>
        <a:lstStyle/>
        <a:p>
          <a:pPr rtl="0"/>
          <a:r>
            <a:rPr lang="en-US" sz="2800" dirty="0" smtClean="0"/>
            <a:t>Unicast Transmission</a:t>
          </a:r>
          <a:endParaRPr lang="en-US" sz="2800" dirty="0"/>
        </a:p>
      </dgm:t>
    </dgm:pt>
    <dgm:pt modelId="{D128645D-5E12-4F52-8D91-2176EEFF5E61}" type="parTrans" cxnId="{9E490717-6A43-48EE-ADA8-C944C948BC75}">
      <dgm:prSet/>
      <dgm:spPr/>
      <dgm:t>
        <a:bodyPr/>
        <a:lstStyle/>
        <a:p>
          <a:endParaRPr lang="en-US"/>
        </a:p>
      </dgm:t>
    </dgm:pt>
    <dgm:pt modelId="{4CB91B92-9DC8-40CC-95F9-CEEEFE8971A1}" type="sibTrans" cxnId="{9E490717-6A43-48EE-ADA8-C944C948BC75}">
      <dgm:prSet/>
      <dgm:spPr/>
      <dgm:t>
        <a:bodyPr/>
        <a:lstStyle/>
        <a:p>
          <a:endParaRPr lang="en-US"/>
        </a:p>
      </dgm:t>
    </dgm:pt>
    <dgm:pt modelId="{CBCDFC95-D119-4FBD-B4F2-FA7810508BF5}">
      <dgm:prSet custT="1"/>
      <dgm:spPr/>
      <dgm:t>
        <a:bodyPr/>
        <a:lstStyle/>
        <a:p>
          <a:r>
            <a:rPr lang="si-LK" sz="2800" dirty="0" smtClean="0"/>
            <a:t>දන්නා එක් ග්‍රාහකයෙක් වෙත පමණක් දත්ත සම්ප්‍රේෂණය කිරීම</a:t>
          </a:r>
          <a:endParaRPr lang="en-US" sz="2800" dirty="0"/>
        </a:p>
      </dgm:t>
    </dgm:pt>
    <dgm:pt modelId="{3979CC95-3012-4DCA-B904-4807E4034FB0}" type="parTrans" cxnId="{B6C9EB7A-2B07-46C9-AA2F-3E5885A83334}">
      <dgm:prSet/>
      <dgm:spPr/>
      <dgm:t>
        <a:bodyPr/>
        <a:lstStyle/>
        <a:p>
          <a:endParaRPr lang="en-US"/>
        </a:p>
      </dgm:t>
    </dgm:pt>
    <dgm:pt modelId="{56DFA256-87E8-47D0-9642-88FCF01889EB}" type="sibTrans" cxnId="{B6C9EB7A-2B07-46C9-AA2F-3E5885A83334}">
      <dgm:prSet/>
      <dgm:spPr/>
      <dgm:t>
        <a:bodyPr/>
        <a:lstStyle/>
        <a:p>
          <a:endParaRPr lang="en-US"/>
        </a:p>
      </dgm:t>
    </dgm:pt>
    <dgm:pt modelId="{EE08F4F2-A62F-469F-B057-246810FFF7F7}" type="pres">
      <dgm:prSet presAssocID="{C0FDD7FF-0BC7-4B38-8233-D62374E7E6EB}" presName="Name0" presStyleCnt="0">
        <dgm:presLayoutVars>
          <dgm:dir/>
          <dgm:animLvl val="lvl"/>
          <dgm:resizeHandles val="exact"/>
        </dgm:presLayoutVars>
      </dgm:prSet>
      <dgm:spPr/>
      <dgm:t>
        <a:bodyPr/>
        <a:lstStyle/>
        <a:p>
          <a:endParaRPr lang="en-US"/>
        </a:p>
      </dgm:t>
    </dgm:pt>
    <dgm:pt modelId="{E4224E21-7F52-42A2-A89E-E706EE0C4D3C}" type="pres">
      <dgm:prSet presAssocID="{69935163-28A4-4675-85AE-6AE8315AB35F}" presName="composite" presStyleCnt="0"/>
      <dgm:spPr/>
    </dgm:pt>
    <dgm:pt modelId="{B569F142-BBE8-4BD3-9EDB-EE87A32D5586}" type="pres">
      <dgm:prSet presAssocID="{69935163-28A4-4675-85AE-6AE8315AB35F}" presName="parTx" presStyleLbl="alignNode1" presStyleIdx="0" presStyleCnt="1" custScaleY="100000" custLinFactNeighborX="696" custLinFactNeighborY="-54712">
        <dgm:presLayoutVars>
          <dgm:chMax val="0"/>
          <dgm:chPref val="0"/>
          <dgm:bulletEnabled val="1"/>
        </dgm:presLayoutVars>
      </dgm:prSet>
      <dgm:spPr/>
      <dgm:t>
        <a:bodyPr/>
        <a:lstStyle/>
        <a:p>
          <a:endParaRPr lang="en-US"/>
        </a:p>
      </dgm:t>
    </dgm:pt>
    <dgm:pt modelId="{5A196CF0-AC95-43EE-9104-D3680D5C90C9}" type="pres">
      <dgm:prSet presAssocID="{69935163-28A4-4675-85AE-6AE8315AB35F}" presName="desTx" presStyleLbl="alignAccFollowNode1" presStyleIdx="0" presStyleCnt="1" custScaleY="100000" custLinFactNeighborX="696" custLinFactNeighborY="510">
        <dgm:presLayoutVars>
          <dgm:bulletEnabled val="1"/>
        </dgm:presLayoutVars>
      </dgm:prSet>
      <dgm:spPr/>
      <dgm:t>
        <a:bodyPr/>
        <a:lstStyle/>
        <a:p>
          <a:endParaRPr lang="en-US"/>
        </a:p>
      </dgm:t>
    </dgm:pt>
  </dgm:ptLst>
  <dgm:cxnLst>
    <dgm:cxn modelId="{B6C9EB7A-2B07-46C9-AA2F-3E5885A83334}" srcId="{69935163-28A4-4675-85AE-6AE8315AB35F}" destId="{CBCDFC95-D119-4FBD-B4F2-FA7810508BF5}" srcOrd="0" destOrd="0" parTransId="{3979CC95-3012-4DCA-B904-4807E4034FB0}" sibTransId="{56DFA256-87E8-47D0-9642-88FCF01889EB}"/>
    <dgm:cxn modelId="{808EC24C-5A1F-4E46-9098-DDA8E923C632}" type="presOf" srcId="{C0FDD7FF-0BC7-4B38-8233-D62374E7E6EB}" destId="{EE08F4F2-A62F-469F-B057-246810FFF7F7}" srcOrd="0" destOrd="0" presId="urn:microsoft.com/office/officeart/2005/8/layout/hList1"/>
    <dgm:cxn modelId="{9E490717-6A43-48EE-ADA8-C944C948BC75}" srcId="{C0FDD7FF-0BC7-4B38-8233-D62374E7E6EB}" destId="{69935163-28A4-4675-85AE-6AE8315AB35F}" srcOrd="0" destOrd="0" parTransId="{D128645D-5E12-4F52-8D91-2176EEFF5E61}" sibTransId="{4CB91B92-9DC8-40CC-95F9-CEEEFE8971A1}"/>
    <dgm:cxn modelId="{5B16155E-01C5-4857-8D04-CCA038E91BB6}" type="presOf" srcId="{69935163-28A4-4675-85AE-6AE8315AB35F}" destId="{B569F142-BBE8-4BD3-9EDB-EE87A32D5586}" srcOrd="0" destOrd="0" presId="urn:microsoft.com/office/officeart/2005/8/layout/hList1"/>
    <dgm:cxn modelId="{1E333464-EE45-434B-86EE-F91936B752ED}" type="presOf" srcId="{CBCDFC95-D119-4FBD-B4F2-FA7810508BF5}" destId="{5A196CF0-AC95-43EE-9104-D3680D5C90C9}" srcOrd="0" destOrd="0" presId="urn:microsoft.com/office/officeart/2005/8/layout/hList1"/>
    <dgm:cxn modelId="{CDED4A9F-9E16-41FD-ADBD-24DE570A9518}" type="presParOf" srcId="{EE08F4F2-A62F-469F-B057-246810FFF7F7}" destId="{E4224E21-7F52-42A2-A89E-E706EE0C4D3C}" srcOrd="0" destOrd="0" presId="urn:microsoft.com/office/officeart/2005/8/layout/hList1"/>
    <dgm:cxn modelId="{B055A10B-FCBC-4800-9BCA-F1D7822D6FEC}" type="presParOf" srcId="{E4224E21-7F52-42A2-A89E-E706EE0C4D3C}" destId="{B569F142-BBE8-4BD3-9EDB-EE87A32D5586}" srcOrd="0" destOrd="0" presId="urn:microsoft.com/office/officeart/2005/8/layout/hList1"/>
    <dgm:cxn modelId="{71936AD9-77B1-4FFD-B65F-E4FC07E66E55}" type="presParOf" srcId="{E4224E21-7F52-42A2-A89E-E706EE0C4D3C}" destId="{5A196CF0-AC95-43EE-9104-D3680D5C90C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55B8D4-8A1C-47A4-9CBD-E4600D48500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82943E4-C486-4BD0-B3A3-BEAC3E489AC0}">
      <dgm:prSet custT="1"/>
      <dgm:spPr/>
      <dgm:t>
        <a:bodyPr/>
        <a:lstStyle/>
        <a:p>
          <a:pPr rtl="0"/>
          <a:r>
            <a:rPr lang="en-US" sz="2800" dirty="0" smtClean="0"/>
            <a:t>Broadcast Transmission</a:t>
          </a:r>
          <a:endParaRPr lang="en-US" sz="2800" dirty="0"/>
        </a:p>
      </dgm:t>
    </dgm:pt>
    <dgm:pt modelId="{5F5416F0-2B26-41E4-A8A8-969356189D6A}" type="parTrans" cxnId="{8B7F82B9-B928-48EF-99AA-0CF5D138E7A0}">
      <dgm:prSet/>
      <dgm:spPr/>
      <dgm:t>
        <a:bodyPr/>
        <a:lstStyle/>
        <a:p>
          <a:endParaRPr lang="en-US"/>
        </a:p>
      </dgm:t>
    </dgm:pt>
    <dgm:pt modelId="{90D7E792-1C50-40FB-992A-C299C7179EE3}" type="sibTrans" cxnId="{8B7F82B9-B928-48EF-99AA-0CF5D138E7A0}">
      <dgm:prSet/>
      <dgm:spPr/>
      <dgm:t>
        <a:bodyPr/>
        <a:lstStyle/>
        <a:p>
          <a:endParaRPr lang="en-US"/>
        </a:p>
      </dgm:t>
    </dgm:pt>
    <dgm:pt modelId="{B6218ED1-F17D-4424-827C-A269DFAC92B9}">
      <dgm:prSet custT="1"/>
      <dgm:spPr/>
      <dgm:t>
        <a:bodyPr/>
        <a:lstStyle/>
        <a:p>
          <a:r>
            <a:rPr lang="si-LK" sz="2800" baseline="0" dirty="0" smtClean="0"/>
            <a:t>එකවර නොදන්නා ග්‍රාහකයන් රාශියක් වෙත සම්ප්‍රේෂණය කිරීම</a:t>
          </a:r>
          <a:endParaRPr lang="en-US" sz="2800" dirty="0"/>
        </a:p>
      </dgm:t>
    </dgm:pt>
    <dgm:pt modelId="{E04A9FEF-F23C-4ABE-9A8E-F030A9FC8541}" type="parTrans" cxnId="{EB46ACBA-1F60-4F52-B69C-10032C4B52A0}">
      <dgm:prSet/>
      <dgm:spPr/>
    </dgm:pt>
    <dgm:pt modelId="{297ED5F2-F2FB-4BA6-8DAC-285936ED54D9}" type="sibTrans" cxnId="{EB46ACBA-1F60-4F52-B69C-10032C4B52A0}">
      <dgm:prSet/>
      <dgm:spPr/>
    </dgm:pt>
    <dgm:pt modelId="{BEE9731A-72E3-472F-B626-E73226B4976D}" type="pres">
      <dgm:prSet presAssocID="{3D55B8D4-8A1C-47A4-9CBD-E4600D48500B}" presName="Name0" presStyleCnt="0">
        <dgm:presLayoutVars>
          <dgm:dir/>
          <dgm:animLvl val="lvl"/>
          <dgm:resizeHandles val="exact"/>
        </dgm:presLayoutVars>
      </dgm:prSet>
      <dgm:spPr/>
      <dgm:t>
        <a:bodyPr/>
        <a:lstStyle/>
        <a:p>
          <a:endParaRPr lang="en-US"/>
        </a:p>
      </dgm:t>
    </dgm:pt>
    <dgm:pt modelId="{6F976A81-E3AF-40D3-96D2-06AA6CD23813}" type="pres">
      <dgm:prSet presAssocID="{782943E4-C486-4BD0-B3A3-BEAC3E489AC0}" presName="composite" presStyleCnt="0"/>
      <dgm:spPr/>
    </dgm:pt>
    <dgm:pt modelId="{C52F38CD-96AB-4AC6-84F6-1D7622CB3D86}" type="pres">
      <dgm:prSet presAssocID="{782943E4-C486-4BD0-B3A3-BEAC3E489AC0}" presName="parTx" presStyleLbl="alignNode1" presStyleIdx="0" presStyleCnt="1" custScaleY="105291" custLinFactNeighborX="-1116" custLinFactNeighborY="-89269">
        <dgm:presLayoutVars>
          <dgm:chMax val="0"/>
          <dgm:chPref val="0"/>
          <dgm:bulletEnabled val="1"/>
        </dgm:presLayoutVars>
      </dgm:prSet>
      <dgm:spPr/>
      <dgm:t>
        <a:bodyPr/>
        <a:lstStyle/>
        <a:p>
          <a:endParaRPr lang="en-US"/>
        </a:p>
      </dgm:t>
    </dgm:pt>
    <dgm:pt modelId="{3F953DAC-024F-4EEA-AEE8-B8B9763464AF}" type="pres">
      <dgm:prSet presAssocID="{782943E4-C486-4BD0-B3A3-BEAC3E489AC0}" presName="desTx" presStyleLbl="alignAccFollowNode1" presStyleIdx="0" presStyleCnt="1" custScaleY="100000" custLinFactNeighborX="-372" custLinFactNeighborY="-1715">
        <dgm:presLayoutVars>
          <dgm:bulletEnabled val="1"/>
        </dgm:presLayoutVars>
      </dgm:prSet>
      <dgm:spPr/>
      <dgm:t>
        <a:bodyPr/>
        <a:lstStyle/>
        <a:p>
          <a:endParaRPr lang="en-US"/>
        </a:p>
      </dgm:t>
    </dgm:pt>
  </dgm:ptLst>
  <dgm:cxnLst>
    <dgm:cxn modelId="{929293F2-9854-4FBE-BAC9-1B94DEAA10A9}" type="presOf" srcId="{B6218ED1-F17D-4424-827C-A269DFAC92B9}" destId="{3F953DAC-024F-4EEA-AEE8-B8B9763464AF}" srcOrd="0" destOrd="0" presId="urn:microsoft.com/office/officeart/2005/8/layout/hList1"/>
    <dgm:cxn modelId="{EB46ACBA-1F60-4F52-B69C-10032C4B52A0}" srcId="{782943E4-C486-4BD0-B3A3-BEAC3E489AC0}" destId="{B6218ED1-F17D-4424-827C-A269DFAC92B9}" srcOrd="0" destOrd="0" parTransId="{E04A9FEF-F23C-4ABE-9A8E-F030A9FC8541}" sibTransId="{297ED5F2-F2FB-4BA6-8DAC-285936ED54D9}"/>
    <dgm:cxn modelId="{51DFB306-F1FA-42DB-A161-347D5DA7C066}" type="presOf" srcId="{3D55B8D4-8A1C-47A4-9CBD-E4600D48500B}" destId="{BEE9731A-72E3-472F-B626-E73226B4976D}" srcOrd="0" destOrd="0" presId="urn:microsoft.com/office/officeart/2005/8/layout/hList1"/>
    <dgm:cxn modelId="{4773FB1E-F284-45E7-AB00-795FE666E449}" type="presOf" srcId="{782943E4-C486-4BD0-B3A3-BEAC3E489AC0}" destId="{C52F38CD-96AB-4AC6-84F6-1D7622CB3D86}" srcOrd="0" destOrd="0" presId="urn:microsoft.com/office/officeart/2005/8/layout/hList1"/>
    <dgm:cxn modelId="{8B7F82B9-B928-48EF-99AA-0CF5D138E7A0}" srcId="{3D55B8D4-8A1C-47A4-9CBD-E4600D48500B}" destId="{782943E4-C486-4BD0-B3A3-BEAC3E489AC0}" srcOrd="0" destOrd="0" parTransId="{5F5416F0-2B26-41E4-A8A8-969356189D6A}" sibTransId="{90D7E792-1C50-40FB-992A-C299C7179EE3}"/>
    <dgm:cxn modelId="{F61D7FCE-29AA-4135-9D95-DFFB672D13B2}" type="presParOf" srcId="{BEE9731A-72E3-472F-B626-E73226B4976D}" destId="{6F976A81-E3AF-40D3-96D2-06AA6CD23813}" srcOrd="0" destOrd="0" presId="urn:microsoft.com/office/officeart/2005/8/layout/hList1"/>
    <dgm:cxn modelId="{5CAB5C74-2D72-491D-B8C6-5E68B7D1E601}" type="presParOf" srcId="{6F976A81-E3AF-40D3-96D2-06AA6CD23813}" destId="{C52F38CD-96AB-4AC6-84F6-1D7622CB3D86}" srcOrd="0" destOrd="0" presId="urn:microsoft.com/office/officeart/2005/8/layout/hList1"/>
    <dgm:cxn modelId="{64871C51-94F3-4C8F-A20C-22EDF603BB90}" type="presParOf" srcId="{6F976A81-E3AF-40D3-96D2-06AA6CD23813}" destId="{3F953DAC-024F-4EEA-AEE8-B8B9763464AF}"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CD0B62-AE96-4A0A-914D-3E0403C64E4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AC9E713-CB49-4E84-8CDC-F21D9295AC80}">
      <dgm:prSet custT="1"/>
      <dgm:spPr/>
      <dgm:t>
        <a:bodyPr/>
        <a:lstStyle/>
        <a:p>
          <a:pPr rtl="0"/>
          <a:r>
            <a:rPr lang="en-US" sz="2800" dirty="0" smtClean="0"/>
            <a:t>Multicast Transmission</a:t>
          </a:r>
          <a:endParaRPr lang="en-US" sz="2800" dirty="0"/>
        </a:p>
      </dgm:t>
    </dgm:pt>
    <dgm:pt modelId="{627AE1A4-DBA3-46CF-893A-7F62B3E3149A}" type="parTrans" cxnId="{222A2065-0B02-46F9-9775-C05180204045}">
      <dgm:prSet/>
      <dgm:spPr/>
      <dgm:t>
        <a:bodyPr/>
        <a:lstStyle/>
        <a:p>
          <a:endParaRPr lang="en-US"/>
        </a:p>
      </dgm:t>
    </dgm:pt>
    <dgm:pt modelId="{62A1CCC2-F145-46D2-BE62-E6504107ABE8}" type="sibTrans" cxnId="{222A2065-0B02-46F9-9775-C05180204045}">
      <dgm:prSet/>
      <dgm:spPr/>
      <dgm:t>
        <a:bodyPr/>
        <a:lstStyle/>
        <a:p>
          <a:endParaRPr lang="en-US"/>
        </a:p>
      </dgm:t>
    </dgm:pt>
    <dgm:pt modelId="{EB1EAE7B-48F0-40AA-8DAC-6B10BB8703AA}">
      <dgm:prSet custT="1"/>
      <dgm:spPr/>
      <dgm:t>
        <a:bodyPr/>
        <a:lstStyle/>
        <a:p>
          <a:r>
            <a:rPr lang="si-LK" sz="2800" dirty="0" smtClean="0"/>
            <a:t>දන්නා ග්‍රාහකයන් කිහිප දෙනෙකු වෙත දත්ත සම්ප්‍රේෂණය කිරීම</a:t>
          </a:r>
          <a:endParaRPr lang="en-US" sz="2800" dirty="0"/>
        </a:p>
      </dgm:t>
    </dgm:pt>
    <dgm:pt modelId="{46BCCDC9-6AD5-4620-B3A3-91ADC3638B70}" type="parTrans" cxnId="{3313FB67-B096-4F0A-8C8A-31D9C3EE4F29}">
      <dgm:prSet/>
      <dgm:spPr/>
      <dgm:t>
        <a:bodyPr/>
        <a:lstStyle/>
        <a:p>
          <a:endParaRPr lang="en-US"/>
        </a:p>
      </dgm:t>
    </dgm:pt>
    <dgm:pt modelId="{DDEA266B-3A32-4B56-BBCC-50F11CF54824}" type="sibTrans" cxnId="{3313FB67-B096-4F0A-8C8A-31D9C3EE4F29}">
      <dgm:prSet/>
      <dgm:spPr/>
      <dgm:t>
        <a:bodyPr/>
        <a:lstStyle/>
        <a:p>
          <a:endParaRPr lang="en-US"/>
        </a:p>
      </dgm:t>
    </dgm:pt>
    <dgm:pt modelId="{8F9B303F-C5BF-4B6C-AC84-EAB1E7C5B96A}" type="pres">
      <dgm:prSet presAssocID="{53CD0B62-AE96-4A0A-914D-3E0403C64E43}" presName="Name0" presStyleCnt="0">
        <dgm:presLayoutVars>
          <dgm:dir/>
          <dgm:animLvl val="lvl"/>
          <dgm:resizeHandles val="exact"/>
        </dgm:presLayoutVars>
      </dgm:prSet>
      <dgm:spPr/>
      <dgm:t>
        <a:bodyPr/>
        <a:lstStyle/>
        <a:p>
          <a:endParaRPr lang="en-US"/>
        </a:p>
      </dgm:t>
    </dgm:pt>
    <dgm:pt modelId="{2E833942-A3D0-4E76-8E53-BC51C94F6DB8}" type="pres">
      <dgm:prSet presAssocID="{EAC9E713-CB49-4E84-8CDC-F21D9295AC80}" presName="composite" presStyleCnt="0"/>
      <dgm:spPr/>
    </dgm:pt>
    <dgm:pt modelId="{EEBB5968-5AF3-448D-A365-659EB376B9C6}" type="pres">
      <dgm:prSet presAssocID="{EAC9E713-CB49-4E84-8CDC-F21D9295AC80}" presName="parTx" presStyleLbl="alignNode1" presStyleIdx="0" presStyleCnt="1">
        <dgm:presLayoutVars>
          <dgm:chMax val="0"/>
          <dgm:chPref val="0"/>
          <dgm:bulletEnabled val="1"/>
        </dgm:presLayoutVars>
      </dgm:prSet>
      <dgm:spPr/>
      <dgm:t>
        <a:bodyPr/>
        <a:lstStyle/>
        <a:p>
          <a:endParaRPr lang="en-US"/>
        </a:p>
      </dgm:t>
    </dgm:pt>
    <dgm:pt modelId="{3908C30C-A781-47BF-A9FC-3554A207EF09}" type="pres">
      <dgm:prSet presAssocID="{EAC9E713-CB49-4E84-8CDC-F21D9295AC80}" presName="desTx" presStyleLbl="alignAccFollowNode1" presStyleIdx="0" presStyleCnt="1">
        <dgm:presLayoutVars>
          <dgm:bulletEnabled val="1"/>
        </dgm:presLayoutVars>
      </dgm:prSet>
      <dgm:spPr/>
      <dgm:t>
        <a:bodyPr/>
        <a:lstStyle/>
        <a:p>
          <a:endParaRPr lang="en-US"/>
        </a:p>
      </dgm:t>
    </dgm:pt>
  </dgm:ptLst>
  <dgm:cxnLst>
    <dgm:cxn modelId="{4BEBDF47-68B6-44F3-BE11-4E8EB88763C8}" type="presOf" srcId="{53CD0B62-AE96-4A0A-914D-3E0403C64E43}" destId="{8F9B303F-C5BF-4B6C-AC84-EAB1E7C5B96A}" srcOrd="0" destOrd="0" presId="urn:microsoft.com/office/officeart/2005/8/layout/hList1"/>
    <dgm:cxn modelId="{50EEB972-0C68-4AAC-8540-016F7914661D}" type="presOf" srcId="{EAC9E713-CB49-4E84-8CDC-F21D9295AC80}" destId="{EEBB5968-5AF3-448D-A365-659EB376B9C6}" srcOrd="0" destOrd="0" presId="urn:microsoft.com/office/officeart/2005/8/layout/hList1"/>
    <dgm:cxn modelId="{222A2065-0B02-46F9-9775-C05180204045}" srcId="{53CD0B62-AE96-4A0A-914D-3E0403C64E43}" destId="{EAC9E713-CB49-4E84-8CDC-F21D9295AC80}" srcOrd="0" destOrd="0" parTransId="{627AE1A4-DBA3-46CF-893A-7F62B3E3149A}" sibTransId="{62A1CCC2-F145-46D2-BE62-E6504107ABE8}"/>
    <dgm:cxn modelId="{FAD8365D-DF48-4153-BF40-A1BF3A91AEA6}" type="presOf" srcId="{EB1EAE7B-48F0-40AA-8DAC-6B10BB8703AA}" destId="{3908C30C-A781-47BF-A9FC-3554A207EF09}" srcOrd="0" destOrd="0" presId="urn:microsoft.com/office/officeart/2005/8/layout/hList1"/>
    <dgm:cxn modelId="{3313FB67-B096-4F0A-8C8A-31D9C3EE4F29}" srcId="{EAC9E713-CB49-4E84-8CDC-F21D9295AC80}" destId="{EB1EAE7B-48F0-40AA-8DAC-6B10BB8703AA}" srcOrd="0" destOrd="0" parTransId="{46BCCDC9-6AD5-4620-B3A3-91ADC3638B70}" sibTransId="{DDEA266B-3A32-4B56-BBCC-50F11CF54824}"/>
    <dgm:cxn modelId="{BDAF6DCC-4FEA-4B9A-B3BC-228883C8221A}" type="presParOf" srcId="{8F9B303F-C5BF-4B6C-AC84-EAB1E7C5B96A}" destId="{2E833942-A3D0-4E76-8E53-BC51C94F6DB8}" srcOrd="0" destOrd="0" presId="urn:microsoft.com/office/officeart/2005/8/layout/hList1"/>
    <dgm:cxn modelId="{F2058106-E46B-45B5-AF10-3FA964FB5037}" type="presParOf" srcId="{2E833942-A3D0-4E76-8E53-BC51C94F6DB8}" destId="{EEBB5968-5AF3-448D-A365-659EB376B9C6}" srcOrd="0" destOrd="0" presId="urn:microsoft.com/office/officeart/2005/8/layout/hList1"/>
    <dgm:cxn modelId="{62DE91C2-2A24-49DB-BC74-3112A92A7C89}" type="presParOf" srcId="{2E833942-A3D0-4E76-8E53-BC51C94F6DB8}" destId="{3908C30C-A781-47BF-A9FC-3554A207EF09}"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2769A6-E634-4C45-94E4-329D3984178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00636DE-84E5-41DA-975B-85EC55D868CB}">
      <dgm:prSet phldrT="[Text]"/>
      <dgm:spPr/>
      <dgm:t>
        <a:bodyPr/>
        <a:lstStyle/>
        <a:p>
          <a:r>
            <a:rPr lang="en-US" dirty="0" smtClean="0"/>
            <a:t>Header</a:t>
          </a:r>
          <a:endParaRPr lang="en-US" dirty="0"/>
        </a:p>
      </dgm:t>
    </dgm:pt>
    <dgm:pt modelId="{AEF2FA40-2772-4971-8675-1EB15618CB90}" type="parTrans" cxnId="{181A46BB-4541-4C99-B423-5789230FFD34}">
      <dgm:prSet/>
      <dgm:spPr/>
      <dgm:t>
        <a:bodyPr/>
        <a:lstStyle/>
        <a:p>
          <a:endParaRPr lang="en-US"/>
        </a:p>
      </dgm:t>
    </dgm:pt>
    <dgm:pt modelId="{613195AE-BA6F-42E1-B6C4-796CC52E905F}" type="sibTrans" cxnId="{181A46BB-4541-4C99-B423-5789230FFD34}">
      <dgm:prSet/>
      <dgm:spPr/>
      <dgm:t>
        <a:bodyPr/>
        <a:lstStyle/>
        <a:p>
          <a:endParaRPr lang="en-US"/>
        </a:p>
      </dgm:t>
    </dgm:pt>
    <dgm:pt modelId="{7512BC4E-1917-454A-A2A1-829E48B8305A}">
      <dgm:prSet phldrT="[Text]"/>
      <dgm:spPr/>
      <dgm:t>
        <a:bodyPr/>
        <a:lstStyle/>
        <a:p>
          <a:r>
            <a:rPr lang="en-US" dirty="0" smtClean="0"/>
            <a:t>Sender IP Address</a:t>
          </a:r>
          <a:endParaRPr lang="en-US" dirty="0"/>
        </a:p>
      </dgm:t>
    </dgm:pt>
    <dgm:pt modelId="{DBD25D48-0F00-4F7E-8A5F-49B8A081E63F}" type="parTrans" cxnId="{B48EA2AC-C660-4721-8476-469DED9E609B}">
      <dgm:prSet/>
      <dgm:spPr/>
      <dgm:t>
        <a:bodyPr/>
        <a:lstStyle/>
        <a:p>
          <a:endParaRPr lang="en-US"/>
        </a:p>
      </dgm:t>
    </dgm:pt>
    <dgm:pt modelId="{DC8493EA-19B2-40C1-A403-AD50DD3D084B}" type="sibTrans" cxnId="{B48EA2AC-C660-4721-8476-469DED9E609B}">
      <dgm:prSet/>
      <dgm:spPr/>
      <dgm:t>
        <a:bodyPr/>
        <a:lstStyle/>
        <a:p>
          <a:endParaRPr lang="en-US"/>
        </a:p>
      </dgm:t>
    </dgm:pt>
    <dgm:pt modelId="{4267189B-78C7-46FB-9EF9-26B65CEDF114}">
      <dgm:prSet phldrT="[Text]"/>
      <dgm:spPr/>
      <dgm:t>
        <a:bodyPr/>
        <a:lstStyle/>
        <a:p>
          <a:r>
            <a:rPr lang="en-US" dirty="0" smtClean="0"/>
            <a:t>Receiver IP Address</a:t>
          </a:r>
          <a:endParaRPr lang="en-US" dirty="0"/>
        </a:p>
      </dgm:t>
    </dgm:pt>
    <dgm:pt modelId="{D9315EE0-4F47-47D0-B682-D857B1EE3756}" type="parTrans" cxnId="{F884BB8B-8609-4E4D-8314-6E0C2BC2980F}">
      <dgm:prSet/>
      <dgm:spPr/>
      <dgm:t>
        <a:bodyPr/>
        <a:lstStyle/>
        <a:p>
          <a:endParaRPr lang="en-US"/>
        </a:p>
      </dgm:t>
    </dgm:pt>
    <dgm:pt modelId="{0FDCF575-CA93-49C8-B726-3764FEA322C1}" type="sibTrans" cxnId="{F884BB8B-8609-4E4D-8314-6E0C2BC2980F}">
      <dgm:prSet/>
      <dgm:spPr/>
      <dgm:t>
        <a:bodyPr/>
        <a:lstStyle/>
        <a:p>
          <a:endParaRPr lang="en-US"/>
        </a:p>
      </dgm:t>
    </dgm:pt>
    <dgm:pt modelId="{1FBFE433-486D-4796-91E5-DD6688EE1625}">
      <dgm:prSet phldrT="[Text]"/>
      <dgm:spPr/>
      <dgm:t>
        <a:bodyPr/>
        <a:lstStyle/>
        <a:p>
          <a:r>
            <a:rPr lang="en-US" dirty="0" smtClean="0"/>
            <a:t>Payload</a:t>
          </a:r>
          <a:endParaRPr lang="en-US" dirty="0"/>
        </a:p>
      </dgm:t>
    </dgm:pt>
    <dgm:pt modelId="{805BEF65-FAB9-48EC-8232-6F942377DA23}" type="parTrans" cxnId="{AC398E40-55DE-410C-8FE2-E4D96CB9EC97}">
      <dgm:prSet/>
      <dgm:spPr/>
      <dgm:t>
        <a:bodyPr/>
        <a:lstStyle/>
        <a:p>
          <a:endParaRPr lang="en-US"/>
        </a:p>
      </dgm:t>
    </dgm:pt>
    <dgm:pt modelId="{51718E84-35C5-47FE-A914-1B2C5FA37C4C}" type="sibTrans" cxnId="{AC398E40-55DE-410C-8FE2-E4D96CB9EC97}">
      <dgm:prSet/>
      <dgm:spPr/>
      <dgm:t>
        <a:bodyPr/>
        <a:lstStyle/>
        <a:p>
          <a:endParaRPr lang="en-US"/>
        </a:p>
      </dgm:t>
    </dgm:pt>
    <dgm:pt modelId="{584B50E3-2AD0-4490-B1CC-59E861EBFB63}">
      <dgm:prSet phldrT="[Text]"/>
      <dgm:spPr/>
      <dgm:t>
        <a:bodyPr/>
        <a:lstStyle/>
        <a:p>
          <a:r>
            <a:rPr lang="en-US" dirty="0" smtClean="0"/>
            <a:t>Also called Body, Data</a:t>
          </a:r>
          <a:endParaRPr lang="en-US" dirty="0"/>
        </a:p>
      </dgm:t>
    </dgm:pt>
    <dgm:pt modelId="{4EFFD816-5C4F-4040-B97B-50B03093A419}" type="parTrans" cxnId="{81D0ED2A-891E-4A82-A729-E61F24702EE5}">
      <dgm:prSet/>
      <dgm:spPr/>
      <dgm:t>
        <a:bodyPr/>
        <a:lstStyle/>
        <a:p>
          <a:endParaRPr lang="en-US"/>
        </a:p>
      </dgm:t>
    </dgm:pt>
    <dgm:pt modelId="{74504856-1319-496B-9785-AC4F87A50367}" type="sibTrans" cxnId="{81D0ED2A-891E-4A82-A729-E61F24702EE5}">
      <dgm:prSet/>
      <dgm:spPr/>
      <dgm:t>
        <a:bodyPr/>
        <a:lstStyle/>
        <a:p>
          <a:endParaRPr lang="en-US"/>
        </a:p>
      </dgm:t>
    </dgm:pt>
    <dgm:pt modelId="{F9E83B8A-BC66-4BD7-B37B-6B425ED3CC73}">
      <dgm:prSet phldrT="[Text]"/>
      <dgm:spPr/>
      <dgm:t>
        <a:bodyPr/>
        <a:lstStyle/>
        <a:p>
          <a:r>
            <a:rPr lang="en-US" dirty="0" smtClean="0"/>
            <a:t>Actual Data</a:t>
          </a:r>
          <a:endParaRPr lang="en-US" dirty="0"/>
        </a:p>
      </dgm:t>
    </dgm:pt>
    <dgm:pt modelId="{BA14094C-1CAC-4E86-9BBB-EC612BCD21E1}" type="parTrans" cxnId="{7BA6780C-5121-4258-BB00-319AF68EA48D}">
      <dgm:prSet/>
      <dgm:spPr/>
      <dgm:t>
        <a:bodyPr/>
        <a:lstStyle/>
        <a:p>
          <a:endParaRPr lang="en-US"/>
        </a:p>
      </dgm:t>
    </dgm:pt>
    <dgm:pt modelId="{DB65EBB7-FE10-4E6F-8004-24712AB204D9}" type="sibTrans" cxnId="{7BA6780C-5121-4258-BB00-319AF68EA48D}">
      <dgm:prSet/>
      <dgm:spPr/>
      <dgm:t>
        <a:bodyPr/>
        <a:lstStyle/>
        <a:p>
          <a:endParaRPr lang="en-US"/>
        </a:p>
      </dgm:t>
    </dgm:pt>
    <dgm:pt modelId="{4AE3F6A4-91D5-46B6-9FF6-4D6DE92DE6B0}">
      <dgm:prSet phldrT="[Text]"/>
      <dgm:spPr/>
      <dgm:t>
        <a:bodyPr/>
        <a:lstStyle/>
        <a:p>
          <a:r>
            <a:rPr lang="en-US" dirty="0" smtClean="0"/>
            <a:t>Footer</a:t>
          </a:r>
          <a:endParaRPr lang="en-US" dirty="0"/>
        </a:p>
      </dgm:t>
    </dgm:pt>
    <dgm:pt modelId="{EC3380D4-5D54-4CF0-AA2A-A8FACEA0F592}" type="parTrans" cxnId="{B6B4B7D3-EB9C-4700-B636-1B08ED0BEF20}">
      <dgm:prSet/>
      <dgm:spPr/>
      <dgm:t>
        <a:bodyPr/>
        <a:lstStyle/>
        <a:p>
          <a:endParaRPr lang="en-US"/>
        </a:p>
      </dgm:t>
    </dgm:pt>
    <dgm:pt modelId="{C5F72D3B-7A4F-4A8D-9ABC-9D57BE68635B}" type="sibTrans" cxnId="{B6B4B7D3-EB9C-4700-B636-1B08ED0BEF20}">
      <dgm:prSet/>
      <dgm:spPr/>
      <dgm:t>
        <a:bodyPr/>
        <a:lstStyle/>
        <a:p>
          <a:endParaRPr lang="en-US"/>
        </a:p>
      </dgm:t>
    </dgm:pt>
    <dgm:pt modelId="{C310F654-FD38-41E0-AF5C-B8BB2F48A67F}">
      <dgm:prSet phldrT="[Text]"/>
      <dgm:spPr/>
      <dgm:t>
        <a:bodyPr/>
        <a:lstStyle/>
        <a:p>
          <a:r>
            <a:rPr lang="en-US" dirty="0" smtClean="0"/>
            <a:t>Error Checking Information</a:t>
          </a:r>
          <a:endParaRPr lang="en-US" dirty="0"/>
        </a:p>
      </dgm:t>
    </dgm:pt>
    <dgm:pt modelId="{7F65C82F-5769-44FD-9C96-02E7047551F4}" type="sibTrans" cxnId="{1A8ECC46-DD8F-4153-95E0-685507911FBF}">
      <dgm:prSet/>
      <dgm:spPr/>
      <dgm:t>
        <a:bodyPr/>
        <a:lstStyle/>
        <a:p>
          <a:endParaRPr lang="en-US"/>
        </a:p>
      </dgm:t>
    </dgm:pt>
    <dgm:pt modelId="{D82EDDB4-4486-4F7C-9D5E-0875FBFCAF37}" type="parTrans" cxnId="{1A8ECC46-DD8F-4153-95E0-685507911FBF}">
      <dgm:prSet/>
      <dgm:spPr/>
      <dgm:t>
        <a:bodyPr/>
        <a:lstStyle/>
        <a:p>
          <a:endParaRPr lang="en-US"/>
        </a:p>
      </dgm:t>
    </dgm:pt>
    <dgm:pt modelId="{9E537ECB-6244-4D59-9492-6E0689A36284}">
      <dgm:prSet phldrT="[Text]"/>
      <dgm:spPr/>
      <dgm:t>
        <a:bodyPr/>
        <a:lstStyle/>
        <a:p>
          <a:r>
            <a:rPr lang="en-US" dirty="0" smtClean="0"/>
            <a:t>Packet Number</a:t>
          </a:r>
          <a:endParaRPr lang="en-US" dirty="0"/>
        </a:p>
      </dgm:t>
    </dgm:pt>
    <dgm:pt modelId="{2778D09A-B0EB-4EFD-AB80-1EEFCE20A39E}" type="parTrans" cxnId="{64EE71C7-C7CC-4CAB-A253-F530CE5DCBBA}">
      <dgm:prSet/>
      <dgm:spPr/>
      <dgm:t>
        <a:bodyPr/>
        <a:lstStyle/>
        <a:p>
          <a:endParaRPr lang="en-US"/>
        </a:p>
      </dgm:t>
    </dgm:pt>
    <dgm:pt modelId="{4315DD7C-CE73-45C6-B63B-052A93620F09}" type="sibTrans" cxnId="{64EE71C7-C7CC-4CAB-A253-F530CE5DCBBA}">
      <dgm:prSet/>
      <dgm:spPr/>
      <dgm:t>
        <a:bodyPr/>
        <a:lstStyle/>
        <a:p>
          <a:endParaRPr lang="en-US"/>
        </a:p>
      </dgm:t>
    </dgm:pt>
    <dgm:pt modelId="{418AE8A4-0E40-4299-8FCE-C495964A58C1}">
      <dgm:prSet phldrT="[Text]"/>
      <dgm:spPr/>
      <dgm:t>
        <a:bodyPr/>
        <a:lstStyle/>
        <a:p>
          <a:r>
            <a:rPr lang="en-US" dirty="0" smtClean="0"/>
            <a:t>Size of the Packet</a:t>
          </a:r>
          <a:endParaRPr lang="en-US" dirty="0"/>
        </a:p>
      </dgm:t>
    </dgm:pt>
    <dgm:pt modelId="{D45EB1FD-F55A-49B8-961D-F6DB052B769F}" type="parTrans" cxnId="{46A131B1-39C4-44CF-8964-0C4BD8F625F8}">
      <dgm:prSet/>
      <dgm:spPr/>
      <dgm:t>
        <a:bodyPr/>
        <a:lstStyle/>
        <a:p>
          <a:endParaRPr lang="en-US"/>
        </a:p>
      </dgm:t>
    </dgm:pt>
    <dgm:pt modelId="{DDFE71C2-70F1-46E3-9141-CF35EE82E50B}" type="sibTrans" cxnId="{46A131B1-39C4-44CF-8964-0C4BD8F625F8}">
      <dgm:prSet/>
      <dgm:spPr/>
      <dgm:t>
        <a:bodyPr/>
        <a:lstStyle/>
        <a:p>
          <a:endParaRPr lang="en-US"/>
        </a:p>
      </dgm:t>
    </dgm:pt>
    <dgm:pt modelId="{9C709E83-3ECD-4B96-89C4-61D9EFEAB767}">
      <dgm:prSet phldrT="[Text]"/>
      <dgm:spPr/>
      <dgm:t>
        <a:bodyPr/>
        <a:lstStyle/>
        <a:p>
          <a:r>
            <a:rPr lang="en-US" dirty="0" smtClean="0"/>
            <a:t>Protocol – Type of packet</a:t>
          </a:r>
          <a:endParaRPr lang="en-US" dirty="0"/>
        </a:p>
      </dgm:t>
    </dgm:pt>
    <dgm:pt modelId="{79060955-678E-409D-8C99-E8B0F83DCBE7}" type="parTrans" cxnId="{6C879897-E47D-4D9C-9B0C-5BFBD5917AF6}">
      <dgm:prSet/>
      <dgm:spPr/>
      <dgm:t>
        <a:bodyPr/>
        <a:lstStyle/>
        <a:p>
          <a:endParaRPr lang="en-US"/>
        </a:p>
      </dgm:t>
    </dgm:pt>
    <dgm:pt modelId="{7C2A5F06-83AC-436B-9501-F3C1DF131336}" type="sibTrans" cxnId="{6C879897-E47D-4D9C-9B0C-5BFBD5917AF6}">
      <dgm:prSet/>
      <dgm:spPr/>
      <dgm:t>
        <a:bodyPr/>
        <a:lstStyle/>
        <a:p>
          <a:endParaRPr lang="en-US"/>
        </a:p>
      </dgm:t>
    </dgm:pt>
    <dgm:pt modelId="{8BC7B7C4-9CB6-43B9-A6E8-E6F2514D3846}">
      <dgm:prSet phldrT="[Text]"/>
      <dgm:spPr/>
      <dgm:t>
        <a:bodyPr/>
        <a:lstStyle/>
        <a:p>
          <a:endParaRPr lang="en-US" dirty="0"/>
        </a:p>
      </dgm:t>
    </dgm:pt>
    <dgm:pt modelId="{1122B8CF-93FC-4398-9FB0-AD1CB48ED31C}" type="parTrans" cxnId="{CDE19B73-97D9-408C-B523-2095744A0837}">
      <dgm:prSet/>
      <dgm:spPr/>
      <dgm:t>
        <a:bodyPr/>
        <a:lstStyle/>
        <a:p>
          <a:endParaRPr lang="en-US"/>
        </a:p>
      </dgm:t>
    </dgm:pt>
    <dgm:pt modelId="{30A57132-BE33-40B3-9CFD-5A7F2D71DBD6}" type="sibTrans" cxnId="{CDE19B73-97D9-408C-B523-2095744A0837}">
      <dgm:prSet/>
      <dgm:spPr/>
      <dgm:t>
        <a:bodyPr/>
        <a:lstStyle/>
        <a:p>
          <a:endParaRPr lang="en-US"/>
        </a:p>
      </dgm:t>
    </dgm:pt>
    <dgm:pt modelId="{11692AFE-3BA6-47FA-9BBF-7BE5365C9622}">
      <dgm:prSet phldrT="[Text]"/>
      <dgm:spPr/>
      <dgm:t>
        <a:bodyPr/>
        <a:lstStyle/>
        <a:p>
          <a:endParaRPr lang="en-US" dirty="0"/>
        </a:p>
      </dgm:t>
    </dgm:pt>
    <dgm:pt modelId="{EBA9574E-5DDC-4650-AC4A-94BC2DB3C7BB}" type="parTrans" cxnId="{C91B5EED-7D68-45C5-9548-DDD39FDD3159}">
      <dgm:prSet/>
      <dgm:spPr/>
      <dgm:t>
        <a:bodyPr/>
        <a:lstStyle/>
        <a:p>
          <a:endParaRPr lang="en-US"/>
        </a:p>
      </dgm:t>
    </dgm:pt>
    <dgm:pt modelId="{0B226B13-456A-4B44-AB71-4A133FEE38C7}" type="sibTrans" cxnId="{C91B5EED-7D68-45C5-9548-DDD39FDD3159}">
      <dgm:prSet/>
      <dgm:spPr/>
      <dgm:t>
        <a:bodyPr/>
        <a:lstStyle/>
        <a:p>
          <a:endParaRPr lang="en-US"/>
        </a:p>
      </dgm:t>
    </dgm:pt>
    <dgm:pt modelId="{9D0CDC46-D0BE-4706-BEDB-2AAAF7918594}">
      <dgm:prSet phldrT="[Text]"/>
      <dgm:spPr/>
      <dgm:t>
        <a:bodyPr/>
        <a:lstStyle/>
        <a:p>
          <a:r>
            <a:rPr lang="en-US" dirty="0" smtClean="0"/>
            <a:t>Number of Packets</a:t>
          </a:r>
          <a:endParaRPr lang="en-US" dirty="0"/>
        </a:p>
      </dgm:t>
    </dgm:pt>
    <dgm:pt modelId="{54B992F0-30C4-4599-BF8E-B25C1879077D}" type="parTrans" cxnId="{C1F50544-198D-4090-9C63-0CA585436390}">
      <dgm:prSet/>
      <dgm:spPr/>
      <dgm:t>
        <a:bodyPr/>
        <a:lstStyle/>
        <a:p>
          <a:endParaRPr lang="en-US"/>
        </a:p>
      </dgm:t>
    </dgm:pt>
    <dgm:pt modelId="{C2108F88-2400-4EAA-A512-39CCBA64A3BD}" type="sibTrans" cxnId="{C1F50544-198D-4090-9C63-0CA585436390}">
      <dgm:prSet/>
      <dgm:spPr/>
      <dgm:t>
        <a:bodyPr/>
        <a:lstStyle/>
        <a:p>
          <a:endParaRPr lang="en-US"/>
        </a:p>
      </dgm:t>
    </dgm:pt>
    <dgm:pt modelId="{2623F4C8-CDB4-414F-90FA-5A850919D3D3}">
      <dgm:prSet phldrT="[Text]"/>
      <dgm:spPr/>
      <dgm:t>
        <a:bodyPr/>
        <a:lstStyle/>
        <a:p>
          <a:r>
            <a:rPr lang="en-US" dirty="0" smtClean="0"/>
            <a:t>Cyclic Redundancy Check</a:t>
          </a:r>
          <a:endParaRPr lang="en-US" dirty="0"/>
        </a:p>
      </dgm:t>
    </dgm:pt>
    <dgm:pt modelId="{E7D649C3-D4C0-460C-BB33-7ADAB70C8CD1}" type="parTrans" cxnId="{B66CD275-9A09-488C-A223-285F24E07591}">
      <dgm:prSet/>
      <dgm:spPr/>
      <dgm:t>
        <a:bodyPr/>
        <a:lstStyle/>
        <a:p>
          <a:endParaRPr lang="en-US"/>
        </a:p>
      </dgm:t>
    </dgm:pt>
    <dgm:pt modelId="{9365E0A2-8B29-4054-A19A-B5DE1E1AD678}" type="sibTrans" cxnId="{B66CD275-9A09-488C-A223-285F24E07591}">
      <dgm:prSet/>
      <dgm:spPr/>
      <dgm:t>
        <a:bodyPr/>
        <a:lstStyle/>
        <a:p>
          <a:endParaRPr lang="en-US"/>
        </a:p>
      </dgm:t>
    </dgm:pt>
    <dgm:pt modelId="{42233467-8000-448E-B78B-857C3521FEFD}">
      <dgm:prSet/>
      <dgm:spPr/>
      <dgm:t>
        <a:bodyPr/>
        <a:lstStyle/>
        <a:p>
          <a:r>
            <a:rPr lang="en-US" dirty="0" smtClean="0"/>
            <a:t>Add all 1s in the data of packet and convert it into hexadecimal and store the result.</a:t>
          </a:r>
          <a:endParaRPr lang="en-US" dirty="0"/>
        </a:p>
      </dgm:t>
    </dgm:pt>
    <dgm:pt modelId="{8566157B-E855-413E-8E93-4E0EE4EB3529}" type="parTrans" cxnId="{C450561F-95D7-4F2C-B3F5-625166241D4A}">
      <dgm:prSet/>
      <dgm:spPr/>
      <dgm:t>
        <a:bodyPr/>
        <a:lstStyle/>
        <a:p>
          <a:endParaRPr lang="en-US"/>
        </a:p>
      </dgm:t>
    </dgm:pt>
    <dgm:pt modelId="{4B30B7F0-04A8-4B57-B12D-30D0559296B0}" type="sibTrans" cxnId="{C450561F-95D7-4F2C-B3F5-625166241D4A}">
      <dgm:prSet/>
      <dgm:spPr/>
      <dgm:t>
        <a:bodyPr/>
        <a:lstStyle/>
        <a:p>
          <a:endParaRPr lang="en-US"/>
        </a:p>
      </dgm:t>
    </dgm:pt>
    <dgm:pt modelId="{0F8E7D2A-84B2-4EDC-9E69-034010A0F25E}" type="pres">
      <dgm:prSet presAssocID="{282769A6-E634-4C45-94E4-329D3984178A}" presName="Name0" presStyleCnt="0">
        <dgm:presLayoutVars>
          <dgm:dir/>
          <dgm:animLvl val="lvl"/>
          <dgm:resizeHandles val="exact"/>
        </dgm:presLayoutVars>
      </dgm:prSet>
      <dgm:spPr/>
      <dgm:t>
        <a:bodyPr/>
        <a:lstStyle/>
        <a:p>
          <a:endParaRPr lang="en-US"/>
        </a:p>
      </dgm:t>
    </dgm:pt>
    <dgm:pt modelId="{64E736E1-EBAE-41EE-A395-6046AD6500B5}" type="pres">
      <dgm:prSet presAssocID="{E00636DE-84E5-41DA-975B-85EC55D868CB}" presName="composite" presStyleCnt="0"/>
      <dgm:spPr/>
      <dgm:t>
        <a:bodyPr/>
        <a:lstStyle/>
        <a:p>
          <a:endParaRPr lang="en-US"/>
        </a:p>
      </dgm:t>
    </dgm:pt>
    <dgm:pt modelId="{A4B7A4C1-02FC-4CE7-B8EA-A37865C1583A}" type="pres">
      <dgm:prSet presAssocID="{E00636DE-84E5-41DA-975B-85EC55D868CB}" presName="parTx" presStyleLbl="alignNode1" presStyleIdx="0" presStyleCnt="3">
        <dgm:presLayoutVars>
          <dgm:chMax val="0"/>
          <dgm:chPref val="0"/>
          <dgm:bulletEnabled val="1"/>
        </dgm:presLayoutVars>
      </dgm:prSet>
      <dgm:spPr/>
      <dgm:t>
        <a:bodyPr/>
        <a:lstStyle/>
        <a:p>
          <a:endParaRPr lang="en-US"/>
        </a:p>
      </dgm:t>
    </dgm:pt>
    <dgm:pt modelId="{4DF986DB-5570-4665-9E02-200D618D440C}" type="pres">
      <dgm:prSet presAssocID="{E00636DE-84E5-41DA-975B-85EC55D868CB}" presName="desTx" presStyleLbl="alignAccFollowNode1" presStyleIdx="0" presStyleCnt="3" custLinFactNeighborX="-1712" custLinFactNeighborY="113">
        <dgm:presLayoutVars>
          <dgm:bulletEnabled val="1"/>
        </dgm:presLayoutVars>
      </dgm:prSet>
      <dgm:spPr/>
      <dgm:t>
        <a:bodyPr/>
        <a:lstStyle/>
        <a:p>
          <a:endParaRPr lang="en-US"/>
        </a:p>
      </dgm:t>
    </dgm:pt>
    <dgm:pt modelId="{EBC18EAD-9A9E-4E1B-B4C5-9862CE01C21F}" type="pres">
      <dgm:prSet presAssocID="{613195AE-BA6F-42E1-B6C4-796CC52E905F}" presName="space" presStyleCnt="0"/>
      <dgm:spPr/>
      <dgm:t>
        <a:bodyPr/>
        <a:lstStyle/>
        <a:p>
          <a:endParaRPr lang="en-US"/>
        </a:p>
      </dgm:t>
    </dgm:pt>
    <dgm:pt modelId="{891B2078-ECE4-4E7F-9DBE-9A9F6406FB94}" type="pres">
      <dgm:prSet presAssocID="{1FBFE433-486D-4796-91E5-DD6688EE1625}" presName="composite" presStyleCnt="0"/>
      <dgm:spPr/>
      <dgm:t>
        <a:bodyPr/>
        <a:lstStyle/>
        <a:p>
          <a:endParaRPr lang="en-US"/>
        </a:p>
      </dgm:t>
    </dgm:pt>
    <dgm:pt modelId="{4053007D-B4BD-4912-AF1F-DAF85F20B9B6}" type="pres">
      <dgm:prSet presAssocID="{1FBFE433-486D-4796-91E5-DD6688EE1625}" presName="parTx" presStyleLbl="alignNode1" presStyleIdx="1" presStyleCnt="3">
        <dgm:presLayoutVars>
          <dgm:chMax val="0"/>
          <dgm:chPref val="0"/>
          <dgm:bulletEnabled val="1"/>
        </dgm:presLayoutVars>
      </dgm:prSet>
      <dgm:spPr/>
      <dgm:t>
        <a:bodyPr/>
        <a:lstStyle/>
        <a:p>
          <a:endParaRPr lang="en-US"/>
        </a:p>
      </dgm:t>
    </dgm:pt>
    <dgm:pt modelId="{278F4D35-7C32-4428-A0B6-B57A67DC9D78}" type="pres">
      <dgm:prSet presAssocID="{1FBFE433-486D-4796-91E5-DD6688EE1625}" presName="desTx" presStyleLbl="alignAccFollowNode1" presStyleIdx="1" presStyleCnt="3">
        <dgm:presLayoutVars>
          <dgm:bulletEnabled val="1"/>
        </dgm:presLayoutVars>
      </dgm:prSet>
      <dgm:spPr/>
      <dgm:t>
        <a:bodyPr/>
        <a:lstStyle/>
        <a:p>
          <a:endParaRPr lang="en-US"/>
        </a:p>
      </dgm:t>
    </dgm:pt>
    <dgm:pt modelId="{A97A26FE-BAB3-44B0-8B56-FE1D3A1AEC9F}" type="pres">
      <dgm:prSet presAssocID="{51718E84-35C5-47FE-A914-1B2C5FA37C4C}" presName="space" presStyleCnt="0"/>
      <dgm:spPr/>
      <dgm:t>
        <a:bodyPr/>
        <a:lstStyle/>
        <a:p>
          <a:endParaRPr lang="en-US"/>
        </a:p>
      </dgm:t>
    </dgm:pt>
    <dgm:pt modelId="{7021EA74-12FA-4D98-8C93-F759C7FBE0EE}" type="pres">
      <dgm:prSet presAssocID="{4AE3F6A4-91D5-46B6-9FF6-4D6DE92DE6B0}" presName="composite" presStyleCnt="0"/>
      <dgm:spPr/>
      <dgm:t>
        <a:bodyPr/>
        <a:lstStyle/>
        <a:p>
          <a:endParaRPr lang="en-US"/>
        </a:p>
      </dgm:t>
    </dgm:pt>
    <dgm:pt modelId="{99DD15DD-42CF-4D62-B6D9-2F9EBA0A8922}" type="pres">
      <dgm:prSet presAssocID="{4AE3F6A4-91D5-46B6-9FF6-4D6DE92DE6B0}" presName="parTx" presStyleLbl="alignNode1" presStyleIdx="2" presStyleCnt="3">
        <dgm:presLayoutVars>
          <dgm:chMax val="0"/>
          <dgm:chPref val="0"/>
          <dgm:bulletEnabled val="1"/>
        </dgm:presLayoutVars>
      </dgm:prSet>
      <dgm:spPr/>
      <dgm:t>
        <a:bodyPr/>
        <a:lstStyle/>
        <a:p>
          <a:endParaRPr lang="en-US"/>
        </a:p>
      </dgm:t>
    </dgm:pt>
    <dgm:pt modelId="{48E2C790-0E0D-4A0B-A0DF-E80A85F7BF6B}" type="pres">
      <dgm:prSet presAssocID="{4AE3F6A4-91D5-46B6-9FF6-4D6DE92DE6B0}" presName="desTx" presStyleLbl="alignAccFollowNode1" presStyleIdx="2" presStyleCnt="3">
        <dgm:presLayoutVars>
          <dgm:bulletEnabled val="1"/>
        </dgm:presLayoutVars>
      </dgm:prSet>
      <dgm:spPr/>
      <dgm:t>
        <a:bodyPr/>
        <a:lstStyle/>
        <a:p>
          <a:endParaRPr lang="en-US"/>
        </a:p>
      </dgm:t>
    </dgm:pt>
  </dgm:ptLst>
  <dgm:cxnLst>
    <dgm:cxn modelId="{C1F50544-198D-4090-9C63-0CA585436390}" srcId="{E00636DE-84E5-41DA-975B-85EC55D868CB}" destId="{9D0CDC46-D0BE-4706-BEDB-2AAAF7918594}" srcOrd="5" destOrd="0" parTransId="{54B992F0-30C4-4599-BF8E-B25C1879077D}" sibTransId="{C2108F88-2400-4EAA-A512-39CCBA64A3BD}"/>
    <dgm:cxn modelId="{FCDF42C3-6D8D-45F5-9009-91D0BC8B774F}" type="presOf" srcId="{1FBFE433-486D-4796-91E5-DD6688EE1625}" destId="{4053007D-B4BD-4912-AF1F-DAF85F20B9B6}" srcOrd="0" destOrd="0" presId="urn:microsoft.com/office/officeart/2005/8/layout/hList1"/>
    <dgm:cxn modelId="{C450561F-95D7-4F2C-B3F5-625166241D4A}" srcId="{C310F654-FD38-41E0-AF5C-B8BB2F48A67F}" destId="{42233467-8000-448E-B78B-857C3521FEFD}" srcOrd="1" destOrd="0" parTransId="{8566157B-E855-413E-8E93-4E0EE4EB3529}" sibTransId="{4B30B7F0-04A8-4B57-B12D-30D0559296B0}"/>
    <dgm:cxn modelId="{B66CD275-9A09-488C-A223-285F24E07591}" srcId="{C310F654-FD38-41E0-AF5C-B8BB2F48A67F}" destId="{2623F4C8-CDB4-414F-90FA-5A850919D3D3}" srcOrd="0" destOrd="0" parTransId="{E7D649C3-D4C0-460C-BB33-7ADAB70C8CD1}" sibTransId="{9365E0A2-8B29-4054-A19A-B5DE1E1AD678}"/>
    <dgm:cxn modelId="{B6B4B7D3-EB9C-4700-B636-1B08ED0BEF20}" srcId="{282769A6-E634-4C45-94E4-329D3984178A}" destId="{4AE3F6A4-91D5-46B6-9FF6-4D6DE92DE6B0}" srcOrd="2" destOrd="0" parTransId="{EC3380D4-5D54-4CF0-AA2A-A8FACEA0F592}" sibTransId="{C5F72D3B-7A4F-4A8D-9ABC-9D57BE68635B}"/>
    <dgm:cxn modelId="{1411E9CF-DDDC-494E-8FE9-273285EB8FD4}" type="presOf" srcId="{C310F654-FD38-41E0-AF5C-B8BB2F48A67F}" destId="{48E2C790-0E0D-4A0B-A0DF-E80A85F7BF6B}" srcOrd="0" destOrd="0" presId="urn:microsoft.com/office/officeart/2005/8/layout/hList1"/>
    <dgm:cxn modelId="{6C879897-E47D-4D9C-9B0C-5BFBD5917AF6}" srcId="{E00636DE-84E5-41DA-975B-85EC55D868CB}" destId="{9C709E83-3ECD-4B96-89C4-61D9EFEAB767}" srcOrd="4" destOrd="0" parTransId="{79060955-678E-409D-8C99-E8B0F83DCBE7}" sibTransId="{7C2A5F06-83AC-436B-9501-F3C1DF131336}"/>
    <dgm:cxn modelId="{46A131B1-39C4-44CF-8964-0C4BD8F625F8}" srcId="{E00636DE-84E5-41DA-975B-85EC55D868CB}" destId="{418AE8A4-0E40-4299-8FCE-C495964A58C1}" srcOrd="3" destOrd="0" parTransId="{D45EB1FD-F55A-49B8-961D-F6DB052B769F}" sibTransId="{DDFE71C2-70F1-46E3-9141-CF35EE82E50B}"/>
    <dgm:cxn modelId="{38BB5D10-BC03-4E3F-80E7-375AE2B50FA4}" type="presOf" srcId="{418AE8A4-0E40-4299-8FCE-C495964A58C1}" destId="{4DF986DB-5570-4665-9E02-200D618D440C}" srcOrd="0" destOrd="3" presId="urn:microsoft.com/office/officeart/2005/8/layout/hList1"/>
    <dgm:cxn modelId="{1B2A4646-83C4-41B9-AC69-F49863060385}" type="presOf" srcId="{4AE3F6A4-91D5-46B6-9FF6-4D6DE92DE6B0}" destId="{99DD15DD-42CF-4D62-B6D9-2F9EBA0A8922}" srcOrd="0" destOrd="0" presId="urn:microsoft.com/office/officeart/2005/8/layout/hList1"/>
    <dgm:cxn modelId="{F3F4126F-F2A3-47A3-AC5C-7F5793F502CD}" type="presOf" srcId="{E00636DE-84E5-41DA-975B-85EC55D868CB}" destId="{A4B7A4C1-02FC-4CE7-B8EA-A37865C1583A}" srcOrd="0" destOrd="0" presId="urn:microsoft.com/office/officeart/2005/8/layout/hList1"/>
    <dgm:cxn modelId="{C4F70914-7407-4DB1-B73F-66CFD0131C56}" type="presOf" srcId="{584B50E3-2AD0-4490-B1CC-59E861EBFB63}" destId="{278F4D35-7C32-4428-A0B6-B57A67DC9D78}" srcOrd="0" destOrd="0" presId="urn:microsoft.com/office/officeart/2005/8/layout/hList1"/>
    <dgm:cxn modelId="{81D0ED2A-891E-4A82-A729-E61F24702EE5}" srcId="{1FBFE433-486D-4796-91E5-DD6688EE1625}" destId="{584B50E3-2AD0-4490-B1CC-59E861EBFB63}" srcOrd="0" destOrd="0" parTransId="{4EFFD816-5C4F-4040-B97B-50B03093A419}" sibTransId="{74504856-1319-496B-9785-AC4F87A50367}"/>
    <dgm:cxn modelId="{7BA6780C-5121-4258-BB00-319AF68EA48D}" srcId="{1FBFE433-486D-4796-91E5-DD6688EE1625}" destId="{F9E83B8A-BC66-4BD7-B37B-6B425ED3CC73}" srcOrd="1" destOrd="0" parTransId="{BA14094C-1CAC-4E86-9BBB-EC612BCD21E1}" sibTransId="{DB65EBB7-FE10-4E6F-8004-24712AB204D9}"/>
    <dgm:cxn modelId="{F884BB8B-8609-4E4D-8314-6E0C2BC2980F}" srcId="{E00636DE-84E5-41DA-975B-85EC55D868CB}" destId="{4267189B-78C7-46FB-9EF9-26B65CEDF114}" srcOrd="1" destOrd="0" parTransId="{D9315EE0-4F47-47D0-B682-D857B1EE3756}" sibTransId="{0FDCF575-CA93-49C8-B726-3764FEA322C1}"/>
    <dgm:cxn modelId="{1C5EE775-BD1D-4307-BCB4-CC324A26C9F7}" type="presOf" srcId="{42233467-8000-448E-B78B-857C3521FEFD}" destId="{48E2C790-0E0D-4A0B-A0DF-E80A85F7BF6B}" srcOrd="0" destOrd="2" presId="urn:microsoft.com/office/officeart/2005/8/layout/hList1"/>
    <dgm:cxn modelId="{9EEA3D24-771E-49F5-8790-62D1F25F2B08}" type="presOf" srcId="{11692AFE-3BA6-47FA-9BBF-7BE5365C9622}" destId="{4DF986DB-5570-4665-9E02-200D618D440C}" srcOrd="0" destOrd="6" presId="urn:microsoft.com/office/officeart/2005/8/layout/hList1"/>
    <dgm:cxn modelId="{2EE6B56D-EB98-4C9B-B0B2-4222DCEDD707}" type="presOf" srcId="{8BC7B7C4-9CB6-43B9-A6E8-E6F2514D3846}" destId="{278F4D35-7C32-4428-A0B6-B57A67DC9D78}" srcOrd="0" destOrd="2" presId="urn:microsoft.com/office/officeart/2005/8/layout/hList1"/>
    <dgm:cxn modelId="{CDE19B73-97D9-408C-B523-2095744A0837}" srcId="{1FBFE433-486D-4796-91E5-DD6688EE1625}" destId="{8BC7B7C4-9CB6-43B9-A6E8-E6F2514D3846}" srcOrd="2" destOrd="0" parTransId="{1122B8CF-93FC-4398-9FB0-AD1CB48ED31C}" sibTransId="{30A57132-BE33-40B3-9CFD-5A7F2D71DBD6}"/>
    <dgm:cxn modelId="{F2A78A9B-C5D5-4F56-B2A2-631D95A979E5}" type="presOf" srcId="{9D0CDC46-D0BE-4706-BEDB-2AAAF7918594}" destId="{4DF986DB-5570-4665-9E02-200D618D440C}" srcOrd="0" destOrd="5" presId="urn:microsoft.com/office/officeart/2005/8/layout/hList1"/>
    <dgm:cxn modelId="{B48EA2AC-C660-4721-8476-469DED9E609B}" srcId="{E00636DE-84E5-41DA-975B-85EC55D868CB}" destId="{7512BC4E-1917-454A-A2A1-829E48B8305A}" srcOrd="0" destOrd="0" parTransId="{DBD25D48-0F00-4F7E-8A5F-49B8A081E63F}" sibTransId="{DC8493EA-19B2-40C1-A403-AD50DD3D084B}"/>
    <dgm:cxn modelId="{C91B5EED-7D68-45C5-9548-DDD39FDD3159}" srcId="{E00636DE-84E5-41DA-975B-85EC55D868CB}" destId="{11692AFE-3BA6-47FA-9BBF-7BE5365C9622}" srcOrd="6" destOrd="0" parTransId="{EBA9574E-5DDC-4650-AC4A-94BC2DB3C7BB}" sibTransId="{0B226B13-456A-4B44-AB71-4A133FEE38C7}"/>
    <dgm:cxn modelId="{8FAE834F-680F-4D61-96B0-C7D096E666FF}" type="presOf" srcId="{9E537ECB-6244-4D59-9492-6E0689A36284}" destId="{4DF986DB-5570-4665-9E02-200D618D440C}" srcOrd="0" destOrd="2" presId="urn:microsoft.com/office/officeart/2005/8/layout/hList1"/>
    <dgm:cxn modelId="{CEE79D25-9031-42EE-946E-08597C922525}" type="presOf" srcId="{7512BC4E-1917-454A-A2A1-829E48B8305A}" destId="{4DF986DB-5570-4665-9E02-200D618D440C}" srcOrd="0" destOrd="0" presId="urn:microsoft.com/office/officeart/2005/8/layout/hList1"/>
    <dgm:cxn modelId="{2BEF4031-F114-47E8-8954-720624F575AA}" type="presOf" srcId="{2623F4C8-CDB4-414F-90FA-5A850919D3D3}" destId="{48E2C790-0E0D-4A0B-A0DF-E80A85F7BF6B}" srcOrd="0" destOrd="1" presId="urn:microsoft.com/office/officeart/2005/8/layout/hList1"/>
    <dgm:cxn modelId="{EF7B9474-C72B-4B2A-B212-E314E6C1886C}" type="presOf" srcId="{4267189B-78C7-46FB-9EF9-26B65CEDF114}" destId="{4DF986DB-5570-4665-9E02-200D618D440C}" srcOrd="0" destOrd="1" presId="urn:microsoft.com/office/officeart/2005/8/layout/hList1"/>
    <dgm:cxn modelId="{181A46BB-4541-4C99-B423-5789230FFD34}" srcId="{282769A6-E634-4C45-94E4-329D3984178A}" destId="{E00636DE-84E5-41DA-975B-85EC55D868CB}" srcOrd="0" destOrd="0" parTransId="{AEF2FA40-2772-4971-8675-1EB15618CB90}" sibTransId="{613195AE-BA6F-42E1-B6C4-796CC52E905F}"/>
    <dgm:cxn modelId="{1A8ECC46-DD8F-4153-95E0-685507911FBF}" srcId="{4AE3F6A4-91D5-46B6-9FF6-4D6DE92DE6B0}" destId="{C310F654-FD38-41E0-AF5C-B8BB2F48A67F}" srcOrd="0" destOrd="0" parTransId="{D82EDDB4-4486-4F7C-9D5E-0875FBFCAF37}" sibTransId="{7F65C82F-5769-44FD-9C96-02E7047551F4}"/>
    <dgm:cxn modelId="{AC398E40-55DE-410C-8FE2-E4D96CB9EC97}" srcId="{282769A6-E634-4C45-94E4-329D3984178A}" destId="{1FBFE433-486D-4796-91E5-DD6688EE1625}" srcOrd="1" destOrd="0" parTransId="{805BEF65-FAB9-48EC-8232-6F942377DA23}" sibTransId="{51718E84-35C5-47FE-A914-1B2C5FA37C4C}"/>
    <dgm:cxn modelId="{2193CB7D-FADB-42E5-845E-5363E352197B}" type="presOf" srcId="{282769A6-E634-4C45-94E4-329D3984178A}" destId="{0F8E7D2A-84B2-4EDC-9E69-034010A0F25E}" srcOrd="0" destOrd="0" presId="urn:microsoft.com/office/officeart/2005/8/layout/hList1"/>
    <dgm:cxn modelId="{B89D44C4-0827-488D-8A24-F3E0CA0B5B30}" type="presOf" srcId="{9C709E83-3ECD-4B96-89C4-61D9EFEAB767}" destId="{4DF986DB-5570-4665-9E02-200D618D440C}" srcOrd="0" destOrd="4" presId="urn:microsoft.com/office/officeart/2005/8/layout/hList1"/>
    <dgm:cxn modelId="{52113F05-EF22-48FF-BFCD-ED554CB4CFFB}" type="presOf" srcId="{F9E83B8A-BC66-4BD7-B37B-6B425ED3CC73}" destId="{278F4D35-7C32-4428-A0B6-B57A67DC9D78}" srcOrd="0" destOrd="1" presId="urn:microsoft.com/office/officeart/2005/8/layout/hList1"/>
    <dgm:cxn modelId="{64EE71C7-C7CC-4CAB-A253-F530CE5DCBBA}" srcId="{E00636DE-84E5-41DA-975B-85EC55D868CB}" destId="{9E537ECB-6244-4D59-9492-6E0689A36284}" srcOrd="2" destOrd="0" parTransId="{2778D09A-B0EB-4EFD-AB80-1EEFCE20A39E}" sibTransId="{4315DD7C-CE73-45C6-B63B-052A93620F09}"/>
    <dgm:cxn modelId="{AB47124F-0771-49A6-A94C-CD83F343F09D}" type="presParOf" srcId="{0F8E7D2A-84B2-4EDC-9E69-034010A0F25E}" destId="{64E736E1-EBAE-41EE-A395-6046AD6500B5}" srcOrd="0" destOrd="0" presId="urn:microsoft.com/office/officeart/2005/8/layout/hList1"/>
    <dgm:cxn modelId="{3164DAAE-637B-4FFA-9576-B2359D893493}" type="presParOf" srcId="{64E736E1-EBAE-41EE-A395-6046AD6500B5}" destId="{A4B7A4C1-02FC-4CE7-B8EA-A37865C1583A}" srcOrd="0" destOrd="0" presId="urn:microsoft.com/office/officeart/2005/8/layout/hList1"/>
    <dgm:cxn modelId="{F154B506-2997-47CD-933F-85C4D2B866AD}" type="presParOf" srcId="{64E736E1-EBAE-41EE-A395-6046AD6500B5}" destId="{4DF986DB-5570-4665-9E02-200D618D440C}" srcOrd="1" destOrd="0" presId="urn:microsoft.com/office/officeart/2005/8/layout/hList1"/>
    <dgm:cxn modelId="{85D6583B-3738-432D-A29D-FE1DF56631DB}" type="presParOf" srcId="{0F8E7D2A-84B2-4EDC-9E69-034010A0F25E}" destId="{EBC18EAD-9A9E-4E1B-B4C5-9862CE01C21F}" srcOrd="1" destOrd="0" presId="urn:microsoft.com/office/officeart/2005/8/layout/hList1"/>
    <dgm:cxn modelId="{B7B30CF7-D7E9-40CA-9203-2482F7D1043B}" type="presParOf" srcId="{0F8E7D2A-84B2-4EDC-9E69-034010A0F25E}" destId="{891B2078-ECE4-4E7F-9DBE-9A9F6406FB94}" srcOrd="2" destOrd="0" presId="urn:microsoft.com/office/officeart/2005/8/layout/hList1"/>
    <dgm:cxn modelId="{0AA29E3C-02C2-425F-AA06-ECA93AA60FB4}" type="presParOf" srcId="{891B2078-ECE4-4E7F-9DBE-9A9F6406FB94}" destId="{4053007D-B4BD-4912-AF1F-DAF85F20B9B6}" srcOrd="0" destOrd="0" presId="urn:microsoft.com/office/officeart/2005/8/layout/hList1"/>
    <dgm:cxn modelId="{D553C834-32F1-427D-A890-783062C2AD27}" type="presParOf" srcId="{891B2078-ECE4-4E7F-9DBE-9A9F6406FB94}" destId="{278F4D35-7C32-4428-A0B6-B57A67DC9D78}" srcOrd="1" destOrd="0" presId="urn:microsoft.com/office/officeart/2005/8/layout/hList1"/>
    <dgm:cxn modelId="{EC6A0D6D-262E-44BC-B0A1-D1F090CB22BF}" type="presParOf" srcId="{0F8E7D2A-84B2-4EDC-9E69-034010A0F25E}" destId="{A97A26FE-BAB3-44B0-8B56-FE1D3A1AEC9F}" srcOrd="3" destOrd="0" presId="urn:microsoft.com/office/officeart/2005/8/layout/hList1"/>
    <dgm:cxn modelId="{663DBD1C-DBB0-4407-8BE0-322EBB30E73B}" type="presParOf" srcId="{0F8E7D2A-84B2-4EDC-9E69-034010A0F25E}" destId="{7021EA74-12FA-4D98-8C93-F759C7FBE0EE}" srcOrd="4" destOrd="0" presId="urn:microsoft.com/office/officeart/2005/8/layout/hList1"/>
    <dgm:cxn modelId="{334BF5A2-9A7D-4653-8CB3-396D5B3B72C7}" type="presParOf" srcId="{7021EA74-12FA-4D98-8C93-F759C7FBE0EE}" destId="{99DD15DD-42CF-4D62-B6D9-2F9EBA0A8922}" srcOrd="0" destOrd="0" presId="urn:microsoft.com/office/officeart/2005/8/layout/hList1"/>
    <dgm:cxn modelId="{8D528341-7E9A-4DEF-AE79-A8131B624679}" type="presParOf" srcId="{7021EA74-12FA-4D98-8C93-F759C7FBE0EE}" destId="{48E2C790-0E0D-4A0B-A0DF-E80A85F7BF6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51BEF4-023C-414A-8642-1974339CD70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A7B874-B099-4184-958C-66FFC81D6ACA}">
      <dgm:prSet custT="1"/>
      <dgm:spPr/>
      <dgm:t>
        <a:bodyPr/>
        <a:lstStyle/>
        <a:p>
          <a:pPr algn="ctr" rtl="0"/>
          <a:r>
            <a:rPr lang="en-US" sz="3200" dirty="0" smtClean="0"/>
            <a:t>Domain Name</a:t>
          </a:r>
          <a:r>
            <a:rPr lang="si-LK" sz="3200" dirty="0" smtClean="0"/>
            <a:t> </a:t>
          </a:r>
          <a:r>
            <a:rPr lang="en-US" sz="3200" dirty="0" smtClean="0"/>
            <a:t>&amp; Domain - </a:t>
          </a:r>
          <a:r>
            <a:rPr lang="si-LK" sz="3200" dirty="0" smtClean="0"/>
            <a:t>වසම් නාමය</a:t>
          </a:r>
          <a:r>
            <a:rPr lang="en-US" sz="3200" dirty="0" smtClean="0"/>
            <a:t> </a:t>
          </a:r>
          <a:r>
            <a:rPr lang="si-LK" sz="3200" dirty="0" smtClean="0"/>
            <a:t>හා වසම</a:t>
          </a:r>
          <a:endParaRPr lang="en-US" sz="3200" dirty="0"/>
        </a:p>
      </dgm:t>
    </dgm:pt>
    <dgm:pt modelId="{830E4AF6-6130-4638-98BE-0A181D2C449C}" type="parTrans" cxnId="{3B91EFEE-1413-4E0E-ADB1-8A127F2EBFB2}">
      <dgm:prSet/>
      <dgm:spPr/>
      <dgm:t>
        <a:bodyPr/>
        <a:lstStyle/>
        <a:p>
          <a:endParaRPr lang="en-US"/>
        </a:p>
      </dgm:t>
    </dgm:pt>
    <dgm:pt modelId="{2C86C6B0-156D-4F96-A541-0EADE11C62E3}" type="sibTrans" cxnId="{3B91EFEE-1413-4E0E-ADB1-8A127F2EBFB2}">
      <dgm:prSet/>
      <dgm:spPr/>
      <dgm:t>
        <a:bodyPr/>
        <a:lstStyle/>
        <a:p>
          <a:endParaRPr lang="en-US"/>
        </a:p>
      </dgm:t>
    </dgm:pt>
    <dgm:pt modelId="{276552B2-8629-4A0C-A556-DE2E290539FB}" type="pres">
      <dgm:prSet presAssocID="{7B51BEF4-023C-414A-8642-1974339CD70D}" presName="linear" presStyleCnt="0">
        <dgm:presLayoutVars>
          <dgm:animLvl val="lvl"/>
          <dgm:resizeHandles val="exact"/>
        </dgm:presLayoutVars>
      </dgm:prSet>
      <dgm:spPr/>
      <dgm:t>
        <a:bodyPr/>
        <a:lstStyle/>
        <a:p>
          <a:endParaRPr lang="en-US"/>
        </a:p>
      </dgm:t>
    </dgm:pt>
    <dgm:pt modelId="{6D7A08A3-B16E-4DE4-9870-2C8A55BDEA5E}" type="pres">
      <dgm:prSet presAssocID="{C6A7B874-B099-4184-958C-66FFC81D6ACA}" presName="parentText" presStyleLbl="node1" presStyleIdx="0" presStyleCnt="1">
        <dgm:presLayoutVars>
          <dgm:chMax val="0"/>
          <dgm:bulletEnabled val="1"/>
        </dgm:presLayoutVars>
      </dgm:prSet>
      <dgm:spPr/>
      <dgm:t>
        <a:bodyPr/>
        <a:lstStyle/>
        <a:p>
          <a:endParaRPr lang="en-US"/>
        </a:p>
      </dgm:t>
    </dgm:pt>
  </dgm:ptLst>
  <dgm:cxnLst>
    <dgm:cxn modelId="{3B91EFEE-1413-4E0E-ADB1-8A127F2EBFB2}" srcId="{7B51BEF4-023C-414A-8642-1974339CD70D}" destId="{C6A7B874-B099-4184-958C-66FFC81D6ACA}" srcOrd="0" destOrd="0" parTransId="{830E4AF6-6130-4638-98BE-0A181D2C449C}" sibTransId="{2C86C6B0-156D-4F96-A541-0EADE11C62E3}"/>
    <dgm:cxn modelId="{1E5F9AE1-DA44-47A6-8682-6283502D5221}" type="presOf" srcId="{7B51BEF4-023C-414A-8642-1974339CD70D}" destId="{276552B2-8629-4A0C-A556-DE2E290539FB}" srcOrd="0" destOrd="0" presId="urn:microsoft.com/office/officeart/2005/8/layout/vList2"/>
    <dgm:cxn modelId="{EC90B0E2-AA99-46F3-B5E3-EECC35A681F7}" type="presOf" srcId="{C6A7B874-B099-4184-958C-66FFC81D6ACA}" destId="{6D7A08A3-B16E-4DE4-9870-2C8A55BDEA5E}" srcOrd="0" destOrd="0" presId="urn:microsoft.com/office/officeart/2005/8/layout/vList2"/>
    <dgm:cxn modelId="{94113785-F1E5-414E-B1AE-E7F2CB5565A3}" type="presParOf" srcId="{276552B2-8629-4A0C-A556-DE2E290539FB}" destId="{6D7A08A3-B16E-4DE4-9870-2C8A55BDEA5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5E0500F-5C6D-4E15-81E1-089F4ED31C6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EAFF6D7-1F12-46A1-A1CA-F309AE5E586C}">
      <dgm:prSet custT="1"/>
      <dgm:spPr/>
      <dgm:t>
        <a:bodyPr/>
        <a:lstStyle/>
        <a:p>
          <a:pPr algn="ctr" rtl="0"/>
          <a:r>
            <a:rPr lang="en-US" sz="3200" dirty="0" smtClean="0"/>
            <a:t>Firewall - </a:t>
          </a:r>
          <a:r>
            <a:rPr lang="si-LK" sz="3200" dirty="0" smtClean="0"/>
            <a:t>ගිනි පවුර</a:t>
          </a:r>
          <a:endParaRPr lang="en-US" sz="3200" dirty="0"/>
        </a:p>
      </dgm:t>
    </dgm:pt>
    <dgm:pt modelId="{D2F8AFA9-2C87-4B81-BE25-ADA0938BBC5F}" type="parTrans" cxnId="{5AF07B07-CFCA-4E88-A8FC-0A7E1CDC0C7F}">
      <dgm:prSet/>
      <dgm:spPr/>
      <dgm:t>
        <a:bodyPr/>
        <a:lstStyle/>
        <a:p>
          <a:endParaRPr lang="en-US"/>
        </a:p>
      </dgm:t>
    </dgm:pt>
    <dgm:pt modelId="{B1F066FC-0889-4D08-9DCC-3079CF114350}" type="sibTrans" cxnId="{5AF07B07-CFCA-4E88-A8FC-0A7E1CDC0C7F}">
      <dgm:prSet/>
      <dgm:spPr/>
      <dgm:t>
        <a:bodyPr/>
        <a:lstStyle/>
        <a:p>
          <a:endParaRPr lang="en-US"/>
        </a:p>
      </dgm:t>
    </dgm:pt>
    <dgm:pt modelId="{72769393-6859-4B8A-AE5E-54FA3E390BC1}">
      <dgm:prSet custT="1"/>
      <dgm:spPr/>
      <dgm:t>
        <a:bodyPr/>
        <a:lstStyle/>
        <a:p>
          <a:pPr algn="ctr" rtl="0"/>
          <a:endParaRPr lang="en-US" sz="3200" dirty="0"/>
        </a:p>
      </dgm:t>
    </dgm:pt>
    <dgm:pt modelId="{983D7F74-4BA9-402C-90FF-B583FF810EBD}" type="parTrans" cxnId="{F3CA55C2-A1AB-423D-BEC1-8B4A5A20A1EF}">
      <dgm:prSet/>
      <dgm:spPr/>
      <dgm:t>
        <a:bodyPr/>
        <a:lstStyle/>
        <a:p>
          <a:endParaRPr lang="en-US"/>
        </a:p>
      </dgm:t>
    </dgm:pt>
    <dgm:pt modelId="{5EDDB246-604D-496A-8CBE-416B71799009}" type="sibTrans" cxnId="{F3CA55C2-A1AB-423D-BEC1-8B4A5A20A1EF}">
      <dgm:prSet/>
      <dgm:spPr/>
      <dgm:t>
        <a:bodyPr/>
        <a:lstStyle/>
        <a:p>
          <a:endParaRPr lang="en-US"/>
        </a:p>
      </dgm:t>
    </dgm:pt>
    <dgm:pt modelId="{7F59C21F-760A-4A4E-87EB-CB654BD7A3D0}" type="pres">
      <dgm:prSet presAssocID="{25E0500F-5C6D-4E15-81E1-089F4ED31C66}" presName="linear" presStyleCnt="0">
        <dgm:presLayoutVars>
          <dgm:animLvl val="lvl"/>
          <dgm:resizeHandles val="exact"/>
        </dgm:presLayoutVars>
      </dgm:prSet>
      <dgm:spPr/>
      <dgm:t>
        <a:bodyPr/>
        <a:lstStyle/>
        <a:p>
          <a:endParaRPr lang="en-US"/>
        </a:p>
      </dgm:t>
    </dgm:pt>
    <dgm:pt modelId="{0C50747C-A611-4041-9EC9-5A0192B2A06A}" type="pres">
      <dgm:prSet presAssocID="{6EAFF6D7-1F12-46A1-A1CA-F309AE5E586C}" presName="parentText" presStyleLbl="node1" presStyleIdx="0" presStyleCnt="2" custScaleY="1348387" custLinFactY="116329" custLinFactNeighborY="200000">
        <dgm:presLayoutVars>
          <dgm:chMax val="0"/>
          <dgm:bulletEnabled val="1"/>
        </dgm:presLayoutVars>
      </dgm:prSet>
      <dgm:spPr/>
      <dgm:t>
        <a:bodyPr/>
        <a:lstStyle/>
        <a:p>
          <a:endParaRPr lang="en-US"/>
        </a:p>
      </dgm:t>
    </dgm:pt>
    <dgm:pt modelId="{A8535414-4A83-44E6-A24D-9E67E78C8CF4}" type="pres">
      <dgm:prSet presAssocID="{B1F066FC-0889-4D08-9DCC-3079CF114350}" presName="spacer" presStyleCnt="0"/>
      <dgm:spPr/>
    </dgm:pt>
    <dgm:pt modelId="{AD6AA736-44B6-4323-8A49-66AFCA4FE779}" type="pres">
      <dgm:prSet presAssocID="{72769393-6859-4B8A-AE5E-54FA3E390BC1}" presName="parentText" presStyleLbl="node1" presStyleIdx="1" presStyleCnt="2">
        <dgm:presLayoutVars>
          <dgm:chMax val="0"/>
          <dgm:bulletEnabled val="1"/>
        </dgm:presLayoutVars>
      </dgm:prSet>
      <dgm:spPr/>
      <dgm:t>
        <a:bodyPr/>
        <a:lstStyle/>
        <a:p>
          <a:endParaRPr lang="en-US"/>
        </a:p>
      </dgm:t>
    </dgm:pt>
  </dgm:ptLst>
  <dgm:cxnLst>
    <dgm:cxn modelId="{609E1C6B-DB95-4AC9-806E-E2D406A57A64}" type="presOf" srcId="{72769393-6859-4B8A-AE5E-54FA3E390BC1}" destId="{AD6AA736-44B6-4323-8A49-66AFCA4FE779}" srcOrd="0" destOrd="0" presId="urn:microsoft.com/office/officeart/2005/8/layout/vList2"/>
    <dgm:cxn modelId="{5AF07B07-CFCA-4E88-A8FC-0A7E1CDC0C7F}" srcId="{25E0500F-5C6D-4E15-81E1-089F4ED31C66}" destId="{6EAFF6D7-1F12-46A1-A1CA-F309AE5E586C}" srcOrd="0" destOrd="0" parTransId="{D2F8AFA9-2C87-4B81-BE25-ADA0938BBC5F}" sibTransId="{B1F066FC-0889-4D08-9DCC-3079CF114350}"/>
    <dgm:cxn modelId="{F3CA55C2-A1AB-423D-BEC1-8B4A5A20A1EF}" srcId="{25E0500F-5C6D-4E15-81E1-089F4ED31C66}" destId="{72769393-6859-4B8A-AE5E-54FA3E390BC1}" srcOrd="1" destOrd="0" parTransId="{983D7F74-4BA9-402C-90FF-B583FF810EBD}" sibTransId="{5EDDB246-604D-496A-8CBE-416B71799009}"/>
    <dgm:cxn modelId="{754A75FC-5059-4F6B-B176-BF5A02C0B798}" type="presOf" srcId="{6EAFF6D7-1F12-46A1-A1CA-F309AE5E586C}" destId="{0C50747C-A611-4041-9EC9-5A0192B2A06A}" srcOrd="0" destOrd="0" presId="urn:microsoft.com/office/officeart/2005/8/layout/vList2"/>
    <dgm:cxn modelId="{246CFF47-BCE7-4044-B039-010E31DA9851}" type="presOf" srcId="{25E0500F-5C6D-4E15-81E1-089F4ED31C66}" destId="{7F59C21F-760A-4A4E-87EB-CB654BD7A3D0}" srcOrd="0" destOrd="0" presId="urn:microsoft.com/office/officeart/2005/8/layout/vList2"/>
    <dgm:cxn modelId="{B8A22A03-C77F-4C0A-A433-5DC6D977186A}" type="presParOf" srcId="{7F59C21F-760A-4A4E-87EB-CB654BD7A3D0}" destId="{0C50747C-A611-4041-9EC9-5A0192B2A06A}" srcOrd="0" destOrd="0" presId="urn:microsoft.com/office/officeart/2005/8/layout/vList2"/>
    <dgm:cxn modelId="{68B40AD0-ED12-4E0E-88B8-6A0B2CD20002}" type="presParOf" srcId="{7F59C21F-760A-4A4E-87EB-CB654BD7A3D0}" destId="{A8535414-4A83-44E6-A24D-9E67E78C8CF4}" srcOrd="1" destOrd="0" presId="urn:microsoft.com/office/officeart/2005/8/layout/vList2"/>
    <dgm:cxn modelId="{944DFC72-32F3-4DF5-B336-882B9F05B730}" type="presParOf" srcId="{7F59C21F-760A-4A4E-87EB-CB654BD7A3D0}" destId="{AD6AA736-44B6-4323-8A49-66AFCA4FE77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2640" units="cm"/>
          <inkml:channel name="Y" type="integer" max="800" units="cm"/>
        </inkml:traceFormat>
        <inkml:channelProperties>
          <inkml:channelProperty channel="X" name="resolution" value="101.53846" units="1/cm"/>
          <inkml:channelProperty channel="Y" name="resolution" value="49.07975" units="1/cm"/>
        </inkml:channelProperties>
      </inkml:inkSource>
      <inkml:timestamp xml:id="ts0" timeString="2017-11-03T04:43:57.171"/>
    </inkml:context>
    <inkml:brush xml:id="br0">
      <inkml:brushProperty name="width" value="0.05292" units="cm"/>
      <inkml:brushProperty name="height" value="0.05292" units="cm"/>
      <inkml:brushProperty name="color" value="#FF0000"/>
    </inkml:brush>
  </inkml:definitions>
  <inkml:trace contextRef="#ctx0" brushRef="#br0">19705 8948,'0'-55,"55"0,0 0,-55 0,55 0,0-55,-55 56,0-1,55 0,-55 0,55-55,-1 55,-54-110,55 111,-55-1,55 0,-55 0,55 0,0 0,0 0,0 55,0-55,0 0,-1 1,1-1,55 0,-55 0,55 0,-55 55,0-55,-1 55,1 0,0 0,0 0,0 0,0 0,0 0,0 0,0 0,-1 0,56 0,-55 0,0 0,0 0,55 0,-1 0,-54 0,0 0,0 0,0 0,0 0,55 0,-55 0,-1 55,1-55,-55 55,55-55,0 0,55 55,-55 0,0-55,0 0,-55 55,54-1,1-54,-55 55,55-55,0 55,0-55,0 55,0-55,0 0,-55 55,109-55,-54 55,0-55,0 0,-55 55,55-55,-55 55,55-55,-55 55,55-55,0 0,-55 54,55-54,-55 55,54 0,1 0,0-55,-55 55,0 0,55 0,-55 0,0 0,0 0,0-1,55 1,-55 0,0 0,0 0,0 0,0 0,0 0,0 0,0 0,0-1,0 1,0 0,0 0,0 0,0 55,55-55,-55 0,0 0,0-1,0 1,55 0,-55 0,0 0,0 0,0 55,0-55,0 54,0-54,0 0,0 0,0 0,0 0,0 0,-55 0,55 55,0-56,-55-54,55 55,-55-55,-55 0,-54 55,109 0,-55 55,55-110,0 55,55 0,-55 0,0 0,55-1,-54-54,54 110,-55-55,0 0,55 0,0 0,0 0,0 0,0 0,-55-1,0 1,0 0,55 0,-55 0,0 0,-54 0,109 0,-55-55,0 55,55 0,-55-55,-55 0,55 0,55 54,-55-54,0 0,1 0,-1 0,0 0,0 0,0 0,0 0,0 0,0 0,0 0,1 0,-1 0,-55 0,55 0,0 0,0 0,0 0,-54 110,54-110,-55 55,55-55,0 55,-55-55,110 55,-109-55,54 0,-110 0,110 0,-55 0,55 55,1-55,-1 0,0 0,-55 0,55 0,0 0,0 0,0 0,1 0,54-55,-55 55,0-55,55 0,-55 55,55-55,-55 0,55 0,-55 1,55-1,-55 55,55-55,0 0,-55 0,0 0,55 0,0-55,-54 55,54 1,0-1,-55 0,55 0,0 0,-55 0,55 0,0 0,0 0,0-54,0 54,0 0,0 0,0 0,0 0,-55-55,55 55,0-54,0 54,0-55,0 55,0-55,0 55,0 0,0 0,0 1,0-1,0 0,0 0,55-55,0 55,-55 0,0 0,164-54,-164 54,55 0,-55 0,55 55,0-110,55 55,-110 0,0 0,0 0,0 1,0-1,0 0,0 0,0 0,0 0,-55 55,55-55,0 0,0 0,-55 55,55 55,0 55</inkml:trace>
  <inkml:trace contextRef="#ctx0" brushRef="#br0" timeOffset="7500.379">28872 11473,'0'55,"-55"-55,0 0,55-55,0-55,0 55,55 1,-55-1,55 0,-55-55,55 110,0-55,-1-55,1 0,0 56,-55-1,55 55,-55-55,55 55,55-55,-55 55,0-55,-1 55,1-55,0 55,0 0,0 0,0 0,0 0,0 0,54 0,-54 0,55 0,-55 0,55 55,-55-55,54 0,-54 0,0 55,0-55,55 0,-55 0,0 55,-55 0,55-55,-1 0,1 0,55 0,-55 0,0 0,0 0,0 0,-55 55,55-55,-55 54,109 1,-109 0,55 0,0 55,0-55,55 0,-110 0,55-55,54 55,-109-1,55 1,-55 0,110 110,-55-110,-55 0,55 0,-55 54,0-54,0 0,0 0,0 0,0 0,0 0,0 0,0 0,0 0,0 54,0 1,0 55,0-110,-55 0,55 0,0-1,0 1,0 0,0 55,0-55,0 0,-55 0,55 0,-55 54,0 56,55 55,0-111,0-54,-55 0,1 0,54 0,-55-55,55 55,-55 0,0-55,0 55,0-55,55 55,-55-55,0 109,0-54,1 55,-1-110,0 0,0 0,55 55,-55 55,0-55,55 0,0 54,0 1,-55 0,55-55,-55 0,55 0,-55-55,55 55,-109 0,54-1,0 56,0-110,55 55,-55-55,0 55,0-55,0 0,1 55,-1-55,0 55,-55-55,55 0,0 0,0 0,0 0,1 0,-1 0,-55 0,55-55,0 55,0 0,0 0,-54 0,54-55,-55 55,55 0,0 0,0 0,0 0,-54 0,54 0,0 0,0-55,0 55,0 0,55-55,-55 55,0-55,0 0,55 1,-54 54,-1-110,0 110,0-55,55 0,-110 0,55-55,0 55,0 0,1-54,-1 54,-55-55,110 55,-110 0,55-55,55 55,0 1,0-1,0 0,0 0,0 0,0 0,0 0,0 0,-55 55,55-55,0 0,0 1,0-1,0 0,-55 55,55-110,0 55,0 0,0 0,-54 0,54 1,0-1,0 0,0 0,0-55,0 55,0 0,0 0,0 0,0 1,54 54,-54-55,0 0,0 0,55 0,0 0,110 0,-110 0,-55 0,55 55,-55-55,109 1,-109-1,55 55,-55-55,55 0,-55 0,55 0,0 0,-55 0,55 55,-55-55,0 0,55 1,0-1,0 55,-1-55,-54 0,55 55,-55-55,55 55,0 0,0 0,0-55,0 55,0-165,0 1</inkml:trace>
</inkml:ink>
</file>

<file path=ppt/ink/ink2.xml><?xml version="1.0" encoding="utf-8"?>
<inkml:ink xmlns:inkml="http://www.w3.org/2003/InkML">
  <inkml:definitions>
    <inkml:context xml:id="ctx0">
      <inkml:inkSource xml:id="inkSrc0">
        <inkml:traceFormat>
          <inkml:channel name="X" type="integer" max="2560" units="cm"/>
          <inkml:channel name="Y" type="integer" max="1024" units="cm"/>
        </inkml:traceFormat>
        <inkml:channelProperties>
          <inkml:channelProperty channel="X" name="resolution" value="68.08511" units="1/cm"/>
          <inkml:channelProperty channel="Y" name="resolution" value="34.01993" units="1/cm"/>
        </inkml:channelProperties>
      </inkml:inkSource>
      <inkml:timestamp xml:id="ts0" timeString="2017-12-15T04:53:38.436"/>
    </inkml:context>
    <inkml:brush xml:id="br0">
      <inkml:brushProperty name="width" value="0.05292" units="cm"/>
      <inkml:brushProperty name="height" value="0.05292" units="cm"/>
      <inkml:brushProperty name="color" value="#FF0000"/>
    </inkml:brush>
  </inkml:definitions>
  <inkml:trace contextRef="#ctx0" brushRef="#br0">26350 7102</inkml:trace>
  <inkml:trace contextRef="#ctx0" brushRef="#br0" timeOffset="76.4997">26350 7102</inkml:trace>
  <inkml:trace contextRef="#ctx0" brushRef="#br0" timeOffset="1453.6788">26350 7102</inkml:trace>
  <inkml:trace contextRef="#ctx0" brushRef="#br0" timeOffset="6386.6142">26350 7102,'0'81,"0"0,0-1,0 1,0 0,0 0,0-1,0 1,0 0,-81-1,81 1,0 0,-81 0,0-81,81 80,0 1,-81-81,81 81,0-1,81-80,0 0,0 0,0 0,0 0,-1 0,1 0,0 0,0 0,0 0,0 0,-1 0,1 0,0 0,0 0,0 0,-81-80,80 80,1 0,-81-81,0 0,0 1,81-1,-81 0,0 0,0 1,0-1,0 0,0 1,0-1,0 0,0 0,0 1,0-1,0 0,0 1</inkml:trace>
  <inkml:trace contextRef="#ctx0" brushRef="#br0" timeOffset="7596.6037">27239 6941,'-81'0,"-81"0,82 0,-82 0,81 0,0 0,0 0,1 0,-1 0,0 0</inkml:trace>
</inkml:ink>
</file>

<file path=ppt/ink/ink3.xml><?xml version="1.0" encoding="utf-8"?>
<inkml:ink xmlns:inkml="http://www.w3.org/2003/InkML">
  <inkml:definitions>
    <inkml:context xml:id="ctx0">
      <inkml:inkSource xml:id="inkSrc0">
        <inkml:traceFormat>
          <inkml:channel name="X" type="integer" max="32768" units="cm"/>
          <inkml:channel name="Y" type="integer" max="32768" units="cm"/>
          <inkml:channel name="F" type="integer" max="2047" units="cm"/>
          <inkml:channel name="T" type="integer" max="2.14748E9" units="dev"/>
        </inkml:traceFormat>
        <inkml:channelProperties>
          <inkml:channelProperty channel="X" name="resolution" value="1612.59839" units="1/cm"/>
          <inkml:channelProperty channel="Y" name="resolution" value="2580.15747" units="1/cm"/>
          <inkml:channelProperty channel="F" name="resolution" value="10E-6" units="1/cm"/>
          <inkml:channelProperty channel="T" name="resolution" value="1" units="1/dev"/>
        </inkml:channelProperties>
      </inkml:inkSource>
      <inkml:timestamp xml:id="ts0" timeString="2022-01-20T19:47:11.450"/>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1B49404A-F769-4884-AF70-151C6F326DAF}" emma:medium="tactile" emma:mode="ink">
          <msink:context xmlns:msink="http://schemas.microsoft.com/ink/2010/main" type="writingRegion" rotatedBoundingBox="6203,8389 6242,8389 6242,8431 6203,8431"/>
        </emma:interpretation>
      </emma:emma>
    </inkml:annotationXML>
    <inkml:traceGroup>
      <inkml:annotationXML>
        <emma:emma xmlns:emma="http://www.w3.org/2003/04/emma" version="1.0">
          <emma:interpretation id="{7D1A75B0-3205-4A28-B09D-5246F85AB207}" emma:medium="tactile" emma:mode="ink">
            <msink:context xmlns:msink="http://schemas.microsoft.com/ink/2010/main" type="paragraph" rotatedBoundingBox="6203,8389 6242,8389 6242,8431 6203,8431" alignmentLevel="1"/>
          </emma:interpretation>
        </emma:emma>
      </inkml:annotationXML>
      <inkml:traceGroup>
        <inkml:annotationXML>
          <emma:emma xmlns:emma="http://www.w3.org/2003/04/emma" version="1.0">
            <emma:interpretation id="{D1F6593B-97E6-4A17-B949-9BE27C9813ED}" emma:medium="tactile" emma:mode="ink">
              <msink:context xmlns:msink="http://schemas.microsoft.com/ink/2010/main" type="line" rotatedBoundingBox="6203,8389 6242,8389 6242,8431 6203,8431"/>
            </emma:interpretation>
          </emma:emma>
        </inkml:annotationXML>
        <inkml:traceGroup>
          <inkml:annotationXML>
            <emma:emma xmlns:emma="http://www.w3.org/2003/04/emma" version="1.0">
              <emma:interpretation id="{5DCEC636-FD52-4FA3-B659-5F8D8BC0B0AD}" emma:medium="tactile" emma:mode="ink">
                <msink:context xmlns:msink="http://schemas.microsoft.com/ink/2010/main" type="inkWord" rotatedBoundingBox="6203,8389 6242,8389 6242,8431 6203,8431"/>
              </emma:interpretation>
              <emma:one-of disjunction-type="recognition" id="oneOf0">
                <emma:interpretation id="interp0" emma:lang="" emma:confidence="1">
                  <emma:literal/>
                </emma:interpretation>
              </emma:one-of>
            </emma:emma>
          </inkml:annotationXML>
          <inkml:trace contextRef="#ctx0" brushRef="#br0">5709 797 12 0,'0'-5'25'16,"0"-2"-1"-16,0-1-4 16,0 8-1-16,0 0 2 15,0 0-3-15,0 0-7 16,0 0-5-16,0 0-2 15,0 0-3-15,0 0-2 16,0 0-1-16,-10 0 2 16,0 0 1-1,10 15-2-15,0-2 2 16,0 1 0 0,0-14 1-16,0 0-3 15,10 0 1 1,0 0 1-1,-6 0 1-15,0 0-1 16,7 0 4-16,-11-7 0 16,0 0-2-16,0-1-2 15,0 3-2-15,-23 5 2 32,13 0-3-17,10 0 3-15,0 0-4 16,0 0-17-16,4 0-13 15,6 0-21-15</inkml:trace>
        </inkml:traceGroup>
      </inkml:traceGroup>
    </inkml:traceGroup>
  </inkml:traceGroup>
</inkml:ink>
</file>

<file path=ppt/ink/ink4.xml><?xml version="1.0" encoding="utf-8"?>
<inkml:ink xmlns:inkml="http://www.w3.org/2003/InkML">
  <inkml:definitions>
    <inkml:context xml:id="ctx0">
      <inkml:inkSource xml:id="inkSrc0">
        <inkml:traceFormat>
          <inkml:channel name="X" type="integer" max="32768" units="cm"/>
          <inkml:channel name="Y" type="integer" max="32768" units="cm"/>
          <inkml:channel name="F" type="integer" max="2047" units="cm"/>
          <inkml:channel name="T" type="integer" max="2.14748E9" units="dev"/>
        </inkml:traceFormat>
        <inkml:channelProperties>
          <inkml:channelProperty channel="X" name="resolution" value="1612.59839" units="1/cm"/>
          <inkml:channelProperty channel="Y" name="resolution" value="2580.15747" units="1/cm"/>
          <inkml:channelProperty channel="F" name="resolution" value="10E-6" units="1/cm"/>
          <inkml:channelProperty channel="T" name="resolution" value="1" units="1/dev"/>
        </inkml:channelProperties>
      </inkml:inkSource>
      <inkml:timestamp xml:id="ts0" timeString="2022-01-20T19:49:36.529"/>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91E304AF-08CF-495B-89D3-500FDE349D45}" emma:medium="tactile" emma:mode="ink">
          <msink:context xmlns:msink="http://schemas.microsoft.com/ink/2010/main" type="writingRegion" rotatedBoundingBox="27376,8621 27431,8621 27431,8636 27376,8636"/>
        </emma:interpretation>
      </emma:emma>
    </inkml:annotationXML>
    <inkml:traceGroup>
      <inkml:annotationXML>
        <emma:emma xmlns:emma="http://www.w3.org/2003/04/emma" version="1.0">
          <emma:interpretation id="{6824299E-E002-4C6A-AF09-1E8F03F21102}" emma:medium="tactile" emma:mode="ink">
            <msink:context xmlns:msink="http://schemas.microsoft.com/ink/2010/main" type="paragraph" rotatedBoundingBox="27376,8621 27431,8621 27431,8636 27376,8636" alignmentLevel="1"/>
          </emma:interpretation>
        </emma:emma>
      </inkml:annotationXML>
      <inkml:traceGroup>
        <inkml:annotationXML>
          <emma:emma xmlns:emma="http://www.w3.org/2003/04/emma" version="1.0">
            <emma:interpretation id="{A8B21DEA-B763-4A16-A8C1-2029B1A5FF65}" emma:medium="tactile" emma:mode="ink">
              <msink:context xmlns:msink="http://schemas.microsoft.com/ink/2010/main" type="line" rotatedBoundingBox="27376,8621 27431,8621 27431,8636 27376,8636"/>
            </emma:interpretation>
          </emma:emma>
        </inkml:annotationXML>
        <inkml:traceGroup>
          <inkml:annotationXML>
            <emma:emma xmlns:emma="http://www.w3.org/2003/04/emma" version="1.0">
              <emma:interpretation id="{1C84D073-53C7-46B9-B3F2-C00E509193A5}" emma:medium="tactile" emma:mode="ink">
                <msink:context xmlns:msink="http://schemas.microsoft.com/ink/2010/main" type="inkWord" rotatedBoundingBox="27376,8621 27431,8621 27431,8636 27376,8636"/>
              </emma:interpretation>
              <emma:one-of disjunction-type="recognition" id="oneOf0">
                <emma:interpretation id="interp0" emma:lang="" emma:confidence="1">
                  <emma:literal/>
                </emma:interpretation>
              </emma:one-of>
            </emma:emma>
          </inkml:annotationXML>
          <inkml:trace contextRef="#ctx0" brushRef="#br0">3204 146 66 0,'11'0'39'15,"-11"0"-5"-15,0 0 2 16,0 0-4-16,0 0-5 15,-11 0-10-15,0 0-7 16,-2 0-6-16,3 0-1 16,10 0-2-16,-10 0-1 0,10 0 1 15,0 0-20 1,0 0-20 0,0 0-13-16,0 0 0 0</inkml:trace>
        </inkml:traceGroup>
      </inkml:traceGroup>
    </inkml:traceGroup>
  </inkml:traceGroup>
</inkml:ink>
</file>

<file path=ppt/ink/ink5.xml><?xml version="1.0" encoding="utf-8"?>
<inkml:ink xmlns:inkml="http://www.w3.org/2003/InkML">
  <inkml:definitions>
    <inkml:context xml:id="ctx0">
      <inkml:inkSource xml:id="inkSrc0">
        <inkml:traceFormat>
          <inkml:channel name="X" type="integer" max="32768" units="cm"/>
          <inkml:channel name="Y" type="integer" max="32768" units="cm"/>
          <inkml:channel name="F" type="integer" max="2047" units="cm"/>
          <inkml:channel name="T" type="integer" max="2.14748E9" units="dev"/>
        </inkml:traceFormat>
        <inkml:channelProperties>
          <inkml:channelProperty channel="X" name="resolution" value="1612.59839" units="1/cm"/>
          <inkml:channelProperty channel="Y" name="resolution" value="2580.15747" units="1/cm"/>
          <inkml:channelProperty channel="F" name="resolution" value="10E-6" units="1/cm"/>
          <inkml:channelProperty channel="T" name="resolution" value="1" units="1/dev"/>
        </inkml:channelProperties>
      </inkml:inkSource>
      <inkml:timestamp xml:id="ts0" timeString="2022-01-20T19:50:11.013"/>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1EA6D607-9679-468C-ADAB-00BCBC4F049F}" emma:medium="tactile" emma:mode="ink">
          <msink:context xmlns:msink="http://schemas.microsoft.com/ink/2010/main" type="writingRegion" rotatedBoundingBox="30924,10098 31092,10098 31092,10244 30924,10244"/>
        </emma:interpretation>
      </emma:emma>
    </inkml:annotationXML>
    <inkml:traceGroup>
      <inkml:annotationXML>
        <emma:emma xmlns:emma="http://www.w3.org/2003/04/emma" version="1.0">
          <emma:interpretation id="{965D7F76-ACB1-4BA5-969E-62456D2AE46E}" emma:medium="tactile" emma:mode="ink">
            <msink:context xmlns:msink="http://schemas.microsoft.com/ink/2010/main" type="paragraph" rotatedBoundingBox="30924,10098 31092,10098 31092,10244 30924,10244" alignmentLevel="1"/>
          </emma:interpretation>
        </emma:emma>
      </inkml:annotationXML>
      <inkml:traceGroup>
        <inkml:annotationXML>
          <emma:emma xmlns:emma="http://www.w3.org/2003/04/emma" version="1.0">
            <emma:interpretation id="{A7B81900-F73C-4E2E-8331-F56318B92843}" emma:medium="tactile" emma:mode="ink">
              <msink:context xmlns:msink="http://schemas.microsoft.com/ink/2010/main" type="line" rotatedBoundingBox="30924,10098 31092,10098 31092,10244 30924,10244"/>
            </emma:interpretation>
          </emma:emma>
        </inkml:annotationXML>
        <inkml:traceGroup>
          <inkml:annotationXML>
            <emma:emma xmlns:emma="http://www.w3.org/2003/04/emma" version="1.0">
              <emma:interpretation id="{C06054F7-AABA-4C03-9ACD-1A380A163CEE}" emma:medium="tactile" emma:mode="ink">
                <msink:context xmlns:msink="http://schemas.microsoft.com/ink/2010/main" type="inkWord" rotatedBoundingBox="30924,10098 31092,10098 31092,10244 30924,10244"/>
              </emma:interpretation>
              <emma:one-of disjunction-type="recognition" id="oneOf0">
                <emma:interpretation id="interp0" emma:lang="" emma:confidence="1">
                  <emma:literal/>
                </emma:interpretation>
              </emma:one-of>
            </emma:emma>
          </inkml:annotationXML>
          <inkml:trace contextRef="#ctx0" brushRef="#br0">39 146 33 0,'-13'0'17'16,"-3"0"-2"-16,16 0 3 15,-10 0 5-15,10-8 1 16,0 8-2-16,0-6-5 15,0-2-2-15,0 4-4 16,0 4-6-16,0 0-4 16,0 0 0-16,0 0 1 15,0 0-1-15,6-8 0 16,8-4 2-16,11-2 2 16,5 1 6-16,-1-2 13 15,-5 3-1-15,-4-2-4 16,-4 2-6-16,-12-1-7 15,-4 6-1-15,-14 7-7 16,-2 0 2-16,6 0-7 16,0 0-5-16,1 0-9 15,9 0-13 1,0 0-16-16,0 0-13 16</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99C931-B486-49B5-ABCB-D05D567CE7F5}" type="datetimeFigureOut">
              <a:rPr lang="en-US" smtClean="0"/>
              <a:t>9/28/2025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120450-4374-4C8F-AFB4-B2EF880A669C}" type="slidenum">
              <a:rPr lang="en-US" smtClean="0"/>
              <a:t>‹#›</a:t>
            </a:fld>
            <a:endParaRPr lang="en-US" dirty="0"/>
          </a:p>
        </p:txBody>
      </p:sp>
    </p:spTree>
    <p:extLst>
      <p:ext uri="{BB962C8B-B14F-4D97-AF65-F5344CB8AC3E}">
        <p14:creationId xmlns:p14="http://schemas.microsoft.com/office/powerpoint/2010/main" val="386512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si.wikipedia.org/w/index.php?title=Subnetwork&amp;action=edit&amp;redlink=1" TargetMode="External"/><Relationship Id="rId2" Type="http://schemas.openxmlformats.org/officeDocument/2006/relationships/slide" Target="../slides/slide200.xml"/><Relationship Id="rId1" Type="http://schemas.openxmlformats.org/officeDocument/2006/relationships/notesMaster" Target="../notesMasters/notesMaster1.xml"/><Relationship Id="rId4" Type="http://schemas.openxmlformats.org/officeDocument/2006/relationships/hyperlink" Target="https://si.wikipedia.org/w/index.php?title=Residential_gateway&amp;action=edit&amp;redlink=1" TargetMode="Externa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searchnetworking.techtarget.com/definition/node" TargetMode="External"/><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8" Type="http://schemas.openxmlformats.org/officeDocument/2006/relationships/hyperlink" Target="https://en.wikipedia.org/wiki/End-user_(computer_science)" TargetMode="External"/><Relationship Id="rId3" Type="http://schemas.openxmlformats.org/officeDocument/2006/relationships/hyperlink" Target="https://en.wikipedia.org/wiki/Cryptography" TargetMode="External"/><Relationship Id="rId7" Type="http://schemas.openxmlformats.org/officeDocument/2006/relationships/hyperlink" Target="https://en.wikipedia.org/wiki/Multimedia" TargetMode="External"/><Relationship Id="rId2" Type="http://schemas.openxmlformats.org/officeDocument/2006/relationships/slide" Target="../slides/slide230.xml"/><Relationship Id="rId1" Type="http://schemas.openxmlformats.org/officeDocument/2006/relationships/notesMaster" Target="../notesMasters/notesMaster1.xml"/><Relationship Id="rId6" Type="http://schemas.openxmlformats.org/officeDocument/2006/relationships/hyperlink" Target="https://en.wikipedia.org/wiki/Login" TargetMode="External"/><Relationship Id="rId5" Type="http://schemas.openxmlformats.org/officeDocument/2006/relationships/hyperlink" Target="https://en.wikipedia.org/wiki/Secure_Shell#cite_note-rfc4251-1" TargetMode="External"/><Relationship Id="rId10" Type="http://schemas.openxmlformats.org/officeDocument/2006/relationships/hyperlink" Target="https://en.wikipedia.org/wiki/Media_player_(software)" TargetMode="External"/><Relationship Id="rId4" Type="http://schemas.openxmlformats.org/officeDocument/2006/relationships/hyperlink" Target="https://en.wikipedia.org/wiki/Network_protocol" TargetMode="External"/><Relationship Id="rId9" Type="http://schemas.openxmlformats.org/officeDocument/2006/relationships/hyperlink" Target="https://en.wikipedia.org/wiki/Downloading" TargetMode="Externa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8" Type="http://schemas.openxmlformats.org/officeDocument/2006/relationships/hyperlink" Target="https://en.wikipedia.org/wiki/Point-to-Point_Protocol#cite_note-1" TargetMode="External"/><Relationship Id="rId13" Type="http://schemas.openxmlformats.org/officeDocument/2006/relationships/hyperlink" Target="https://en.wikipedia.org/wiki/Cellular_telephone" TargetMode="External"/><Relationship Id="rId18" Type="http://schemas.openxmlformats.org/officeDocument/2006/relationships/hyperlink" Target="https://en.wikipedia.org/wiki/Internet" TargetMode="External"/><Relationship Id="rId3" Type="http://schemas.openxmlformats.org/officeDocument/2006/relationships/hyperlink" Target="https://en.wikipedia.org/wiki/Data_link_layer" TargetMode="External"/><Relationship Id="rId21" Type="http://schemas.openxmlformats.org/officeDocument/2006/relationships/hyperlink" Target="https://en.wikipedia.org/wiki/Point-to-Point_Protocol_over_ATM" TargetMode="External"/><Relationship Id="rId7" Type="http://schemas.openxmlformats.org/officeDocument/2006/relationships/hyperlink" Target="https://en.wikipedia.org/wiki/Encryption" TargetMode="External"/><Relationship Id="rId12" Type="http://schemas.openxmlformats.org/officeDocument/2006/relationships/hyperlink" Target="https://en.wikipedia.org/wiki/Trunking#Trunk_line" TargetMode="External"/><Relationship Id="rId17" Type="http://schemas.openxmlformats.org/officeDocument/2006/relationships/hyperlink" Target="https://en.wikipedia.org/wiki/Dial-up_access" TargetMode="External"/><Relationship Id="rId2" Type="http://schemas.openxmlformats.org/officeDocument/2006/relationships/slide" Target="../slides/slide234.xml"/><Relationship Id="rId16" Type="http://schemas.openxmlformats.org/officeDocument/2006/relationships/hyperlink" Target="https://en.wikipedia.org/wiki/Internet_service_provider" TargetMode="External"/><Relationship Id="rId20" Type="http://schemas.openxmlformats.org/officeDocument/2006/relationships/hyperlink" Target="https://en.wikipedia.org/wiki/Point-to-Point_Protocol_over_Ethernet" TargetMode="External"/><Relationship Id="rId1" Type="http://schemas.openxmlformats.org/officeDocument/2006/relationships/notesMaster" Target="../notesMasters/notesMaster1.xml"/><Relationship Id="rId6" Type="http://schemas.openxmlformats.org/officeDocument/2006/relationships/hyperlink" Target="https://en.wikipedia.org/wiki/Authentication" TargetMode="External"/><Relationship Id="rId11" Type="http://schemas.openxmlformats.org/officeDocument/2006/relationships/hyperlink" Target="https://en.wikipedia.org/wiki/Phone_line" TargetMode="External"/><Relationship Id="rId5" Type="http://schemas.openxmlformats.org/officeDocument/2006/relationships/hyperlink" Target="https://en.wikipedia.org/wiki/Node_(networking)" TargetMode="External"/><Relationship Id="rId15" Type="http://schemas.openxmlformats.org/officeDocument/2006/relationships/hyperlink" Target="https://en.wikipedia.org/wiki/SONET" TargetMode="External"/><Relationship Id="rId10" Type="http://schemas.openxmlformats.org/officeDocument/2006/relationships/hyperlink" Target="https://en.wikipedia.org/wiki/Serial_cable" TargetMode="External"/><Relationship Id="rId19" Type="http://schemas.openxmlformats.org/officeDocument/2006/relationships/hyperlink" Target="https://en.wikipedia.org/wiki/Modem" TargetMode="External"/><Relationship Id="rId4" Type="http://schemas.openxmlformats.org/officeDocument/2006/relationships/hyperlink" Target="https://en.wikipedia.org/wiki/Communications_protocol" TargetMode="External"/><Relationship Id="rId9" Type="http://schemas.openxmlformats.org/officeDocument/2006/relationships/hyperlink" Target="https://en.wikipedia.org/wiki/Data_compression" TargetMode="External"/><Relationship Id="rId14" Type="http://schemas.openxmlformats.org/officeDocument/2006/relationships/hyperlink" Target="https://en.wikipedia.org/wiki/Fiber-optic_communication" TargetMode="External"/><Relationship Id="rId22" Type="http://schemas.openxmlformats.org/officeDocument/2006/relationships/hyperlink" Target="https://en.wikipedia.org/wiki/Digital_Subscriber_Line" TargetMode="Externa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en.wikipedia.org/wiki/Internet" TargetMode="External"/><Relationship Id="rId2" Type="http://schemas.openxmlformats.org/officeDocument/2006/relationships/slide" Target="../slides/slide235.xml"/><Relationship Id="rId1" Type="http://schemas.openxmlformats.org/officeDocument/2006/relationships/notesMaster" Target="../notesMasters/notesMaster1.xml"/><Relationship Id="rId5" Type="http://schemas.openxmlformats.org/officeDocument/2006/relationships/hyperlink" Target="https://en.wikipedia.org/wiki/Text_terminal" TargetMode="External"/><Relationship Id="rId4" Type="http://schemas.openxmlformats.org/officeDocument/2006/relationships/hyperlink" Target="https://en.wikipedia.org/wiki/Local_Area_Network" TargetMode="Externa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en.wikipedia.org/wiki/Waveguide_(optics)" TargetMode="External"/><Relationship Id="rId3" Type="http://schemas.openxmlformats.org/officeDocument/2006/relationships/hyperlink" Target="http://en.wikipedia.org/wiki/Transparency_and_translucency" TargetMode="External"/><Relationship Id="rId7" Type="http://schemas.openxmlformats.org/officeDocument/2006/relationships/hyperlink" Target="http://en.wikipedia.org/wiki/Total_internal_reflection"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en.wikipedia.org/wiki/Index_of_refraction" TargetMode="External"/><Relationship Id="rId11" Type="http://schemas.openxmlformats.org/officeDocument/2006/relationships/hyperlink" Target="http://en.wikipedia.org/wiki/Single-mode_fiber" TargetMode="External"/><Relationship Id="rId5" Type="http://schemas.openxmlformats.org/officeDocument/2006/relationships/hyperlink" Target="http://en.wikipedia.org/wiki/Cladding_(fiber_optics)" TargetMode="External"/><Relationship Id="rId10" Type="http://schemas.openxmlformats.org/officeDocument/2006/relationships/hyperlink" Target="http://en.wikipedia.org/wiki/Multi-mode_fiber" TargetMode="External"/><Relationship Id="rId4" Type="http://schemas.openxmlformats.org/officeDocument/2006/relationships/hyperlink" Target="http://en.wikipedia.org/wiki/Core_(optical_fiber)" TargetMode="External"/><Relationship Id="rId9" Type="http://schemas.openxmlformats.org/officeDocument/2006/relationships/hyperlink" Target="http://en.wikipedia.org/wiki/Transverse_mode" TargetMode="Externa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s://www.imperva.com/learn/performance/http2/" TargetMode="External"/><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en.wikipedia.org/wiki/Network_access_point" TargetMode="External"/><Relationship Id="rId3" Type="http://schemas.openxmlformats.org/officeDocument/2006/relationships/hyperlink" Target="https://en.wikipedia.org/wiki/Network_backbone" TargetMode="External"/><Relationship Id="rId7" Type="http://schemas.openxmlformats.org/officeDocument/2006/relationships/hyperlink" Target="https://en.wikipedia.org/wiki/Internet_exchange_point"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s://en.wikipedia.org/wiki/Internet" TargetMode="External"/><Relationship Id="rId5" Type="http://schemas.openxmlformats.org/officeDocument/2006/relationships/hyperlink" Target="https://en.wikipedia.org/wiki/Core_router" TargetMode="External"/><Relationship Id="rId4" Type="http://schemas.openxmlformats.org/officeDocument/2006/relationships/hyperlink" Target="https://en.wikipedia.org/wiki/Computer_network"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en.wikipedia.org/wiki/Digital_data" TargetMode="External"/><Relationship Id="rId2" Type="http://schemas.openxmlformats.org/officeDocument/2006/relationships/slide" Target="../slides/slide105.xml"/><Relationship Id="rId1" Type="http://schemas.openxmlformats.org/officeDocument/2006/relationships/notesMaster" Target="../notesMasters/notesMaster1.xml"/><Relationship Id="rId6" Type="http://schemas.openxmlformats.org/officeDocument/2006/relationships/hyperlink" Target="https://en.wikipedia.org/wiki/Telephone_line" TargetMode="External"/><Relationship Id="rId5" Type="http://schemas.openxmlformats.org/officeDocument/2006/relationships/hyperlink" Target="https://en.wikipedia.org/wiki/Electrical_signal" TargetMode="External"/><Relationship Id="rId4" Type="http://schemas.openxmlformats.org/officeDocument/2006/relationships/hyperlink" Target="https://en.wikipedia.org/wiki/Computer"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n.wikipedia.org/wiki/Wireless" TargetMode="External"/><Relationship Id="rId2" Type="http://schemas.openxmlformats.org/officeDocument/2006/relationships/slide" Target="../slides/slide110.xml"/><Relationship Id="rId1" Type="http://schemas.openxmlformats.org/officeDocument/2006/relationships/notesMaster" Target="../notesMasters/notesMaster1.xml"/><Relationship Id="rId5" Type="http://schemas.openxmlformats.org/officeDocument/2006/relationships/hyperlink" Target="https://en.wikipedia.org/wiki/Technology" TargetMode="External"/><Relationship Id="rId4" Type="http://schemas.openxmlformats.org/officeDocument/2006/relationships/hyperlink" Target="https://en.wikipedia.org/wiki/Cellular_network"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en.wikipedia.org/wiki/Computer_networks" TargetMode="External"/><Relationship Id="rId2" Type="http://schemas.openxmlformats.org/officeDocument/2006/relationships/slide" Target="../slides/slide131.xml"/><Relationship Id="rId1" Type="http://schemas.openxmlformats.org/officeDocument/2006/relationships/notesMaster" Target="../notesMasters/notesMaster1.xml"/><Relationship Id="rId4" Type="http://schemas.openxmlformats.org/officeDocument/2006/relationships/hyperlink" Target="https://en.wikipedia.org/wiki/Bandwidth_(signal_processing)"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lifewire.com/how-routers-work-816456" TargetMode="External"/><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වර්තමානයේ</a:t>
            </a:r>
            <a:r>
              <a:rPr lang="si-LK" baseline="0" dirty="0" smtClean="0"/>
              <a:t> </a:t>
            </a:r>
            <a:r>
              <a:rPr lang="si-LK" dirty="0" smtClean="0"/>
              <a:t>එදිනෙදා</a:t>
            </a:r>
            <a:r>
              <a:rPr lang="si-LK" baseline="0" dirty="0" smtClean="0"/>
              <a:t> ජීවිතය තුල දත්ත සන්නිවේදනය සෑම දෙයකටම පාහේ සම්බන්ධ වී ඇත (</a:t>
            </a:r>
            <a:r>
              <a:rPr lang="en-US" baseline="0" dirty="0" err="1" smtClean="0"/>
              <a:t>skype</a:t>
            </a:r>
            <a:r>
              <a:rPr lang="en-US" baseline="0" dirty="0" smtClean="0"/>
              <a:t>,  </a:t>
            </a:r>
            <a:r>
              <a:rPr lang="en-US" baseline="0" dirty="0" err="1" smtClean="0"/>
              <a:t>wiber</a:t>
            </a:r>
            <a:r>
              <a:rPr lang="en-US" baseline="0" dirty="0" smtClean="0"/>
              <a:t>, </a:t>
            </a:r>
            <a:r>
              <a:rPr lang="en-US" baseline="0" dirty="0" err="1" smtClean="0"/>
              <a:t>imo</a:t>
            </a:r>
            <a:r>
              <a:rPr lang="en-US" baseline="0" dirty="0" smtClean="0"/>
              <a:t>, email, internet………)</a:t>
            </a:r>
          </a:p>
          <a:p>
            <a:r>
              <a:rPr lang="si-LK" baseline="0" dirty="0" smtClean="0"/>
              <a:t>සන්නිවේදනය සඳහා ඈත් අතීතයේ සිටම විවිධ තාක්ෂණික  ක්‍රම භාවිතා කර ඇත. දුම්.ගැසීම, දුනු ඊතල භාවිතය, සතුන් යොදා ගැනීම</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a:t>
            </a:fld>
            <a:endParaRPr lang="en-US"/>
          </a:p>
        </p:txBody>
      </p:sp>
    </p:spTree>
    <p:extLst>
      <p:ext uri="{BB962C8B-B14F-4D97-AF65-F5344CB8AC3E}">
        <p14:creationId xmlns:p14="http://schemas.microsoft.com/office/powerpoint/2010/main" val="4183728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යොමු</a:t>
            </a:r>
            <a:r>
              <a:rPr lang="si-LK" baseline="0" dirty="0" smtClean="0"/>
              <a:t> කාරක හා යොමු කාරක නොවන</a:t>
            </a:r>
            <a:endParaRPr lang="en-US" dirty="0"/>
          </a:p>
        </p:txBody>
      </p:sp>
      <p:sp>
        <p:nvSpPr>
          <p:cNvPr id="4" name="Slide Number Placeholder 3"/>
          <p:cNvSpPr>
            <a:spLocks noGrp="1"/>
          </p:cNvSpPr>
          <p:nvPr>
            <p:ph type="sldNum" sz="quarter" idx="10"/>
          </p:nvPr>
        </p:nvSpPr>
        <p:spPr/>
        <p:txBody>
          <a:bodyPr/>
          <a:lstStyle/>
          <a:p>
            <a:fld id="{DFB7C4FD-9034-4D47-B00B-573938D2D065}" type="slidenum">
              <a:rPr lang="en-US" smtClean="0"/>
              <a:pPr/>
              <a:t>18</a:t>
            </a:fld>
            <a:endParaRPr lang="en-US"/>
          </a:p>
        </p:txBody>
      </p:sp>
    </p:spTree>
    <p:extLst>
      <p:ext uri="{BB962C8B-B14F-4D97-AF65-F5344CB8AC3E}">
        <p14:creationId xmlns:p14="http://schemas.microsoft.com/office/powerpoint/2010/main" val="38745767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Every device on a TCP/IP-based network must have a unique unicast IP address to access the network and its resources. Without DHCP, IP addresses for new computers or computers that are moved from one subnet to another must be configured manually; IP addresses for computers that are removed from the network must be manually reclaimed.</a:t>
            </a:r>
          </a:p>
          <a:p>
            <a:endParaRPr lang="en-US" dirty="0" smtClean="0"/>
          </a:p>
          <a:p>
            <a:r>
              <a:rPr lang="en-US" dirty="0" smtClean="0"/>
              <a:t>With DHCP, this entire process is automated and managed centrally. The DHCP server maintains a pool of IP addresses and leases an address to any DHCP-enabled client when it starts up on the network. Because the IP addresses are dynamic (leased) rather than static (permanently assigned), addresses no longer in use are automatically returned to the pool for reallocation.</a:t>
            </a:r>
          </a:p>
          <a:p>
            <a:endParaRPr lang="en-US" dirty="0" smtClean="0"/>
          </a:p>
          <a:p>
            <a:r>
              <a:rPr lang="en-US" dirty="0" smtClean="0"/>
              <a:t>The network administrator establishes DHCP servers that maintain TCP/IP configuration information and provide address configuration to DHCP-enabled clients in the form of a lease offer. The DHCP server stores the configuration information in a database that includes:</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188</a:t>
            </a:fld>
            <a:endParaRPr lang="en-US" dirty="0"/>
          </a:p>
        </p:txBody>
      </p:sp>
    </p:spTree>
    <p:extLst>
      <p:ext uri="{BB962C8B-B14F-4D97-AF65-F5344CB8AC3E}">
        <p14:creationId xmlns:p14="http://schemas.microsoft.com/office/powerpoint/2010/main" val="21175839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Network</a:t>
            </a:r>
            <a:r>
              <a:rPr lang="en-US" baseline="0" dirty="0" smtClean="0"/>
              <a:t> Number - </a:t>
            </a:r>
            <a:r>
              <a:rPr lang="si-LK" baseline="0" dirty="0" smtClean="0"/>
              <a:t>ජාල කලාපය</a:t>
            </a:r>
          </a:p>
          <a:p>
            <a:r>
              <a:rPr lang="en-US" baseline="0" dirty="0" smtClean="0"/>
              <a:t>Host Number – </a:t>
            </a:r>
            <a:r>
              <a:rPr lang="si-LK" baseline="0" dirty="0" smtClean="0"/>
              <a:t>සත්කාරක කලාපය</a:t>
            </a:r>
            <a:endParaRPr lang="en-US" baseline="0" dirty="0" smtClean="0"/>
          </a:p>
          <a:p>
            <a:endParaRPr lang="en-US" baseline="0" dirty="0" smtClean="0"/>
          </a:p>
          <a:p>
            <a:r>
              <a:rPr lang="en-US" sz="1200" b="1" i="0" kern="1200" dirty="0" smtClean="0">
                <a:solidFill>
                  <a:schemeClr val="tx1"/>
                </a:solidFill>
                <a:effectLst/>
                <a:latin typeface="+mn-lt"/>
                <a:ea typeface="+mn-ea"/>
                <a:cs typeface="+mn-cs"/>
              </a:rPr>
              <a:t>Network Address (or Network ID):</a:t>
            </a:r>
            <a:r>
              <a:rPr lang="en-US" sz="1200" b="0" i="0" kern="1200" dirty="0" smtClean="0">
                <a:solidFill>
                  <a:schemeClr val="tx1"/>
                </a:solidFill>
                <a:effectLst/>
                <a:latin typeface="+mn-lt"/>
                <a:ea typeface="+mn-ea"/>
                <a:cs typeface="+mn-cs"/>
              </a:rPr>
              <a:t> This is the address that identifies the subnet of a host.</a:t>
            </a:r>
          </a:p>
          <a:p>
            <a:r>
              <a:rPr lang="en-US" sz="1200" b="1" i="0" kern="1200" dirty="0" smtClean="0">
                <a:solidFill>
                  <a:schemeClr val="tx1"/>
                </a:solidFill>
                <a:effectLst/>
                <a:latin typeface="+mn-lt"/>
                <a:ea typeface="+mn-ea"/>
                <a:cs typeface="+mn-cs"/>
              </a:rPr>
              <a:t>Broadcast Address: </a:t>
            </a:r>
            <a:r>
              <a:rPr lang="en-US" sz="1200" b="0" i="0" kern="1200" dirty="0" smtClean="0">
                <a:solidFill>
                  <a:schemeClr val="tx1"/>
                </a:solidFill>
                <a:effectLst/>
                <a:latin typeface="+mn-lt"/>
                <a:ea typeface="+mn-ea"/>
                <a:cs typeface="+mn-cs"/>
              </a:rPr>
              <a:t>An IP Address that allows information to be sent to all machines on a given subnet rather than a specific machine. (See RFCs: 826, 919, 922, 947, 1027, 1770, 3021).</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190</a:t>
            </a:fld>
            <a:endParaRPr lang="en-US" dirty="0"/>
          </a:p>
        </p:txBody>
      </p:sp>
    </p:spTree>
    <p:extLst>
      <p:ext uri="{BB962C8B-B14F-4D97-AF65-F5344CB8AC3E}">
        <p14:creationId xmlns:p14="http://schemas.microsoft.com/office/powerpoint/2010/main" val="5078500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බහු සම්ප්‍රේෂණ</a:t>
            </a:r>
            <a:r>
              <a:rPr lang="si-LK" baseline="0" dirty="0" smtClean="0"/>
              <a:t> - </a:t>
            </a:r>
            <a:r>
              <a:rPr lang="en-US" baseline="0" dirty="0" smtClean="0"/>
              <a:t>multi Casting</a:t>
            </a:r>
          </a:p>
          <a:p>
            <a:pPr marL="514350" indent="-514350">
              <a:buFont typeface="+mj-lt"/>
              <a:buAutoNum type="arabicPeriod"/>
            </a:pPr>
            <a:r>
              <a:rPr lang="en-US" dirty="0" smtClean="0"/>
              <a:t>Class A  -</a:t>
            </a:r>
            <a:r>
              <a:rPr lang="si-LK" dirty="0" smtClean="0">
                <a:solidFill>
                  <a:srgbClr val="00B050"/>
                </a:solidFill>
              </a:rPr>
              <a:t>0 – 126</a:t>
            </a:r>
            <a:r>
              <a:rPr lang="en-US" dirty="0" smtClean="0">
                <a:solidFill>
                  <a:srgbClr val="00B050"/>
                </a:solidFill>
              </a:rPr>
              <a:t>  </a:t>
            </a:r>
            <a:r>
              <a:rPr lang="en-US" dirty="0" smtClean="0"/>
              <a:t>-</a:t>
            </a:r>
            <a:r>
              <a:rPr lang="en-US" dirty="0" smtClean="0">
                <a:solidFill>
                  <a:srgbClr val="00B050"/>
                </a:solidFill>
              </a:rPr>
              <a:t> </a:t>
            </a:r>
            <a:r>
              <a:rPr lang="en-US" sz="1000" dirty="0" smtClean="0"/>
              <a:t>(</a:t>
            </a:r>
            <a:r>
              <a:rPr lang="en-US" sz="1000" u="sng" dirty="0" smtClean="0">
                <a:solidFill>
                  <a:srgbClr val="FF0000"/>
                </a:solidFill>
              </a:rPr>
              <a:t>0</a:t>
            </a:r>
            <a:r>
              <a:rPr lang="en-US" sz="1000" dirty="0" smtClean="0"/>
              <a:t>0000000 </a:t>
            </a:r>
            <a:r>
              <a:rPr lang="en-US" sz="1000" dirty="0" smtClean="0">
                <a:solidFill>
                  <a:srgbClr val="FF0000"/>
                </a:solidFill>
              </a:rPr>
              <a:t>– </a:t>
            </a:r>
            <a:r>
              <a:rPr lang="en-US" sz="1000" u="sng" dirty="0" smtClean="0">
                <a:solidFill>
                  <a:srgbClr val="FF0000"/>
                </a:solidFill>
              </a:rPr>
              <a:t>0</a:t>
            </a:r>
            <a:r>
              <a:rPr lang="en-US" sz="1000" dirty="0" smtClean="0"/>
              <a:t>1111110) leading bits</a:t>
            </a:r>
            <a:r>
              <a:rPr lang="en-US" sz="1000" baseline="0" dirty="0" smtClean="0"/>
              <a:t> 1</a:t>
            </a:r>
            <a:endParaRPr lang="si-LK" dirty="0" smtClean="0"/>
          </a:p>
          <a:p>
            <a:pPr marL="514350" indent="-514350">
              <a:buFont typeface="+mj-lt"/>
              <a:buAutoNum type="arabicPeriod"/>
            </a:pPr>
            <a:r>
              <a:rPr lang="en-US" dirty="0" smtClean="0"/>
              <a:t>Class B </a:t>
            </a:r>
            <a:r>
              <a:rPr lang="si-LK" dirty="0" smtClean="0"/>
              <a:t> </a:t>
            </a:r>
            <a:r>
              <a:rPr lang="si-LK" dirty="0" smtClean="0">
                <a:solidFill>
                  <a:srgbClr val="00B050"/>
                </a:solidFill>
              </a:rPr>
              <a:t>128 – 191</a:t>
            </a:r>
            <a:r>
              <a:rPr lang="en-US" dirty="0" smtClean="0">
                <a:solidFill>
                  <a:srgbClr val="00B050"/>
                </a:solidFill>
              </a:rPr>
              <a:t>- </a:t>
            </a:r>
            <a:r>
              <a:rPr lang="en-US" sz="1200" dirty="0" smtClean="0"/>
              <a:t>(</a:t>
            </a:r>
            <a:r>
              <a:rPr lang="en-US" sz="1200" u="sng" dirty="0" smtClean="0">
                <a:solidFill>
                  <a:srgbClr val="FF0000"/>
                </a:solidFill>
              </a:rPr>
              <a:t>10</a:t>
            </a:r>
            <a:r>
              <a:rPr lang="en-US" sz="1200" dirty="0" smtClean="0"/>
              <a:t>000000 </a:t>
            </a:r>
            <a:r>
              <a:rPr lang="en-US" sz="1200" dirty="0" smtClean="0">
                <a:solidFill>
                  <a:srgbClr val="FF0000"/>
                </a:solidFill>
              </a:rPr>
              <a:t>– </a:t>
            </a:r>
            <a:r>
              <a:rPr lang="en-US" sz="1200" u="sng" dirty="0" smtClean="0">
                <a:solidFill>
                  <a:srgbClr val="FF0000"/>
                </a:solidFill>
              </a:rPr>
              <a:t>10</a:t>
            </a:r>
            <a:r>
              <a:rPr lang="en-US" sz="1200" dirty="0" smtClean="0"/>
              <a:t>111111) leading bits</a:t>
            </a:r>
            <a:r>
              <a:rPr lang="en-US" sz="1200" baseline="0" dirty="0" smtClean="0"/>
              <a:t> 2</a:t>
            </a:r>
            <a:endParaRPr lang="si-LK" dirty="0" smtClean="0"/>
          </a:p>
          <a:p>
            <a:pPr marL="514350" indent="-514350">
              <a:buFont typeface="+mj-lt"/>
              <a:buAutoNum type="arabicPeriod"/>
            </a:pPr>
            <a:r>
              <a:rPr lang="en-US" dirty="0" smtClean="0"/>
              <a:t>Class C </a:t>
            </a:r>
            <a:r>
              <a:rPr lang="si-LK" dirty="0" smtClean="0">
                <a:solidFill>
                  <a:srgbClr val="00B050"/>
                </a:solidFill>
              </a:rPr>
              <a:t>192 – 223</a:t>
            </a:r>
            <a:r>
              <a:rPr lang="en-US" dirty="0" smtClean="0">
                <a:solidFill>
                  <a:srgbClr val="00B050"/>
                </a:solidFill>
              </a:rPr>
              <a:t> - </a:t>
            </a:r>
            <a:r>
              <a:rPr lang="en-US" sz="1200" dirty="0" smtClean="0"/>
              <a:t>(</a:t>
            </a:r>
            <a:r>
              <a:rPr lang="en-US" sz="1200" u="sng" dirty="0" smtClean="0">
                <a:solidFill>
                  <a:srgbClr val="FF0000"/>
                </a:solidFill>
              </a:rPr>
              <a:t>110</a:t>
            </a:r>
            <a:r>
              <a:rPr lang="en-US" sz="1200" dirty="0" smtClean="0"/>
              <a:t>00000 </a:t>
            </a:r>
            <a:r>
              <a:rPr lang="en-US" sz="1200" dirty="0" smtClean="0">
                <a:solidFill>
                  <a:srgbClr val="FF0000"/>
                </a:solidFill>
              </a:rPr>
              <a:t>– </a:t>
            </a:r>
            <a:r>
              <a:rPr lang="en-US" sz="1200" u="sng" dirty="0" smtClean="0">
                <a:solidFill>
                  <a:srgbClr val="FF0000"/>
                </a:solidFill>
              </a:rPr>
              <a:t>110</a:t>
            </a:r>
            <a:r>
              <a:rPr lang="en-US" sz="1200" dirty="0" smtClean="0"/>
              <a:t>11111) leading bits</a:t>
            </a:r>
            <a:r>
              <a:rPr lang="en-US" sz="1200" baseline="0" dirty="0" smtClean="0"/>
              <a:t> 3</a:t>
            </a:r>
            <a:endParaRPr lang="en-US" dirty="0" smtClean="0"/>
          </a:p>
          <a:p>
            <a:pPr marL="514350" indent="-514350">
              <a:buFont typeface="+mj-lt"/>
              <a:buAutoNum type="arabicPeriod"/>
            </a:pPr>
            <a:r>
              <a:rPr lang="en-US" dirty="0" smtClean="0"/>
              <a:t>Class D - </a:t>
            </a:r>
            <a:r>
              <a:rPr lang="en-US" dirty="0" smtClean="0">
                <a:solidFill>
                  <a:srgbClr val="00B050"/>
                </a:solidFill>
              </a:rPr>
              <a:t>224</a:t>
            </a:r>
            <a:r>
              <a:rPr lang="si-LK" dirty="0" smtClean="0">
                <a:solidFill>
                  <a:srgbClr val="00B050"/>
                </a:solidFill>
              </a:rPr>
              <a:t> – 2</a:t>
            </a:r>
            <a:r>
              <a:rPr lang="en-US" dirty="0" smtClean="0">
                <a:solidFill>
                  <a:srgbClr val="00B050"/>
                </a:solidFill>
              </a:rPr>
              <a:t>39 - </a:t>
            </a:r>
            <a:r>
              <a:rPr lang="en-US" sz="1200" dirty="0" smtClean="0"/>
              <a:t>(</a:t>
            </a:r>
            <a:r>
              <a:rPr lang="en-US" sz="1200" i="0" u="sng" dirty="0" smtClean="0">
                <a:solidFill>
                  <a:srgbClr val="FF0000"/>
                </a:solidFill>
              </a:rPr>
              <a:t>111</a:t>
            </a:r>
            <a:r>
              <a:rPr lang="en-US" sz="1200" i="0" u="sng" dirty="0" smtClean="0"/>
              <a:t>0</a:t>
            </a:r>
            <a:r>
              <a:rPr lang="en-US" sz="1200" dirty="0" smtClean="0"/>
              <a:t>0000 </a:t>
            </a:r>
            <a:r>
              <a:rPr lang="en-US" sz="1200" dirty="0" smtClean="0">
                <a:solidFill>
                  <a:srgbClr val="FF0000"/>
                </a:solidFill>
              </a:rPr>
              <a:t>– </a:t>
            </a:r>
            <a:r>
              <a:rPr lang="en-US" sz="1200" u="sng" dirty="0" smtClean="0">
                <a:solidFill>
                  <a:srgbClr val="FF0000"/>
                </a:solidFill>
              </a:rPr>
              <a:t>1110</a:t>
            </a:r>
            <a:r>
              <a:rPr lang="en-US" sz="1200" dirty="0" smtClean="0"/>
              <a:t>1111) leading bits</a:t>
            </a:r>
            <a:r>
              <a:rPr lang="en-US" sz="1200" baseline="0" dirty="0" smtClean="0"/>
              <a:t> 4</a:t>
            </a:r>
            <a:endParaRPr lang="en-US" dirty="0" smtClean="0">
              <a:solidFill>
                <a:srgbClr val="00B050"/>
              </a:solidFill>
            </a:endParaRPr>
          </a:p>
          <a:p>
            <a:pPr marL="514350" marR="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Class E –</a:t>
            </a:r>
            <a:r>
              <a:rPr lang="en-US" dirty="0" smtClean="0">
                <a:solidFill>
                  <a:srgbClr val="00B050"/>
                </a:solidFill>
              </a:rPr>
              <a:t>240</a:t>
            </a:r>
            <a:r>
              <a:rPr lang="si-LK" dirty="0" smtClean="0">
                <a:solidFill>
                  <a:srgbClr val="00B050"/>
                </a:solidFill>
              </a:rPr>
              <a:t> – 2</a:t>
            </a:r>
            <a:r>
              <a:rPr lang="en-US" dirty="0" smtClean="0">
                <a:solidFill>
                  <a:srgbClr val="00B050"/>
                </a:solidFill>
              </a:rPr>
              <a:t>55 - </a:t>
            </a:r>
            <a:r>
              <a:rPr lang="en-US" sz="1200" dirty="0" smtClean="0"/>
              <a:t>(</a:t>
            </a:r>
            <a:r>
              <a:rPr lang="en-US" sz="1200" i="0" u="sng" dirty="0" smtClean="0">
                <a:solidFill>
                  <a:srgbClr val="FF0000"/>
                </a:solidFill>
              </a:rPr>
              <a:t>111</a:t>
            </a:r>
            <a:r>
              <a:rPr lang="en-US" sz="1200" i="0" u="sng" dirty="0" smtClean="0">
                <a:solidFill>
                  <a:schemeClr val="tx1"/>
                </a:solidFill>
              </a:rPr>
              <a:t>1</a:t>
            </a:r>
            <a:r>
              <a:rPr lang="en-US" sz="1200" dirty="0" smtClean="0"/>
              <a:t>0000 </a:t>
            </a:r>
            <a:r>
              <a:rPr lang="en-US" sz="1200" dirty="0" smtClean="0">
                <a:solidFill>
                  <a:srgbClr val="FF0000"/>
                </a:solidFill>
              </a:rPr>
              <a:t>– </a:t>
            </a:r>
            <a:r>
              <a:rPr lang="en-US" sz="1200" u="sng" dirty="0" smtClean="0">
                <a:solidFill>
                  <a:srgbClr val="FF0000"/>
                </a:solidFill>
              </a:rPr>
              <a:t>1111</a:t>
            </a:r>
            <a:r>
              <a:rPr lang="en-US" sz="1200" dirty="0" smtClean="0"/>
              <a:t>1111) leading bits</a:t>
            </a:r>
            <a:r>
              <a:rPr lang="en-US" sz="1200" baseline="0" dirty="0" smtClean="0"/>
              <a:t> 4</a:t>
            </a:r>
            <a:endParaRPr lang="en-US" dirty="0" smtClean="0">
              <a:solidFill>
                <a:srgbClr val="00B050"/>
              </a:solidFill>
            </a:endParaRPr>
          </a:p>
          <a:p>
            <a:pPr marL="514350" indent="-51435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191</a:t>
            </a:fld>
            <a:endParaRPr lang="en-US" dirty="0"/>
          </a:p>
        </p:txBody>
      </p:sp>
    </p:spTree>
    <p:extLst>
      <p:ext uri="{BB962C8B-B14F-4D97-AF65-F5344CB8AC3E}">
        <p14:creationId xmlns:p14="http://schemas.microsoft.com/office/powerpoint/2010/main" val="1518390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Class A addresses 127.0.0.0 to 127.255.255.255 cannot be used and is reserved for loopback and diagnostic functions.</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192</a:t>
            </a:fld>
            <a:endParaRPr lang="en-US" dirty="0"/>
          </a:p>
        </p:txBody>
      </p:sp>
    </p:spTree>
    <p:extLst>
      <p:ext uri="{BB962C8B-B14F-4D97-AF65-F5344CB8AC3E}">
        <p14:creationId xmlns:p14="http://schemas.microsoft.com/office/powerpoint/2010/main" val="19995581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2 </a:t>
            </a:r>
            <a:r>
              <a:rPr lang="en-US" baseline="30000" dirty="0" smtClean="0"/>
              <a:t>24  </a:t>
            </a:r>
            <a:r>
              <a:rPr lang="en-US" baseline="0" dirty="0" smtClean="0"/>
              <a:t> = 16777216</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 of host = (</a:t>
            </a:r>
            <a:r>
              <a:rPr lang="en-US" dirty="0" smtClean="0"/>
              <a:t>2 </a:t>
            </a:r>
            <a:r>
              <a:rPr lang="en-US" baseline="30000" dirty="0" smtClean="0"/>
              <a:t>24  </a:t>
            </a:r>
            <a:r>
              <a:rPr lang="en-US" baseline="0" dirty="0" smtClean="0"/>
              <a:t> = 16777216) – 2 =16777214</a:t>
            </a:r>
          </a:p>
          <a:p>
            <a:endParaRPr lang="en-US" baseline="30000" dirty="0"/>
          </a:p>
        </p:txBody>
      </p:sp>
      <p:sp>
        <p:nvSpPr>
          <p:cNvPr id="4" name="Slide Number Placeholder 3"/>
          <p:cNvSpPr>
            <a:spLocks noGrp="1"/>
          </p:cNvSpPr>
          <p:nvPr>
            <p:ph type="sldNum" sz="quarter" idx="10"/>
          </p:nvPr>
        </p:nvSpPr>
        <p:spPr/>
        <p:txBody>
          <a:bodyPr/>
          <a:lstStyle/>
          <a:p>
            <a:fld id="{15120450-4374-4C8F-AFB4-B2EF880A669C}" type="slidenum">
              <a:rPr lang="en-US" smtClean="0"/>
              <a:t>195</a:t>
            </a:fld>
            <a:endParaRPr lang="en-US" dirty="0"/>
          </a:p>
        </p:txBody>
      </p:sp>
    </p:spTree>
    <p:extLst>
      <p:ext uri="{BB962C8B-B14F-4D97-AF65-F5344CB8AC3E}">
        <p14:creationId xmlns:p14="http://schemas.microsoft.com/office/powerpoint/2010/main" val="18927881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197</a:t>
            </a:fld>
            <a:endParaRPr lang="en-US" dirty="0"/>
          </a:p>
        </p:txBody>
      </p:sp>
    </p:spTree>
    <p:extLst>
      <p:ext uri="{BB962C8B-B14F-4D97-AF65-F5344CB8AC3E}">
        <p14:creationId xmlns:p14="http://schemas.microsoft.com/office/powerpoint/2010/main" val="26073519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smtClean="0"/>
              <a:t>0001010.00000000.00000000.00000000 – A = 11111111.</a:t>
            </a:r>
          </a:p>
          <a:p>
            <a:pPr marL="228600" indent="-228600">
              <a:buAutoNum type="arabicPeriod"/>
            </a:pPr>
            <a:r>
              <a:rPr lang="en-US" dirty="0" smtClean="0"/>
              <a:t>10101100.00010000.00000000.00000000 – B</a:t>
            </a:r>
          </a:p>
          <a:p>
            <a:pPr marL="228600" indent="-228600">
              <a:buAutoNum type="arabicPeriod"/>
            </a:pPr>
            <a:r>
              <a:rPr lang="en-US" dirty="0" smtClean="0"/>
              <a:t>11000000.10101000.00000000.00000000 – C </a:t>
            </a:r>
          </a:p>
          <a:p>
            <a:pPr marL="228600" indent="-228600">
              <a:buAutoNum type="arabicPeriod"/>
            </a:pPr>
            <a:endParaRPr lang="en-US" dirty="0" smtClean="0"/>
          </a:p>
          <a:p>
            <a:r>
              <a:rPr lang="si-LK" dirty="0" smtClean="0"/>
              <a:t>කර්මාන්තශාලා යන්ත්‍ර සූත්‍ර වැනි </a:t>
            </a:r>
            <a:r>
              <a:rPr lang="en-US" dirty="0" smtClean="0"/>
              <a:t>TCP/IP </a:t>
            </a:r>
            <a:r>
              <a:rPr lang="si-LK" dirty="0" smtClean="0"/>
              <a:t>මගින් ඔවුනොවුන් අතර පමණක් තොරතුරු හුවමාරු කරගන්නා අන්තර්ජාලයට සම්බන්ධ නොවූ පරිගණක සඳහා ලොවටම පොදු වූ එයටම අනන්‍ය වූ </a:t>
            </a:r>
            <a:r>
              <a:rPr lang="en-US" dirty="0" smtClean="0"/>
              <a:t>IP </a:t>
            </a:r>
            <a:r>
              <a:rPr lang="si-LK" dirty="0" smtClean="0"/>
              <a:t>ලිපිනයක් අවශ්‍ය නොවේ. එනිසා </a:t>
            </a:r>
            <a:r>
              <a:rPr lang="en-US" dirty="0" smtClean="0"/>
              <a:t>RFC 1918 </a:t>
            </a:r>
            <a:r>
              <a:rPr lang="si-LK" dirty="0" smtClean="0"/>
              <a:t>රෙගුලාසිය මගින් </a:t>
            </a:r>
            <a:r>
              <a:rPr lang="en-US" dirty="0" smtClean="0"/>
              <a:t>IPv4</a:t>
            </a:r>
            <a:r>
              <a:rPr lang="si-LK" dirty="0" smtClean="0"/>
              <a:t>හි ලිපින පරාස තුනක් පුද්ගලික ජාල සඳහා වෙන්කරන ලදි. මෙම ලිපිනයන් අන්තර්ජාලයේ මෙහෙයවීම් නොකරන අතර ඒවා භාවිතයේදි </a:t>
            </a:r>
            <a:r>
              <a:rPr lang="en-US" dirty="0" smtClean="0"/>
              <a:t>IP </a:t>
            </a:r>
            <a:r>
              <a:rPr lang="si-LK" dirty="0" smtClean="0"/>
              <a:t>ලිපින රෙජිස්ටර සමග සමයෝජනය වීම අවශ්‍ය නොවේ. දැනට එවැනි පුද්ගලික ජාල අවශ්‍යතාවයක් වුවහොත් ජාල ලිපින පරිවර්තකය (</a:t>
            </a:r>
            <a:r>
              <a:rPr lang="en-US" dirty="0" smtClean="0"/>
              <a:t>network address translation) (NAT) </a:t>
            </a:r>
            <a:r>
              <a:rPr lang="si-LK" dirty="0" smtClean="0"/>
              <a:t>හරහා අන්තර්ජාලයට සම්බන්ධ වේ.</a:t>
            </a:r>
            <a:endParaRPr lang="en-US" dirty="0" smtClean="0"/>
          </a:p>
          <a:p>
            <a:endParaRPr lang="en-US" dirty="0" smtClean="0"/>
          </a:p>
          <a:p>
            <a:r>
              <a:rPr lang="si-LK" sz="1200" b="0" i="0" kern="1200" dirty="0" smtClean="0">
                <a:solidFill>
                  <a:schemeClr val="tx1"/>
                </a:solidFill>
                <a:effectLst/>
                <a:latin typeface="+mn-lt"/>
                <a:ea typeface="+mn-ea"/>
                <a:cs typeface="+mn-cs"/>
              </a:rPr>
              <a:t>ඕනෑම කෙනෙකුට ඕනෑම වෙන්කළ කොටසක් භාවිතයට ගත හැක. සාමාන්‍යයෙන් ජාල පාලකයන් මෙම කොටසක් අනුජාලයන් (</a:t>
            </a:r>
            <a:r>
              <a:rPr lang="en-US" sz="1200" b="0" i="0" u="none" strike="noStrike" kern="1200" dirty="0" smtClean="0">
                <a:solidFill>
                  <a:schemeClr val="tx1"/>
                </a:solidFill>
                <a:effectLst/>
                <a:latin typeface="+mn-lt"/>
                <a:ea typeface="+mn-ea"/>
                <a:cs typeface="+mn-cs"/>
                <a:hlinkClick r:id="rId3" tooltip="Subnetwork (පිටුව නොපවතියි)"/>
              </a:rPr>
              <a:t>subnets</a:t>
            </a:r>
            <a:r>
              <a:rPr lang="en-US" sz="1200" b="0" i="0" kern="1200" dirty="0" smtClean="0">
                <a:solidFill>
                  <a:schemeClr val="tx1"/>
                </a:solidFill>
                <a:effectLst/>
                <a:latin typeface="+mn-lt"/>
                <a:ea typeface="+mn-ea"/>
                <a:cs typeface="+mn-cs"/>
              </a:rPr>
              <a:t>) </a:t>
            </a:r>
            <a:r>
              <a:rPr lang="si-LK" sz="1200" b="0" i="0" kern="1200" dirty="0" smtClean="0">
                <a:solidFill>
                  <a:schemeClr val="tx1"/>
                </a:solidFill>
                <a:effectLst/>
                <a:latin typeface="+mn-lt"/>
                <a:ea typeface="+mn-ea"/>
                <a:cs typeface="+mn-cs"/>
              </a:rPr>
              <a:t>වලට බෙදනු ලබයි. උදාහරණයක් වශයෙන් බොහෝ ගෘහස්ථ මෙහෙයවීම් පද්ධති (</a:t>
            </a:r>
            <a:r>
              <a:rPr lang="en-US" sz="1200" b="0" i="0" u="none" strike="noStrike" kern="1200" dirty="0" smtClean="0">
                <a:solidFill>
                  <a:schemeClr val="tx1"/>
                </a:solidFill>
                <a:effectLst/>
                <a:latin typeface="+mn-lt"/>
                <a:ea typeface="+mn-ea"/>
                <a:cs typeface="+mn-cs"/>
                <a:hlinkClick r:id="rId4" tooltip="Residential gateway (පිටුව නොපවතියි)"/>
              </a:rPr>
              <a:t>home routers</a:t>
            </a:r>
            <a:r>
              <a:rPr lang="en-US" sz="1200" b="0" i="0" kern="1200" dirty="0" smtClean="0">
                <a:solidFill>
                  <a:schemeClr val="tx1"/>
                </a:solidFill>
                <a:effectLst/>
                <a:latin typeface="+mn-lt"/>
                <a:ea typeface="+mn-ea"/>
                <a:cs typeface="+mn-cs"/>
              </a:rPr>
              <a:t>) </a:t>
            </a:r>
            <a:r>
              <a:rPr lang="si-LK" sz="1200" b="0" i="0" kern="1200" dirty="0" smtClean="0">
                <a:solidFill>
                  <a:schemeClr val="tx1"/>
                </a:solidFill>
                <a:effectLst/>
                <a:latin typeface="+mn-lt"/>
                <a:ea typeface="+mn-ea"/>
                <a:cs typeface="+mn-cs"/>
              </a:rPr>
              <a:t>එහි ආවේනික ලිපින පරාසය වන 192.168.0.0 සිට 192.168.</a:t>
            </a:r>
            <a:r>
              <a:rPr lang="en-US" sz="1200" b="0" i="0" kern="1200" dirty="0" smtClean="0">
                <a:solidFill>
                  <a:schemeClr val="tx1"/>
                </a:solidFill>
                <a:effectLst/>
                <a:latin typeface="+mn-lt"/>
                <a:ea typeface="+mn-ea"/>
                <a:cs typeface="+mn-cs"/>
              </a:rPr>
              <a:t>255</a:t>
            </a:r>
            <a:r>
              <a:rPr lang="si-LK" sz="1200" b="0" i="0" kern="1200" dirty="0" smtClean="0">
                <a:solidFill>
                  <a:schemeClr val="tx1"/>
                </a:solidFill>
                <a:effectLst/>
                <a:latin typeface="+mn-lt"/>
                <a:ea typeface="+mn-ea"/>
                <a:cs typeface="+mn-cs"/>
              </a:rPr>
              <a:t>.255 දක්වා භාවිත කරයි.</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200</a:t>
            </a:fld>
            <a:endParaRPr lang="en-US" dirty="0"/>
          </a:p>
        </p:txBody>
      </p:sp>
    </p:spTree>
    <p:extLst>
      <p:ext uri="{BB962C8B-B14F-4D97-AF65-F5344CB8AC3E}">
        <p14:creationId xmlns:p14="http://schemas.microsoft.com/office/powerpoint/2010/main" val="2606237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CIDR: Classless Inter-Domain Routing. </a:t>
            </a:r>
          </a:p>
          <a:p>
            <a:r>
              <a:rPr lang="en-US" dirty="0" smtClean="0"/>
              <a:t> </a:t>
            </a:r>
          </a:p>
          <a:p>
            <a:r>
              <a:rPr lang="si-LK" dirty="0" smtClean="0"/>
              <a:t>ජාල</a:t>
            </a:r>
            <a:r>
              <a:rPr lang="si-LK" baseline="0" dirty="0" smtClean="0"/>
              <a:t> ලිපිනය සෙවීම සඳහා </a:t>
            </a:r>
            <a:r>
              <a:rPr lang="en-US" baseline="0" dirty="0" smtClean="0"/>
              <a:t>CIDR </a:t>
            </a:r>
            <a:r>
              <a:rPr lang="si-LK" baseline="0" dirty="0" smtClean="0"/>
              <a:t>සමඟ </a:t>
            </a:r>
            <a:endParaRPr lang="en-US" dirty="0" smtClean="0"/>
          </a:p>
          <a:p>
            <a:endParaRPr lang="en-US" dirty="0" smtClean="0"/>
          </a:p>
          <a:p>
            <a:r>
              <a:rPr lang="en-US" dirty="0" smtClean="0"/>
              <a:t>Network </a:t>
            </a:r>
            <a:r>
              <a:rPr lang="si-LK" dirty="0" smtClean="0"/>
              <a:t>ලිපිනය/අංකය හා </a:t>
            </a:r>
            <a:r>
              <a:rPr lang="en-US" dirty="0" smtClean="0"/>
              <a:t>Broadcast</a:t>
            </a:r>
            <a:r>
              <a:rPr lang="en-US" baseline="0" dirty="0" smtClean="0"/>
              <a:t> </a:t>
            </a:r>
            <a:r>
              <a:rPr lang="si-LK" baseline="0" dirty="0" smtClean="0"/>
              <a:t>ලිපිනයන් සොයන්න.</a:t>
            </a:r>
          </a:p>
          <a:p>
            <a:pPr marL="228600" indent="-228600">
              <a:buFont typeface="+mj-lt"/>
              <a:buAutoNum type="arabicPeriod"/>
            </a:pPr>
            <a:r>
              <a:rPr lang="en-US" baseline="0" dirty="0" smtClean="0"/>
              <a:t>193.140.141.128/26   </a:t>
            </a:r>
            <a:endParaRPr lang="si-LK" baseline="0" dirty="0" smtClean="0"/>
          </a:p>
          <a:p>
            <a:pPr marL="228600" indent="-228600">
              <a:buFont typeface="+mj-lt"/>
              <a:buAutoNum type="arabicPeriod"/>
            </a:pPr>
            <a:r>
              <a:rPr lang="en-US" sz="1200" b="0" i="0" kern="1200" dirty="0" smtClean="0">
                <a:solidFill>
                  <a:schemeClr val="tx1"/>
                </a:solidFill>
                <a:effectLst/>
                <a:latin typeface="+mn-lt"/>
                <a:ea typeface="+mn-ea"/>
                <a:cs typeface="+mn-cs"/>
              </a:rPr>
              <a:t>192.168.1.0/24</a:t>
            </a:r>
            <a:endParaRPr lang="si-LK" sz="1200" b="0" i="0" kern="1200" dirty="0" smtClean="0">
              <a:solidFill>
                <a:schemeClr val="tx1"/>
              </a:solidFill>
              <a:effectLst/>
              <a:latin typeface="+mn-lt"/>
              <a:ea typeface="+mn-ea"/>
              <a:cs typeface="+mn-cs"/>
            </a:endParaRPr>
          </a:p>
          <a:p>
            <a:pPr marL="228600" indent="-228600">
              <a:buFont typeface="+mj-lt"/>
              <a:buAutoNum type="arabicPeriod"/>
            </a:pPr>
            <a:r>
              <a:rPr lang="en-US" sz="1200" b="0" i="0" kern="1200" dirty="0" smtClean="0">
                <a:solidFill>
                  <a:schemeClr val="tx1"/>
                </a:solidFill>
                <a:effectLst/>
                <a:latin typeface="+mn-lt"/>
                <a:ea typeface="+mn-ea"/>
                <a:cs typeface="+mn-cs"/>
              </a:rPr>
              <a:t>10.10.1.97/23</a:t>
            </a:r>
          </a:p>
          <a:p>
            <a:pPr marL="228600" indent="-228600">
              <a:buFont typeface="+mj-lt"/>
              <a:buAutoNum type="arabicPeriod"/>
            </a:pPr>
            <a:r>
              <a:rPr lang="en-US" sz="1200" b="0" i="0" kern="1200" dirty="0" smtClean="0">
                <a:solidFill>
                  <a:schemeClr val="tx1"/>
                </a:solidFill>
                <a:effectLst/>
                <a:latin typeface="+mn-lt"/>
                <a:ea typeface="+mn-ea"/>
                <a:cs typeface="+mn-cs"/>
              </a:rPr>
              <a:t>192.168.0.3/25</a:t>
            </a:r>
          </a:p>
          <a:p>
            <a:pPr marL="228600" indent="-228600">
              <a:buFont typeface="+mj-lt"/>
              <a:buAutoNum type="arabicPeriod"/>
            </a:pPr>
            <a:r>
              <a:rPr lang="en-US" sz="1200" b="0" i="0" kern="1200" dirty="0" smtClean="0">
                <a:solidFill>
                  <a:schemeClr val="tx1"/>
                </a:solidFill>
                <a:effectLst/>
                <a:latin typeface="+mn-lt"/>
                <a:ea typeface="+mn-ea"/>
                <a:cs typeface="+mn-cs"/>
              </a:rPr>
              <a:t>172.16.5.34/26</a:t>
            </a:r>
          </a:p>
          <a:p>
            <a:pPr marL="228600" indent="-228600">
              <a:buFont typeface="+mj-lt"/>
              <a:buAutoNum type="arabicPeriod"/>
            </a:pPr>
            <a:r>
              <a:rPr lang="en-US" sz="1200" b="0" i="0" kern="1200" dirty="0" smtClean="0">
                <a:solidFill>
                  <a:schemeClr val="tx1"/>
                </a:solidFill>
                <a:effectLst/>
                <a:latin typeface="+mn-lt"/>
                <a:ea typeface="+mn-ea"/>
                <a:cs typeface="+mn-cs"/>
              </a:rPr>
              <a:t>192.168.11.17/28</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203</a:t>
            </a:fld>
            <a:endParaRPr lang="en-US" dirty="0"/>
          </a:p>
        </p:txBody>
      </p:sp>
    </p:spTree>
    <p:extLst>
      <p:ext uri="{BB962C8B-B14F-4D97-AF65-F5344CB8AC3E}">
        <p14:creationId xmlns:p14="http://schemas.microsoft.com/office/powerpoint/2010/main" val="21321409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Performing a bitwise logical AND operation on the IP address with the subnet mask produces the network address.</a:t>
            </a:r>
            <a:endParaRPr lang="si-LK" dirty="0" smtClean="0"/>
          </a:p>
          <a:p>
            <a:endParaRPr lang="si-LK" dirty="0" smtClean="0"/>
          </a:p>
          <a:p>
            <a:r>
              <a:rPr lang="en-US" sz="1200" b="0" i="0" kern="1200" dirty="0" smtClean="0">
                <a:solidFill>
                  <a:schemeClr val="tx1"/>
                </a:solidFill>
                <a:effectLst/>
                <a:latin typeface="+mn-lt"/>
                <a:ea typeface="+mn-ea"/>
                <a:cs typeface="+mn-cs"/>
              </a:rPr>
              <a:t>Use a Bitwise AND (IP &amp; CIDR) Operator to return the corresponding values of the IP and CIDR addresses. This gives you the Network Address (Network ID) A simple way to use the Bitwise AND Operator in Binary is show in the following example:</a:t>
            </a:r>
          </a:p>
          <a:p>
            <a:r>
              <a:rPr lang="en-US" sz="1200" b="0" i="0" kern="1200" dirty="0" smtClean="0">
                <a:solidFill>
                  <a:schemeClr val="tx1"/>
                </a:solidFill>
                <a:effectLst/>
                <a:latin typeface="+mn-lt"/>
                <a:ea typeface="+mn-ea"/>
                <a:cs typeface="+mn-cs"/>
              </a:rPr>
              <a:t>IP Address: 192.168.1.15</a:t>
            </a:r>
          </a:p>
          <a:p>
            <a:r>
              <a:rPr lang="en-US" sz="1200" b="0" i="0" kern="1200" dirty="0" smtClean="0">
                <a:solidFill>
                  <a:schemeClr val="tx1"/>
                </a:solidFill>
                <a:effectLst/>
                <a:latin typeface="+mn-lt"/>
                <a:ea typeface="+mn-ea"/>
                <a:cs typeface="+mn-cs"/>
              </a:rPr>
              <a:t>CIDR: 24 (</a:t>
            </a:r>
            <a:r>
              <a:rPr lang="en-US" sz="1200" b="0" i="0" kern="1200" dirty="0" err="1" smtClean="0">
                <a:solidFill>
                  <a:schemeClr val="tx1"/>
                </a:solidFill>
                <a:effectLst/>
                <a:latin typeface="+mn-lt"/>
                <a:ea typeface="+mn-ea"/>
                <a:cs typeface="+mn-cs"/>
              </a:rPr>
              <a:t>Netmask</a:t>
            </a:r>
            <a:r>
              <a:rPr lang="en-US" sz="1200" b="0" i="0" kern="1200" dirty="0" smtClean="0">
                <a:solidFill>
                  <a:schemeClr val="tx1"/>
                </a:solidFill>
                <a:effectLst/>
                <a:latin typeface="+mn-lt"/>
                <a:ea typeface="+mn-ea"/>
                <a:cs typeface="+mn-cs"/>
              </a:rPr>
              <a:t>: 255.255.255.0)</a:t>
            </a:r>
          </a:p>
          <a:p>
            <a:r>
              <a:rPr lang="en-US" sz="1200" b="0" i="0" kern="1200" dirty="0" smtClean="0">
                <a:solidFill>
                  <a:schemeClr val="tx1"/>
                </a:solidFill>
                <a:effectLst/>
                <a:latin typeface="+mn-lt"/>
                <a:ea typeface="+mn-ea"/>
                <a:cs typeface="+mn-cs"/>
              </a:rPr>
              <a:t>Binary IP Address: 11000000.10101000.00000001.00001111</a:t>
            </a:r>
          </a:p>
          <a:p>
            <a:r>
              <a:rPr lang="en-US" sz="1200" b="0" i="0" kern="1200" dirty="0" smtClean="0">
                <a:solidFill>
                  <a:schemeClr val="tx1"/>
                </a:solidFill>
                <a:effectLst/>
                <a:latin typeface="+mn-lt"/>
                <a:ea typeface="+mn-ea"/>
                <a:cs typeface="+mn-cs"/>
              </a:rPr>
              <a:t>Binary CIDR: 11111111.11111111.11111111.00000000</a:t>
            </a:r>
          </a:p>
          <a:p>
            <a:r>
              <a:rPr lang="en-US" sz="1200" b="0" i="0" kern="1200" dirty="0" smtClean="0">
                <a:solidFill>
                  <a:schemeClr val="tx1"/>
                </a:solidFill>
                <a:effectLst/>
                <a:latin typeface="+mn-lt"/>
                <a:ea typeface="+mn-ea"/>
                <a:cs typeface="+mn-cs"/>
              </a:rPr>
              <a:t>Using the Bitwise AND (&amp;) Operator, compare the Binary IP Address to the Binary CIDR Address. The result will be the Network Address of the IP Address we are using:</a:t>
            </a:r>
          </a:p>
          <a:p>
            <a:r>
              <a:rPr lang="en-US" dirty="0" smtClean="0"/>
              <a:t>Binary IP: 11000000.10101000.00000001.00001111 Binary CIDR: </a:t>
            </a:r>
            <a:r>
              <a:rPr lang="en-US" u="sng" dirty="0" smtClean="0">
                <a:effectLst/>
              </a:rPr>
              <a:t>11111111.11111111.11111111.00000000</a:t>
            </a:r>
            <a:r>
              <a:rPr lang="en-US" dirty="0" smtClean="0"/>
              <a:t> Binary Network: 11000000.10101000.00000001.00000000</a:t>
            </a:r>
            <a:r>
              <a:rPr lang="en-US" sz="1200" b="0" i="0" kern="1200" dirty="0" smtClean="0">
                <a:solidFill>
                  <a:schemeClr val="tx1"/>
                </a:solidFill>
                <a:effectLst/>
                <a:latin typeface="+mn-lt"/>
                <a:ea typeface="+mn-ea"/>
                <a:cs typeface="+mn-cs"/>
              </a:rPr>
              <a:t>The resultant Network Address is 11000000.10101000.00000001.00000000. Converting this back to the format of an IPv4 Address gives us 192.168.1.0. This is our Network Address. Therefore, 192.168.1.15 belongs to the 192.168.1.0/24 network.</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204</a:t>
            </a:fld>
            <a:endParaRPr lang="en-US" dirty="0"/>
          </a:p>
        </p:txBody>
      </p:sp>
    </p:spTree>
    <p:extLst>
      <p:ext uri="{BB962C8B-B14F-4D97-AF65-F5344CB8AC3E}">
        <p14:creationId xmlns:p14="http://schemas.microsoft.com/office/powerpoint/2010/main" val="20846160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Subnetting an IP network is to separate a big network into smaller multiple networks for reorganization and security purposes. </a:t>
            </a:r>
            <a:endParaRPr lang="en-US" dirty="0" smtClean="0"/>
          </a:p>
          <a:p>
            <a:endParaRPr lang="en-US" dirty="0" smtClean="0"/>
          </a:p>
          <a:p>
            <a:r>
              <a:rPr lang="en-US" dirty="0" smtClean="0"/>
              <a:t>https://www.iplocation.net/subnet-mask</a:t>
            </a:r>
          </a:p>
          <a:p>
            <a:r>
              <a:rPr lang="en-US" dirty="0" smtClean="0"/>
              <a:t>https://technet.microsoft.com/en-us/library/cc958832.aspx</a:t>
            </a:r>
            <a:endParaRPr lang="si-LK" dirty="0" smtClean="0"/>
          </a:p>
          <a:p>
            <a:endParaRPr lang="en-US" dirty="0" smtClean="0"/>
          </a:p>
          <a:p>
            <a:r>
              <a:rPr lang="en-US" dirty="0" smtClean="0"/>
              <a:t>An IP address has two components, the network address and the host address. A subnet mask separates the IP address into the network and host addresses (&lt;network&gt;&lt;host&gt;). Subnetting further divides the host part of an IP address into a subnet and host address (&lt;network&gt;&lt;subnet&gt;&lt;host&gt;) if additional </a:t>
            </a:r>
            <a:r>
              <a:rPr lang="en-US" dirty="0" err="1" smtClean="0"/>
              <a:t>subnetwork</a:t>
            </a:r>
            <a:r>
              <a:rPr lang="en-US" dirty="0" smtClean="0"/>
              <a:t> is needed. Use the Subnet Calculator to retrieve </a:t>
            </a:r>
            <a:r>
              <a:rPr lang="en-US" dirty="0" err="1" smtClean="0"/>
              <a:t>subnetwork</a:t>
            </a:r>
            <a:r>
              <a:rPr lang="en-US" dirty="0" smtClean="0"/>
              <a:t> information from IP address and Subnet Mask. It is called a subnet mask because it is used to identify network address of an IP address by </a:t>
            </a:r>
            <a:r>
              <a:rPr lang="en-US" dirty="0" err="1" smtClean="0"/>
              <a:t>perfoming</a:t>
            </a:r>
            <a:r>
              <a:rPr lang="en-US" dirty="0" smtClean="0"/>
              <a:t> a bitwise AND operation on the </a:t>
            </a:r>
            <a:r>
              <a:rPr lang="en-US" dirty="0" err="1" smtClean="0"/>
              <a:t>netmask</a:t>
            </a:r>
            <a:r>
              <a:rPr lang="en-US" dirty="0" smtClean="0"/>
              <a:t>.</a:t>
            </a:r>
          </a:p>
          <a:p>
            <a:endParaRPr lang="en-US" dirty="0" smtClean="0"/>
          </a:p>
          <a:p>
            <a:r>
              <a:rPr lang="en-US" dirty="0" smtClean="0"/>
              <a:t>A Subnet mask is a 32-bit number that masks an IP address, and divides the IP address into network address and host address. Subnet Mask is made by setting network bits to all "1"s and setting host bits to all "0"s. Within a given network, two host addresses are reserved for special purpose, and cannot be assigned to hosts. The "0" address is assigned a network address and "255" is assigned to a broadcast address, and they cannot be assigned to hosts.</a:t>
            </a:r>
          </a:p>
          <a:p>
            <a:endParaRPr lang="en-US" dirty="0" smtClean="0"/>
          </a:p>
          <a:p>
            <a:r>
              <a:rPr lang="en-US" dirty="0" smtClean="0"/>
              <a:t>Examples of commonly used </a:t>
            </a:r>
            <a:r>
              <a:rPr lang="en-US" dirty="0" err="1" smtClean="0"/>
              <a:t>netmasks</a:t>
            </a:r>
            <a:r>
              <a:rPr lang="en-US" dirty="0" smtClean="0"/>
              <a:t> for classed networks are 8-bits (Class A), 16-bits (Class B) and 24-bits (Class C), and classless networks are as follows:</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206</a:t>
            </a:fld>
            <a:endParaRPr lang="en-US" dirty="0"/>
          </a:p>
        </p:txBody>
      </p:sp>
    </p:spTree>
    <p:extLst>
      <p:ext uri="{BB962C8B-B14F-4D97-AF65-F5344CB8AC3E}">
        <p14:creationId xmlns:p14="http://schemas.microsoft.com/office/powerpoint/2010/main" val="2159301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Utp</a:t>
            </a:r>
            <a:r>
              <a:rPr lang="en-US" baseline="0" dirty="0" smtClean="0"/>
              <a:t> - </a:t>
            </a:r>
            <a:r>
              <a:rPr lang="si-LK" baseline="0" dirty="0" smtClean="0"/>
              <a:t>නොවැසුණු ඇඹරුම් කම්ඹි යුගල</a:t>
            </a:r>
            <a:endParaRPr lang="en-US" dirty="0"/>
          </a:p>
        </p:txBody>
      </p:sp>
      <p:sp>
        <p:nvSpPr>
          <p:cNvPr id="4" name="Slide Number Placeholder 3"/>
          <p:cNvSpPr>
            <a:spLocks noGrp="1"/>
          </p:cNvSpPr>
          <p:nvPr>
            <p:ph type="sldNum" sz="quarter" idx="10"/>
          </p:nvPr>
        </p:nvSpPr>
        <p:spPr/>
        <p:txBody>
          <a:bodyPr/>
          <a:lstStyle/>
          <a:p>
            <a:fld id="{DFB7C4FD-9034-4D47-B00B-573938D2D065}" type="slidenum">
              <a:rPr lang="en-US" smtClean="0"/>
              <a:pPr/>
              <a:t>19</a:t>
            </a:fld>
            <a:endParaRPr lang="en-US"/>
          </a:p>
        </p:txBody>
      </p:sp>
    </p:spTree>
    <p:extLst>
      <p:ext uri="{BB962C8B-B14F-4D97-AF65-F5344CB8AC3E}">
        <p14:creationId xmlns:p14="http://schemas.microsoft.com/office/powerpoint/2010/main" val="11906972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si-LK" dirty="0" smtClean="0"/>
              <a:t>30</a:t>
            </a:r>
          </a:p>
          <a:p>
            <a:pPr marL="228600" indent="-228600">
              <a:buFont typeface="+mj-lt"/>
              <a:buAutoNum type="arabicPeriod"/>
            </a:pPr>
            <a:r>
              <a:rPr lang="si-LK" dirty="0" smtClean="0"/>
              <a:t>255.255.255.224</a:t>
            </a:r>
          </a:p>
          <a:p>
            <a:pPr marL="228600" indent="-228600">
              <a:buFont typeface="+mj-lt"/>
              <a:buAutoNum type="arabicPeriod"/>
            </a:pPr>
            <a:r>
              <a:rPr lang="si-LK" dirty="0" smtClean="0"/>
              <a:t>8,</a:t>
            </a:r>
            <a:r>
              <a:rPr lang="si-LK" baseline="0" dirty="0" smtClean="0"/>
              <a:t> 8190</a:t>
            </a:r>
            <a:endParaRPr lang="si-LK"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211</a:t>
            </a:fld>
            <a:endParaRPr lang="en-US" dirty="0"/>
          </a:p>
        </p:txBody>
      </p:sp>
    </p:spTree>
    <p:extLst>
      <p:ext uri="{BB962C8B-B14F-4D97-AF65-F5344CB8AC3E}">
        <p14:creationId xmlns:p14="http://schemas.microsoft.com/office/powerpoint/2010/main" val="243230628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Subnetting Network </a:t>
            </a:r>
          </a:p>
          <a:p>
            <a:r>
              <a:rPr lang="en-US" dirty="0" smtClean="0"/>
              <a:t>Here is another scenario where </a:t>
            </a:r>
            <a:r>
              <a:rPr lang="en-US" dirty="0" err="1" smtClean="0"/>
              <a:t>subnetting</a:t>
            </a:r>
            <a:r>
              <a:rPr lang="en-US" dirty="0" smtClean="0"/>
              <a:t> is needed. Pretend that a web host with a Class C network needs to divide the network so that parts of the network can be leased to its customers. Let's assume that a host has a network address of 216.3.128.0 (as shown in the example above). Let's say that we're going to divide the network into 2 and dedicate the first half to itself, and the other half to its customers.</a:t>
            </a:r>
          </a:p>
          <a:p>
            <a:endParaRPr lang="en-US" dirty="0" smtClean="0"/>
          </a:p>
          <a:p>
            <a:r>
              <a:rPr lang="en-US" dirty="0" smtClean="0"/>
              <a:t>   216 .   3 . 128 . (0000 0000)  (1st half assigned to the web host)</a:t>
            </a:r>
          </a:p>
          <a:p>
            <a:r>
              <a:rPr lang="en-US" dirty="0" smtClean="0"/>
              <a:t>   216 .   3 . 128 . (1000 0000)  (2nd half assigned to the customers)</a:t>
            </a:r>
          </a:p>
          <a:p>
            <a:endParaRPr lang="en-US" dirty="0" smtClean="0"/>
          </a:p>
          <a:p>
            <a:r>
              <a:rPr lang="en-US" dirty="0" smtClean="0"/>
              <a:t>Now, we'll further divide the 2nd half into eight block of 16 IP addresses.</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213</a:t>
            </a:fld>
            <a:endParaRPr lang="en-US" dirty="0"/>
          </a:p>
        </p:txBody>
      </p:sp>
    </p:spTree>
    <p:extLst>
      <p:ext uri="{BB962C8B-B14F-4D97-AF65-F5344CB8AC3E}">
        <p14:creationId xmlns:p14="http://schemas.microsoft.com/office/powerpoint/2010/main" val="6371072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Check Network</a:t>
            </a:r>
            <a:r>
              <a:rPr lang="en-US" baseline="0" dirty="0" smtClean="0"/>
              <a:t> Configuration</a:t>
            </a:r>
          </a:p>
          <a:p>
            <a:r>
              <a:rPr lang="en-US" dirty="0" smtClean="0"/>
              <a:t>ipconfig ("</a:t>
            </a:r>
            <a:r>
              <a:rPr lang="si-LK" dirty="0" smtClean="0"/>
              <a:t>අන්තර්ජාල ප්‍රොටෝකෝල වින්‍යාසය" සඳහා ස්ථාවර) යනු සමහර පරිගණක මෙහෙයුම් පද්ධතිවල කොන්සෝල යෙදුම් වැඩසටහනකි, එය දැනට පවතින සියලුම </a:t>
            </a:r>
            <a:r>
              <a:rPr lang="en-US" dirty="0" smtClean="0"/>
              <a:t>TCP/IP </a:t>
            </a:r>
            <a:r>
              <a:rPr lang="si-LK" dirty="0" smtClean="0"/>
              <a:t>ජාල වින්‍යාස අගයන් සංදර්ශන කරන අතර </a:t>
            </a:r>
            <a:r>
              <a:rPr lang="en-US" dirty="0" smtClean="0"/>
              <a:t>Dynamic Host Configuration Protocol (DHCP) </a:t>
            </a:r>
            <a:r>
              <a:rPr lang="si-LK" dirty="0" smtClean="0"/>
              <a:t>සහ </a:t>
            </a:r>
            <a:r>
              <a:rPr lang="en-US" dirty="0" smtClean="0"/>
              <a:t>Domain Name System (DNS) </a:t>
            </a:r>
            <a:r>
              <a:rPr lang="si-LK" dirty="0" smtClean="0"/>
              <a:t>සිටුවම් නැවුම් කරයි. ]</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214</a:t>
            </a:fld>
            <a:endParaRPr lang="en-US" dirty="0"/>
          </a:p>
        </p:txBody>
      </p:sp>
    </p:spTree>
    <p:extLst>
      <p:ext uri="{BB962C8B-B14F-4D97-AF65-F5344CB8AC3E}">
        <p14:creationId xmlns:p14="http://schemas.microsoft.com/office/powerpoint/2010/main" val="28022370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i-LK" dirty="0" smtClean="0"/>
              <a:t>මෙම</a:t>
            </a:r>
            <a:r>
              <a:rPr lang="si-LK" baseline="0" dirty="0" smtClean="0"/>
              <a:t> පරිගණකය 172.217.27.4 පරිගනකයට </a:t>
            </a:r>
            <a:r>
              <a:rPr lang="en-US" baseline="0" dirty="0" smtClean="0"/>
              <a:t>32B </a:t>
            </a:r>
            <a:r>
              <a:rPr lang="si-LK" baseline="0" dirty="0" smtClean="0"/>
              <a:t>ධාරිතායවයක </a:t>
            </a:r>
            <a:r>
              <a:rPr lang="en-US" baseline="0" dirty="0" smtClean="0"/>
              <a:t>Data </a:t>
            </a:r>
            <a:r>
              <a:rPr lang="si-LK" baseline="0" dirty="0" smtClean="0"/>
              <a:t>(</a:t>
            </a:r>
            <a:r>
              <a:rPr lang="en-US" baseline="0" dirty="0" smtClean="0"/>
              <a:t>Packets 4) </a:t>
            </a:r>
            <a:r>
              <a:rPr lang="si-LK" baseline="0" dirty="0" smtClean="0"/>
              <a:t>සම්ප්‍රෙශණය කර ඇති අතර</a:t>
            </a:r>
            <a:r>
              <a:rPr lang="en-US" baseline="0" dirty="0" smtClean="0"/>
              <a:t> </a:t>
            </a:r>
            <a:r>
              <a:rPr lang="si-LK" baseline="0" dirty="0" smtClean="0"/>
              <a:t>අතර මගදී සිදු වී ඇති හානිය 0%කි.</a:t>
            </a:r>
          </a:p>
          <a:p>
            <a:pPr marL="171450" indent="-171450">
              <a:buFont typeface="Arial" panose="020B0604020202020204" pitchFamily="34" charset="0"/>
              <a:buChar char="•"/>
            </a:pPr>
            <a:r>
              <a:rPr lang="si-LK" baseline="0" dirty="0" smtClean="0"/>
              <a:t>ඒ සඳහා ගතවී ඇති කාලයේ මධ්‍යනය 256</a:t>
            </a:r>
            <a:r>
              <a:rPr lang="en-US" baseline="0" dirty="0" err="1" smtClean="0"/>
              <a:t>ms</a:t>
            </a:r>
            <a:r>
              <a:rPr lang="en-US" baseline="0" dirty="0" smtClean="0"/>
              <a:t> </a:t>
            </a:r>
            <a:r>
              <a:rPr lang="si-LK" baseline="0" dirty="0" smtClean="0"/>
              <a:t>කි. මෙය වට චාරිකා කාලය </a:t>
            </a:r>
            <a:r>
              <a:rPr lang="en-US" baseline="0" dirty="0" smtClean="0"/>
              <a:t>(Round Trip Time = RTT) </a:t>
            </a:r>
            <a:r>
              <a:rPr lang="si-LK" baseline="0" dirty="0" smtClean="0"/>
              <a:t>හෙවත් </a:t>
            </a:r>
            <a:r>
              <a:rPr lang="en-US" baseline="0" dirty="0" smtClean="0"/>
              <a:t>RTD = Round Trip Delay </a:t>
            </a:r>
            <a:r>
              <a:rPr lang="si-LK" baseline="0" dirty="0" smtClean="0"/>
              <a:t>ලෙස හඳුන්වයි.</a:t>
            </a:r>
          </a:p>
          <a:p>
            <a:pPr marL="171450" indent="-171450">
              <a:buFont typeface="Arial" panose="020B0604020202020204" pitchFamily="34" charset="0"/>
              <a:buChar char="•"/>
            </a:pPr>
            <a:r>
              <a:rPr lang="si-LK" baseline="0" dirty="0" smtClean="0"/>
              <a:t>එනම් වට චාරිකා කාලය </a:t>
            </a:r>
            <a:r>
              <a:rPr lang="en-US" baseline="0" dirty="0" smtClean="0"/>
              <a:t>(Round Trip Time = RTT) </a:t>
            </a:r>
            <a:r>
              <a:rPr lang="si-LK" baseline="0" dirty="0" smtClean="0"/>
              <a:t>යනු එක් </a:t>
            </a:r>
            <a:r>
              <a:rPr lang="en-US" baseline="0" dirty="0" smtClean="0"/>
              <a:t>node </a:t>
            </a:r>
            <a:r>
              <a:rPr lang="si-LK" baseline="0" dirty="0" smtClean="0"/>
              <a:t>එකක සිට තවත් </a:t>
            </a:r>
            <a:r>
              <a:rPr lang="en-US" baseline="0" dirty="0" smtClean="0"/>
              <a:t>node </a:t>
            </a:r>
            <a:r>
              <a:rPr lang="si-LK" baseline="0" dirty="0" smtClean="0"/>
              <a:t>එකකට යම් දත්ත ප්‍රමාණයක් ගොස් නැවත පැමිණිමට ගතවන කාලයයි.</a:t>
            </a:r>
            <a:endParaRPr lang="en-US" baseline="0" dirty="0" smtClean="0"/>
          </a:p>
          <a:p>
            <a:pPr marL="171450" indent="-171450">
              <a:buFont typeface="Arial" panose="020B0604020202020204" pitchFamily="34" charset="0"/>
              <a:buChar char="•"/>
            </a:pPr>
            <a:r>
              <a:rPr lang="en-US" baseline="0" dirty="0" smtClean="0"/>
              <a:t>TTL = time to live</a:t>
            </a:r>
            <a:endParaRPr lang="si-LK" baseline="0" dirty="0" smtClean="0"/>
          </a:p>
          <a:p>
            <a:r>
              <a:rPr lang="si-LK" baseline="0" dirty="0" smtClean="0"/>
              <a:t> </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215</a:t>
            </a:fld>
            <a:endParaRPr lang="en-US" dirty="0"/>
          </a:p>
        </p:txBody>
      </p:sp>
    </p:spTree>
    <p:extLst>
      <p:ext uri="{BB962C8B-B14F-4D97-AF65-F5344CB8AC3E}">
        <p14:creationId xmlns:p14="http://schemas.microsoft.com/office/powerpoint/2010/main" val="25342674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netstat</a:t>
            </a:r>
            <a:r>
              <a:rPr lang="en-US" dirty="0" smtClean="0"/>
              <a:t> </a:t>
            </a:r>
            <a:r>
              <a:rPr lang="si-LK" dirty="0" smtClean="0"/>
              <a:t>විධානය යනු ඔබේ පරිගණකය වෙනත් පරිගණක හෝ ජාල උපාංග සමඟ සන්නිවේදනය කරන ආකාරය පිළිබඳ ඉතා සවිස්තරාත්මක තොරතුරු පෙන්වීමට භාවිතා කරන </a:t>
            </a:r>
            <a:r>
              <a:rPr lang="en-US" dirty="0" smtClean="0"/>
              <a:t>Command Prompt </a:t>
            </a:r>
            <a:r>
              <a:rPr lang="si-LK" dirty="0" smtClean="0"/>
              <a:t>විධානයකි.</a:t>
            </a:r>
          </a:p>
          <a:p>
            <a:r>
              <a:rPr lang="si-LK" dirty="0" smtClean="0"/>
              <a:t>නිශ්චිතවම, </a:t>
            </a:r>
            <a:r>
              <a:rPr lang="en-US" dirty="0" err="1" smtClean="0"/>
              <a:t>netstat</a:t>
            </a:r>
            <a:r>
              <a:rPr lang="en-US" dirty="0" smtClean="0"/>
              <a:t> </a:t>
            </a:r>
            <a:r>
              <a:rPr lang="si-LK" dirty="0" smtClean="0"/>
              <a:t>විධානය මඟින් තනි ජාල සම්බන්ධතා, සමස්ත සහ ප්‍රොටෝකෝල-විශේෂිත ජාලකරණ සංඛ්‍යාලේඛන සහ තවත් බොහෝ දේ පිළිබඳ විස්තර පෙන්විය හැක, ඒ සියල්ල ඇතැම් ආකාරයේ ජාලකරණ ගැටළු නිරාකරණය කිරීමට උපකාරී වේ.</a:t>
            </a:r>
            <a:endParaRPr lang="en-US" dirty="0" smtClean="0"/>
          </a:p>
          <a:p>
            <a:r>
              <a:rPr lang="en-US" dirty="0" smtClean="0"/>
              <a:t>The </a:t>
            </a:r>
            <a:r>
              <a:rPr lang="en-US" dirty="0" err="1" smtClean="0"/>
              <a:t>netstat</a:t>
            </a:r>
            <a:r>
              <a:rPr lang="en-US" dirty="0" smtClean="0"/>
              <a:t> command is a Command Prompt command used to display very detailed information about how your computer is communicating with other computers or network devices.</a:t>
            </a:r>
          </a:p>
          <a:p>
            <a:r>
              <a:rPr lang="en-US" dirty="0" smtClean="0"/>
              <a:t>Specifically, the </a:t>
            </a:r>
            <a:r>
              <a:rPr lang="en-US" dirty="0" err="1" smtClean="0"/>
              <a:t>netstat</a:t>
            </a:r>
            <a:r>
              <a:rPr lang="en-US" dirty="0" smtClean="0"/>
              <a:t> command can show details about individual network connections, overall and protocol-specific networking statistics, and much more, all of which could help troubleshoot certain kinds of networking issues.</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216</a:t>
            </a:fld>
            <a:endParaRPr lang="en-US" dirty="0"/>
          </a:p>
        </p:txBody>
      </p:sp>
    </p:spTree>
    <p:extLst>
      <p:ext uri="{BB962C8B-B14F-4D97-AF65-F5344CB8AC3E}">
        <p14:creationId xmlns:p14="http://schemas.microsoft.com/office/powerpoint/2010/main" val="49580798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traceroute </a:t>
            </a:r>
            <a:r>
              <a:rPr lang="si-LK" dirty="0" smtClean="0"/>
              <a:t>යනු එක් ජාලයක සිට තවත් ජාලයකට මාර්ගය සොයා ගන්නා ශ්‍රිතයකි. බොහෝ ගැටළු වල මූලාශ්රය හඳුනා ගැනීමට එය අපට ඉඩ සලසයි.</a:t>
            </a:r>
            <a:endParaRPr lang="en-US" dirty="0" smtClean="0"/>
          </a:p>
          <a:p>
            <a:endParaRPr lang="en-US" dirty="0" smtClean="0"/>
          </a:p>
          <a:p>
            <a:r>
              <a:rPr lang="en-US" dirty="0" smtClean="0"/>
              <a:t>A traceroute is a function which traces the path from one network to another. It allows us to diagnose the source of many problems.</a:t>
            </a:r>
          </a:p>
          <a:p>
            <a:endParaRPr lang="en-US" dirty="0" smtClean="0"/>
          </a:p>
          <a:p>
            <a:r>
              <a:rPr lang="en-US" dirty="0" smtClean="0"/>
              <a:t>If you have difficulty copying the </a:t>
            </a:r>
            <a:r>
              <a:rPr lang="en-US" dirty="0" err="1" smtClean="0"/>
              <a:t>traceroute</a:t>
            </a:r>
            <a:r>
              <a:rPr lang="en-US" dirty="0" smtClean="0"/>
              <a:t> information, or if it runs off the screen, you can type this command instead:</a:t>
            </a:r>
          </a:p>
          <a:p>
            <a:r>
              <a:rPr lang="en-US" dirty="0" smtClean="0"/>
              <a:t>tracert [hostname] &gt; C:\trace1.txt</a:t>
            </a:r>
          </a:p>
          <a:p>
            <a:r>
              <a:rPr lang="en-US" dirty="0" smtClean="0"/>
              <a:t>This writes the command results to a text file named trace1.txt in the root of your C: drive. You can then open this file and paste the contents into your email message to Support.</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217</a:t>
            </a:fld>
            <a:endParaRPr lang="en-US" dirty="0"/>
          </a:p>
        </p:txBody>
      </p:sp>
    </p:spTree>
    <p:extLst>
      <p:ext uri="{BB962C8B-B14F-4D97-AF65-F5344CB8AC3E}">
        <p14:creationId xmlns:p14="http://schemas.microsoft.com/office/powerpoint/2010/main" val="26647179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hostname command is used to show or set a computer's host name and domain name. It is one of the most basic of the network administrative utilities.</a:t>
            </a:r>
          </a:p>
          <a:p>
            <a:endParaRPr lang="en-US" dirty="0" smtClean="0"/>
          </a:p>
          <a:p>
            <a:r>
              <a:rPr lang="en-US" dirty="0" smtClean="0"/>
              <a:t>A host name is a name that is assigned to a host (i.e., a computer connected to the network) that uniquely identifies it on a network and thus allows it to be addressed without using its full IP address. Domain names are user-friendly substitutes for numeric IP addresses.</a:t>
            </a:r>
          </a:p>
          <a:p>
            <a:endParaRPr lang="en-US" dirty="0" smtClean="0"/>
          </a:p>
          <a:p>
            <a:r>
              <a:rPr lang="en-US" dirty="0" smtClean="0"/>
              <a:t>The basic syntax for the hostname command is</a:t>
            </a:r>
          </a:p>
          <a:p>
            <a:r>
              <a:rPr lang="en-US" sz="1200" b="0" i="0" kern="1200" dirty="0" smtClean="0">
                <a:solidFill>
                  <a:schemeClr val="tx1"/>
                </a:solidFill>
                <a:effectLst/>
                <a:latin typeface="+mn-lt"/>
                <a:ea typeface="+mn-ea"/>
                <a:cs typeface="+mn-cs"/>
              </a:rPr>
              <a:t>hostname computer_01</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219</a:t>
            </a:fld>
            <a:endParaRPr lang="en-US" dirty="0"/>
          </a:p>
        </p:txBody>
      </p:sp>
    </p:spTree>
    <p:extLst>
      <p:ext uri="{BB962C8B-B14F-4D97-AF65-F5344CB8AC3E}">
        <p14:creationId xmlns:p14="http://schemas.microsoft.com/office/powerpoint/2010/main" val="31672714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ජාලයක්</a:t>
            </a:r>
            <a:r>
              <a:rPr lang="si-LK" baseline="0" dirty="0" smtClean="0"/>
              <a:t> හරහා දුරස්ථ පරිගණකයකට </a:t>
            </a:r>
            <a:r>
              <a:rPr lang="en-US" baseline="0" dirty="0" smtClean="0"/>
              <a:t>Login </a:t>
            </a:r>
            <a:r>
              <a:rPr lang="si-LK" baseline="0" dirty="0" smtClean="0"/>
              <a:t>(පුරන්න) වීම සඳහා භාවිතා කරයි</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220</a:t>
            </a:fld>
            <a:endParaRPr lang="en-US" dirty="0"/>
          </a:p>
        </p:txBody>
      </p:sp>
    </p:spTree>
    <p:extLst>
      <p:ext uri="{BB962C8B-B14F-4D97-AF65-F5344CB8AC3E}">
        <p14:creationId xmlns:p14="http://schemas.microsoft.com/office/powerpoint/2010/main" val="363599929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 TCP/IP and UDP networks, a port is an endpoint to a logical connection and the way a client program specifies a specific server program on a computer in a network. The port number identifies what type of port it is. For example, port 80 is used for HTTP traffic.</a:t>
            </a:r>
          </a:p>
          <a:p>
            <a:r>
              <a:rPr lang="en-US" dirty="0" smtClean="0"/>
              <a:t>Well-known ports range from 0 through 1023.</a:t>
            </a:r>
          </a:p>
          <a:p>
            <a:r>
              <a:rPr lang="en-US" dirty="0" smtClean="0"/>
              <a:t>Registered ports are 1024 to 49151.</a:t>
            </a:r>
          </a:p>
          <a:p>
            <a:r>
              <a:rPr lang="en-US" dirty="0" smtClean="0"/>
              <a:t>Dynamic ports (also called private ports) are 49152 to 65535.</a:t>
            </a:r>
          </a:p>
          <a:p>
            <a:endParaRPr lang="en-US" dirty="0" smtClean="0"/>
          </a:p>
          <a:p>
            <a:endParaRPr lang="en-US" dirty="0" smtClean="0"/>
          </a:p>
          <a:p>
            <a:r>
              <a:rPr lang="en-US" dirty="0" smtClean="0"/>
              <a:t>Port numbers 0 to 1024 are reserved for privileged services and designated as well-known ports. </a:t>
            </a:r>
          </a:p>
          <a:p>
            <a:r>
              <a:rPr lang="en-US" dirty="0" smtClean="0"/>
              <a:t>In TCP/IP and UDP networks, a port is an endpoint to a logical connection and the way a client program specifies a specific server program on a computer in a network. The port number identifies what type of port it is. For example, port 80 is used for HTTP traffic. Some ports have numbers that are assigned to them by the IANA, and these are called the "well-known ports" </a:t>
            </a:r>
          </a:p>
          <a:p>
            <a:r>
              <a:rPr lang="en-US" dirty="0" smtClean="0"/>
              <a:t>Port numbers range from 0 to 65535, but only port numbers 0 to 1023 are reserved for privileged services and designated as well-known ports. The following list of well-known port numbers specifies the port used by the server process as its contact port.</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221</a:t>
            </a:fld>
            <a:endParaRPr lang="en-US" dirty="0"/>
          </a:p>
        </p:txBody>
      </p:sp>
    </p:spTree>
    <p:extLst>
      <p:ext uri="{BB962C8B-B14F-4D97-AF65-F5344CB8AC3E}">
        <p14:creationId xmlns:p14="http://schemas.microsoft.com/office/powerpoint/2010/main" val="1199070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b="1" dirty="0" smtClean="0">
                <a:solidFill>
                  <a:srgbClr val="FF0000"/>
                </a:solidFill>
              </a:rPr>
              <a:t>ෂඪ්</a:t>
            </a:r>
            <a:r>
              <a:rPr lang="si-LK" b="1" baseline="0" dirty="0" smtClean="0">
                <a:solidFill>
                  <a:srgbClr val="FF0000"/>
                </a:solidFill>
              </a:rPr>
              <a:t> දශමය ආකාරයෙන් ඇති පහත </a:t>
            </a:r>
            <a:r>
              <a:rPr lang="en-US" b="1" baseline="0" dirty="0" smtClean="0">
                <a:solidFill>
                  <a:srgbClr val="FF0000"/>
                </a:solidFill>
              </a:rPr>
              <a:t>mac </a:t>
            </a:r>
            <a:r>
              <a:rPr lang="si-LK" b="1" baseline="0" dirty="0" smtClean="0">
                <a:solidFill>
                  <a:srgbClr val="FF0000"/>
                </a:solidFill>
              </a:rPr>
              <a:t>ලිපිනය ද්විමය ආකාරයෙන් දක්වන්න.</a:t>
            </a:r>
            <a:endParaRPr lang="si-LK" b="1" dirty="0" smtClean="0">
              <a:solidFill>
                <a:srgbClr val="FF0000"/>
              </a:solidFill>
            </a:endParaRPr>
          </a:p>
          <a:p>
            <a:r>
              <a:rPr lang="en-US" b="1" dirty="0" smtClean="0">
                <a:solidFill>
                  <a:srgbClr val="FF0000"/>
                </a:solidFill>
              </a:rPr>
              <a:t>00:0a:95:9d:68:16</a:t>
            </a:r>
            <a:endParaRPr lang="si-LK" b="1" dirty="0" smtClean="0">
              <a:solidFill>
                <a:srgbClr val="FF0000"/>
              </a:solidFill>
            </a:endParaRPr>
          </a:p>
          <a:p>
            <a:r>
              <a:rPr lang="si-LK" b="1" dirty="0" smtClean="0">
                <a:solidFill>
                  <a:srgbClr val="FF0000"/>
                </a:solidFill>
              </a:rPr>
              <a:t>0000 0000:</a:t>
            </a:r>
            <a:r>
              <a:rPr lang="si-LK" b="1" baseline="0" dirty="0" smtClean="0">
                <a:solidFill>
                  <a:srgbClr val="FF0000"/>
                </a:solidFill>
              </a:rPr>
              <a:t> 0000 1010:1001 0101:1001 1101:0110 1000:0001 0110</a:t>
            </a:r>
          </a:p>
          <a:p>
            <a:endParaRPr lang="si-LK" b="1" dirty="0" smtClean="0">
              <a:solidFill>
                <a:srgbClr val="FF0000"/>
              </a:solidFill>
            </a:endParaRPr>
          </a:p>
          <a:p>
            <a:r>
              <a:rPr lang="en-US" b="1" dirty="0" smtClean="0">
                <a:solidFill>
                  <a:srgbClr val="FF0000"/>
                </a:solidFill>
              </a:rPr>
              <a:t>00:0a:95</a:t>
            </a:r>
            <a:r>
              <a:rPr lang="en-US" dirty="0" smtClean="0"/>
              <a:t>:9d:68:16 –</a:t>
            </a:r>
            <a:r>
              <a:rPr lang="en-US" baseline="0" dirty="0" smtClean="0"/>
              <a:t> first three related to manufacturer and others host</a:t>
            </a:r>
            <a:endParaRPr lang="en-US" dirty="0" smtClean="0"/>
          </a:p>
          <a:p>
            <a:endParaRPr lang="en-US" dirty="0" smtClean="0"/>
          </a:p>
          <a:p>
            <a:endParaRPr lang="en-US" dirty="0" smtClean="0"/>
          </a:p>
          <a:p>
            <a:r>
              <a:rPr lang="en-US" dirty="0" smtClean="0"/>
              <a:t>Every NIC has a hardware address that's known as a MAC, for Media Access Control. Where IP addresses are associated with TCP/IP (networking software), MAC addresses are linked to the hardware of network adapters.</a:t>
            </a:r>
          </a:p>
          <a:p>
            <a:endParaRPr lang="en-US" dirty="0" smtClean="0"/>
          </a:p>
          <a:p>
            <a:r>
              <a:rPr lang="en-US" dirty="0" smtClean="0"/>
              <a:t>A MAC address is given to a network adapter when it is manufactured. It is hardwired or hard-coded onto your computer's network interface card (NIC) and is unique to it. Something called the ARP (Address Resolution Protocol) translates an IP address into a MAC address. The ARP is like a passport that takes data from an IP address through an actual piece of computer hardware.</a:t>
            </a:r>
          </a:p>
          <a:p>
            <a:endParaRPr lang="en-US" dirty="0" smtClean="0"/>
          </a:p>
          <a:p>
            <a:r>
              <a:rPr lang="en-US" dirty="0" smtClean="0"/>
              <a:t>Once again, that's hardware and software working together, IP addresses and MAC addresses working together.</a:t>
            </a:r>
          </a:p>
          <a:p>
            <a:r>
              <a:rPr lang="en-US" sz="1200" b="0" i="0" kern="1200" dirty="0" smtClean="0">
                <a:solidFill>
                  <a:schemeClr val="tx1"/>
                </a:solidFill>
                <a:effectLst/>
                <a:latin typeface="+mn-lt"/>
                <a:ea typeface="+mn-ea"/>
                <a:cs typeface="+mn-cs"/>
              </a:rPr>
              <a:t>MAC addresses are useful for network diagnosis because they never change, as opposed to a dynamic IP address, which can change from time to time. For a network administrator, that makes a MAC address a more reliable way to identify senders and receivers of data on the network.</a:t>
            </a:r>
            <a:endParaRPr lang="si-LK" sz="1200" b="0" i="0" kern="1200" dirty="0" smtClean="0">
              <a:solidFill>
                <a:schemeClr val="tx1"/>
              </a:solidFill>
              <a:effectLst/>
              <a:latin typeface="+mn-lt"/>
              <a:ea typeface="+mn-ea"/>
              <a:cs typeface="+mn-cs"/>
            </a:endParaRPr>
          </a:p>
          <a:p>
            <a:r>
              <a:rPr lang="si-LK" sz="1200" b="0" i="0" u="none" strike="noStrike" kern="1200" baseline="0" dirty="0" smtClean="0">
                <a:solidFill>
                  <a:schemeClr val="tx1"/>
                </a:solidFill>
                <a:latin typeface="+mn-lt"/>
                <a:ea typeface="+mn-ea"/>
                <a:cs typeface="+mn-cs"/>
              </a:rPr>
              <a:t>ජාල උපාංගයන් අතර දත්ත හුවමොරු විය යුතු අනුපිළිතවළ සහ දත්තආකෘතිය සන්නිවේදන ජාල නියමාවලියෙන් අර්ථ දක්වා ඇත. මේ සඳහා බොහෝ  නියමාවලි පවතින අතර මාධ්‍ය ප්‍රවේශ පාලක  නියමාවලිය) </a:t>
            </a:r>
            <a:r>
              <a:rPr lang="en-US" sz="1200" b="0" i="0" u="none" strike="noStrike" kern="1200" baseline="0" dirty="0" smtClean="0">
                <a:solidFill>
                  <a:schemeClr val="tx1"/>
                </a:solidFill>
                <a:latin typeface="+mn-lt"/>
                <a:ea typeface="+mn-ea"/>
                <a:cs typeface="+mn-cs"/>
              </a:rPr>
              <a:t>medium access control protocols </a:t>
            </a:r>
            <a:r>
              <a:rPr lang="si-LK" sz="1200" b="0" i="0" u="none" strike="noStrike" kern="1200" baseline="0" dirty="0" smtClean="0">
                <a:solidFill>
                  <a:schemeClr val="tx1"/>
                </a:solidFill>
                <a:latin typeface="+mn-lt"/>
                <a:ea typeface="+mn-ea"/>
                <a:cs typeface="+mn-cs"/>
              </a:rPr>
              <a:t>පොදු සන්නිවේදන මාධ්‍යයක් විධිමත් ව ප්‍රවේශ කර ගැනී‍මට ඉඩ සලසා දෙයි. විධිමත් ආකාරයට ප්‍රවේශ වීමට ඉඩ ලබා දෙන බැවින් දත්ත අතර ගැටීමක් ඇති නොවේ.  </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222</a:t>
            </a:fld>
            <a:endParaRPr lang="en-US" dirty="0"/>
          </a:p>
        </p:txBody>
      </p:sp>
    </p:spTree>
    <p:extLst>
      <p:ext uri="{BB962C8B-B14F-4D97-AF65-F5344CB8AC3E}">
        <p14:creationId xmlns:p14="http://schemas.microsoft.com/office/powerpoint/2010/main" val="3477540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යුගල්</a:t>
            </a:r>
            <a:r>
              <a:rPr lang="si-LK" baseline="0" dirty="0" smtClean="0"/>
              <a:t> 4කි. යුගලක එක වයරයකින් පමණක් දත්ත සම්ප්‍රෞශනය කරයි. අනෙක් එකෙන් කම්ඹියට වන බාහිර විද්‍යුත් බලපෑම් අවමකරයි.</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20</a:t>
            </a:fld>
            <a:endParaRPr lang="en-US"/>
          </a:p>
        </p:txBody>
      </p:sp>
    </p:spTree>
    <p:extLst>
      <p:ext uri="{BB962C8B-B14F-4D97-AF65-F5344CB8AC3E}">
        <p14:creationId xmlns:p14="http://schemas.microsoft.com/office/powerpoint/2010/main" val="12690000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ALOHA is a Random Access Protocol.</a:t>
            </a:r>
          </a:p>
          <a:p>
            <a:r>
              <a:rPr lang="en-US" dirty="0" smtClean="0"/>
              <a:t>A Random Access Protocol gives equal priority to all the nodes. None is treated superior than the other. </a:t>
            </a:r>
          </a:p>
          <a:p>
            <a:r>
              <a:rPr lang="en-US" dirty="0" smtClean="0"/>
              <a:t>This protocol allows a node to start sending its frame on the shared channel whenever it desires. If a collision takes place, the nodes wait for random delays and then retransmit. This process continues until the transmission is successfully accomplished.</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223</a:t>
            </a:fld>
            <a:endParaRPr lang="en-US" dirty="0"/>
          </a:p>
        </p:txBody>
      </p:sp>
    </p:spTree>
    <p:extLst>
      <p:ext uri="{BB962C8B-B14F-4D97-AF65-F5344CB8AC3E}">
        <p14:creationId xmlns:p14="http://schemas.microsoft.com/office/powerpoint/2010/main" val="140363995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is a media access control method used most notably in early Ethernet technology for local area networking.</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224</a:t>
            </a:fld>
            <a:endParaRPr lang="en-US" dirty="0"/>
          </a:p>
        </p:txBody>
      </p:sp>
    </p:spTree>
    <p:extLst>
      <p:ext uri="{BB962C8B-B14F-4D97-AF65-F5344CB8AC3E}">
        <p14:creationId xmlns:p14="http://schemas.microsoft.com/office/powerpoint/2010/main" val="11672400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Ethernet LAN </a:t>
            </a:r>
            <a:r>
              <a:rPr lang="si-LK" dirty="0" smtClean="0"/>
              <a:t>හිදී පරිගණක අතර සන්නිවේදයෙදී  යොදාගන්නා සන්නිවේදන ක්‍රමය </a:t>
            </a:r>
            <a:r>
              <a:rPr lang="en-US" dirty="0" smtClean="0"/>
              <a:t>CSMA/CD -Carrier Sensitive Multiple Access with Collision Detection </a:t>
            </a:r>
            <a:r>
              <a:rPr lang="si-LK" dirty="0" smtClean="0"/>
              <a:t>ලෙස හඳුන්වනු ලැබේ .මෙහිදී එක්</a:t>
            </a:r>
            <a:r>
              <a:rPr lang="en-US" dirty="0" smtClean="0"/>
              <a:t> </a:t>
            </a:r>
            <a:r>
              <a:rPr lang="si-LK" dirty="0" smtClean="0"/>
              <a:t>පරිගනකයක සිට අනෙක් පරිගණයක ට යවනුලබන දත්ත පෙළ (</a:t>
            </a:r>
            <a:r>
              <a:rPr lang="en-US" dirty="0" smtClean="0"/>
              <a:t>Data Stream) </a:t>
            </a:r>
            <a:r>
              <a:rPr lang="si-LK" dirty="0" smtClean="0"/>
              <a:t>කුඩා කොටස්වලට (</a:t>
            </a:r>
            <a:r>
              <a:rPr lang="en-US" dirty="0" smtClean="0"/>
              <a:t>data packet) </a:t>
            </a:r>
            <a:r>
              <a:rPr lang="si-LK" dirty="0" smtClean="0"/>
              <a:t>වලට බෙදනු ලබයි .මෙම එක දත්ත කොටසකට ෆ්රේම්(</a:t>
            </a:r>
            <a:r>
              <a:rPr lang="en-US" dirty="0" smtClean="0"/>
              <a:t>FRAME) </a:t>
            </a:r>
            <a:r>
              <a:rPr lang="si-LK" dirty="0" smtClean="0"/>
              <a:t>එකක් යයි කියමු .මෙම ෆ්‍රේම් එකක දත්ත යවනු ලබන පරිගණකයේත් දත්ත ලබන පරිගණකයේත් ලිපින (</a:t>
            </a:r>
            <a:r>
              <a:rPr lang="en-US" dirty="0" smtClean="0"/>
              <a:t>address) </a:t>
            </a:r>
            <a:r>
              <a:rPr lang="si-LK" dirty="0" smtClean="0"/>
              <a:t>අඩංගු වේ .එම ලිපින </a:t>
            </a:r>
            <a:r>
              <a:rPr lang="en-US" dirty="0" smtClean="0"/>
              <a:t>IP Address </a:t>
            </a:r>
            <a:r>
              <a:rPr lang="si-LK" dirty="0" smtClean="0"/>
              <a:t>හෝ </a:t>
            </a:r>
            <a:r>
              <a:rPr lang="en-US" dirty="0" smtClean="0"/>
              <a:t>MAC Address</a:t>
            </a:r>
            <a:r>
              <a:rPr lang="si-LK" dirty="0" smtClean="0"/>
              <a:t>හෝ විය හැක .මෙම ක්‍රමයේ දී හානිවන හෝ විකෘතිවන දත්ත පැකට් හඳුනාගැනීමට හා පරීක්ෂාකිරීමට ක්‍රමයක්ද , එසේ උවහොත් නැවත එම දත්ත පැකටය සම්ප්‍රේෂණය කිරීමටද පහසුකම් සලසා තිබේ .</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227</a:t>
            </a:fld>
            <a:endParaRPr lang="en-US" dirty="0"/>
          </a:p>
        </p:txBody>
      </p:sp>
    </p:spTree>
    <p:extLst>
      <p:ext uri="{BB962C8B-B14F-4D97-AF65-F5344CB8AC3E}">
        <p14:creationId xmlns:p14="http://schemas.microsoft.com/office/powerpoint/2010/main" val="14214521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It uses a special three-byte frame called a "token" that travels around a logical "ring" of workstations or servers.</a:t>
            </a:r>
          </a:p>
          <a:p>
            <a:endParaRPr lang="en-US" dirty="0" smtClean="0"/>
          </a:p>
          <a:p>
            <a:pPr marL="228600" indent="-228600">
              <a:buFont typeface="+mj-lt"/>
              <a:buAutoNum type="arabicPeriod"/>
            </a:pPr>
            <a:r>
              <a:rPr lang="en-US" dirty="0" smtClean="0"/>
              <a:t>Systems in the LAN are arranged in a logical ring; each system receives data frames from its logical predecessor on the ring and sends them to its logical successor. The network may be an actual ring, with cabling connecting each node directly to its neighbors, but more often is a star, with the ring existing only logically in the wiring closet within the "</a:t>
            </a:r>
            <a:r>
              <a:rPr lang="en-US" dirty="0" err="1" smtClean="0"/>
              <a:t>multiaccess</a:t>
            </a:r>
            <a:r>
              <a:rPr lang="en-US" dirty="0" smtClean="0"/>
              <a:t> unit" to which all the hosts connect.</a:t>
            </a:r>
          </a:p>
          <a:p>
            <a:pPr marL="228600" indent="-228600">
              <a:buFont typeface="+mj-lt"/>
              <a:buAutoNum type="arabicPeriod"/>
            </a:pPr>
            <a:r>
              <a:rPr lang="en-US" sz="1200" b="0" i="0" kern="1200" dirty="0" smtClean="0">
                <a:solidFill>
                  <a:schemeClr val="tx1"/>
                </a:solidFill>
                <a:effectLst/>
                <a:latin typeface="+mn-lt"/>
                <a:ea typeface="+mn-ea"/>
                <a:cs typeface="+mn-cs"/>
              </a:rPr>
              <a:t>Empty information frames are continuously circulated on the ring, along with frames containing actual data; any </a:t>
            </a:r>
            <a:r>
              <a:rPr lang="en-US" sz="1200" b="0" i="0" u="sng" kern="1200" dirty="0" smtClean="0">
                <a:solidFill>
                  <a:schemeClr val="tx1"/>
                </a:solidFill>
                <a:effectLst/>
                <a:latin typeface="+mn-lt"/>
                <a:ea typeface="+mn-ea"/>
                <a:cs typeface="+mn-cs"/>
                <a:hlinkClick r:id="rId3"/>
              </a:rPr>
              <a:t>node</a:t>
            </a:r>
            <a:r>
              <a:rPr lang="en-US" sz="1200" b="0" i="0" kern="1200" dirty="0" smtClean="0">
                <a:solidFill>
                  <a:schemeClr val="tx1"/>
                </a:solidFill>
                <a:effectLst/>
                <a:latin typeface="+mn-lt"/>
                <a:ea typeface="+mn-ea"/>
                <a:cs typeface="+mn-cs"/>
              </a:rPr>
              <a:t> receiving an empty frame and having nothing to send simply forwards the empty frame.</a:t>
            </a:r>
          </a:p>
          <a:p>
            <a:r>
              <a:rPr lang="en-US" sz="1200" b="0" i="0" kern="1200" dirty="0" smtClean="0">
                <a:solidFill>
                  <a:schemeClr val="tx1"/>
                </a:solidFill>
                <a:effectLst/>
                <a:latin typeface="+mn-lt"/>
                <a:ea typeface="+mn-ea"/>
                <a:cs typeface="+mn-cs"/>
              </a:rPr>
              <a:t>3. When a computer has a message to send, it waits for an empty frame. When it has one, it does the following:</a:t>
            </a:r>
          </a:p>
          <a:p>
            <a:r>
              <a:rPr lang="en-US" sz="1200" b="0" i="0" kern="1200" dirty="0" smtClean="0">
                <a:solidFill>
                  <a:schemeClr val="tx1"/>
                </a:solidFill>
                <a:effectLst/>
                <a:latin typeface="+mn-lt"/>
                <a:ea typeface="+mn-ea"/>
                <a:cs typeface="+mn-cs"/>
              </a:rPr>
              <a:t>	a) Inserts a token indicating that it is sending data in the frame -- this may be as 	simple as changing a zero to a one in the token section of the frame, although other 	schemes are possible, and is said to "hold the token" for that frame.</a:t>
            </a:r>
          </a:p>
          <a:p>
            <a:r>
              <a:rPr lang="en-US" sz="1200" b="0" i="0" kern="1200" dirty="0" smtClean="0">
                <a:solidFill>
                  <a:schemeClr val="tx1"/>
                </a:solidFill>
                <a:effectLst/>
                <a:latin typeface="+mn-lt"/>
                <a:ea typeface="+mn-ea"/>
                <a:cs typeface="+mn-cs"/>
              </a:rPr>
              <a:t>	b)Inserts the data it wants to transmit into the payload section of the frame.</a:t>
            </a:r>
          </a:p>
          <a:p>
            <a:r>
              <a:rPr lang="en-US" sz="1200" b="0" i="0" kern="1200" dirty="0" smtClean="0">
                <a:solidFill>
                  <a:schemeClr val="tx1"/>
                </a:solidFill>
                <a:effectLst/>
                <a:latin typeface="+mn-lt"/>
                <a:ea typeface="+mn-ea"/>
                <a:cs typeface="+mn-cs"/>
              </a:rPr>
              <a:t>	c) Sets a destination identifier on the frame.</a:t>
            </a:r>
          </a:p>
          <a:p>
            <a:r>
              <a:rPr lang="en-US" sz="1200" b="0" i="0" kern="1200" dirty="0" smtClean="0">
                <a:solidFill>
                  <a:schemeClr val="tx1"/>
                </a:solidFill>
                <a:effectLst/>
                <a:latin typeface="+mn-lt"/>
                <a:ea typeface="+mn-ea"/>
                <a:cs typeface="+mn-cs"/>
              </a:rPr>
              <a:t>4. When a computer receives a frame containing data (indicated by the token) it knows it cannot transmit data of its own and so it does the following:</a:t>
            </a:r>
          </a:p>
          <a:p>
            <a:r>
              <a:rPr lang="en-US" sz="1200" b="0" i="0" kern="1200" dirty="0" smtClean="0">
                <a:solidFill>
                  <a:schemeClr val="tx1"/>
                </a:solidFill>
                <a:effectLst/>
                <a:latin typeface="+mn-lt"/>
                <a:ea typeface="+mn-ea"/>
                <a:cs typeface="+mn-cs"/>
              </a:rPr>
              <a:t>	a) If it is not the sender or the destination, it simply retransmits the frame, sending it 	to the next host in the ring.</a:t>
            </a:r>
          </a:p>
          <a:p>
            <a:r>
              <a:rPr lang="en-US" sz="1200" b="0" i="0" kern="1200" dirty="0" smtClean="0">
                <a:solidFill>
                  <a:schemeClr val="tx1"/>
                </a:solidFill>
                <a:effectLst/>
                <a:latin typeface="+mn-lt"/>
                <a:ea typeface="+mn-ea"/>
                <a:cs typeface="+mn-cs"/>
              </a:rPr>
              <a:t>	b) If it is the destination for the message, it copies the message from the frame and 	clears the token to indicate receipt.</a:t>
            </a:r>
          </a:p>
          <a:p>
            <a:r>
              <a:rPr lang="en-US" sz="1200" b="0" i="0" kern="1200" dirty="0" smtClean="0">
                <a:solidFill>
                  <a:schemeClr val="tx1"/>
                </a:solidFill>
                <a:effectLst/>
                <a:latin typeface="+mn-lt"/>
                <a:ea typeface="+mn-ea"/>
                <a:cs typeface="+mn-cs"/>
              </a:rPr>
              <a:t>	c) If it is the sender (and assuming the destination node has indicated receipt of the 	frame by clearing the token) it sees that the message has been received, removes the 	message payload from the frame (restoring it to "empty" status) and sends the empty frame around the ring.</a:t>
            </a:r>
          </a:p>
          <a:p>
            <a:pPr marL="228600" indent="-228600">
              <a:buFont typeface="+mj-lt"/>
              <a:buAutoNum type="arabicPeriod"/>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228</a:t>
            </a:fld>
            <a:endParaRPr lang="en-US" dirty="0"/>
          </a:p>
        </p:txBody>
      </p:sp>
    </p:spTree>
    <p:extLst>
      <p:ext uri="{BB962C8B-B14F-4D97-AF65-F5344CB8AC3E}">
        <p14:creationId xmlns:p14="http://schemas.microsoft.com/office/powerpoint/2010/main" val="39426832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It provides host-to-host connectivity at the Transport Layer of the Internet model. An application does not need to know the particular mechanisms for sending data via a link to another host, such as the required packet fragmentation on the transmission medium.</a:t>
            </a:r>
            <a:endParaRPr lang="si-LK" dirty="0" smtClean="0"/>
          </a:p>
          <a:p>
            <a:endParaRPr lang="si-LK"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Secure Shell</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SSH</a:t>
            </a:r>
            <a:r>
              <a:rPr lang="en-US" sz="1200" b="0" i="0" kern="1200" dirty="0" smtClean="0">
                <a:solidFill>
                  <a:schemeClr val="tx1"/>
                </a:solidFill>
                <a:effectLst/>
                <a:latin typeface="+mn-lt"/>
                <a:ea typeface="+mn-ea"/>
                <a:cs typeface="+mn-cs"/>
              </a:rPr>
              <a:t>) is a </a:t>
            </a:r>
            <a:r>
              <a:rPr lang="en-US" sz="1200" b="0" i="0" u="sng" kern="1200" dirty="0" smtClean="0">
                <a:solidFill>
                  <a:schemeClr val="tx1"/>
                </a:solidFill>
                <a:effectLst/>
                <a:latin typeface="+mn-lt"/>
                <a:ea typeface="+mn-ea"/>
                <a:cs typeface="+mn-cs"/>
                <a:hlinkClick r:id="rId3" tooltip="Cryptography"/>
              </a:rPr>
              <a:t>cryptographic</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tooltip="Network protocol"/>
              </a:rPr>
              <a:t>network protocol</a:t>
            </a:r>
            <a:r>
              <a:rPr lang="en-US" sz="1200" b="0" i="0" kern="1200" dirty="0" smtClean="0">
                <a:solidFill>
                  <a:schemeClr val="tx1"/>
                </a:solidFill>
                <a:effectLst/>
                <a:latin typeface="+mn-lt"/>
                <a:ea typeface="+mn-ea"/>
                <a:cs typeface="+mn-cs"/>
              </a:rPr>
              <a:t> for operating network services securely over an unsecured network.</a:t>
            </a:r>
            <a:r>
              <a:rPr lang="en-US" sz="1200" b="0" i="0" u="none" strike="noStrike" kern="1200" baseline="30000" dirty="0" smtClean="0">
                <a:solidFill>
                  <a:schemeClr val="tx1"/>
                </a:solidFill>
                <a:effectLst/>
                <a:latin typeface="+mn-lt"/>
                <a:ea typeface="+mn-ea"/>
                <a:cs typeface="+mn-cs"/>
                <a:hlinkClick r:id="rId5"/>
              </a:rPr>
              <a:t>[1]</a:t>
            </a:r>
            <a:r>
              <a:rPr lang="en-US" sz="1200" b="0" i="0" kern="1200" dirty="0" smtClean="0">
                <a:solidFill>
                  <a:schemeClr val="tx1"/>
                </a:solidFill>
                <a:effectLst/>
                <a:latin typeface="+mn-lt"/>
                <a:ea typeface="+mn-ea"/>
                <a:cs typeface="+mn-cs"/>
              </a:rPr>
              <a:t> The best known example application is for remote </a:t>
            </a:r>
            <a:r>
              <a:rPr lang="en-US" sz="1200" b="0" i="0" u="none" strike="noStrike" kern="1200" dirty="0" smtClean="0">
                <a:solidFill>
                  <a:schemeClr val="tx1"/>
                </a:solidFill>
                <a:effectLst/>
                <a:latin typeface="+mn-lt"/>
                <a:ea typeface="+mn-ea"/>
                <a:cs typeface="+mn-cs"/>
                <a:hlinkClick r:id="rId6" tooltip="Login"/>
              </a:rPr>
              <a:t>login</a:t>
            </a:r>
            <a:r>
              <a:rPr lang="en-US" sz="1200" b="0" i="0" kern="1200" dirty="0" smtClean="0">
                <a:solidFill>
                  <a:schemeClr val="tx1"/>
                </a:solidFill>
                <a:effectLst/>
                <a:latin typeface="+mn-lt"/>
                <a:ea typeface="+mn-ea"/>
                <a:cs typeface="+mn-cs"/>
              </a:rPr>
              <a:t> to computer systems by users.</a:t>
            </a:r>
            <a:endParaRPr lang="si-LK"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Streaming media</a:t>
            </a:r>
            <a:r>
              <a:rPr lang="en-US" sz="1200" b="0" i="0" kern="1200" dirty="0" smtClean="0">
                <a:solidFill>
                  <a:schemeClr val="tx1"/>
                </a:solidFill>
                <a:effectLst/>
                <a:latin typeface="+mn-lt"/>
                <a:ea typeface="+mn-ea"/>
                <a:cs typeface="+mn-cs"/>
              </a:rPr>
              <a:t> is </a:t>
            </a:r>
            <a:r>
              <a:rPr lang="en-US" sz="1200" b="0" i="0" u="none" strike="noStrike" kern="1200" dirty="0" smtClean="0">
                <a:solidFill>
                  <a:schemeClr val="tx1"/>
                </a:solidFill>
                <a:effectLst/>
                <a:latin typeface="+mn-lt"/>
                <a:ea typeface="+mn-ea"/>
                <a:cs typeface="+mn-cs"/>
                <a:hlinkClick r:id="rId7" tooltip="Multimedia"/>
              </a:rPr>
              <a:t>multimedia</a:t>
            </a:r>
            <a:r>
              <a:rPr lang="en-US" sz="1200" b="0" i="0" kern="1200" dirty="0" smtClean="0">
                <a:solidFill>
                  <a:schemeClr val="tx1"/>
                </a:solidFill>
                <a:effectLst/>
                <a:latin typeface="+mn-lt"/>
                <a:ea typeface="+mn-ea"/>
                <a:cs typeface="+mn-cs"/>
              </a:rPr>
              <a:t> that is constantly received by and presented to an </a:t>
            </a:r>
            <a:r>
              <a:rPr lang="en-US" sz="1200" b="0" i="0" u="none" strike="noStrike" kern="1200" dirty="0" smtClean="0">
                <a:solidFill>
                  <a:schemeClr val="tx1"/>
                </a:solidFill>
                <a:effectLst/>
                <a:latin typeface="+mn-lt"/>
                <a:ea typeface="+mn-ea"/>
                <a:cs typeface="+mn-cs"/>
                <a:hlinkClick r:id="rId8" tooltip="End-user (computer science)"/>
              </a:rPr>
              <a:t>end-user</a:t>
            </a:r>
            <a:r>
              <a:rPr lang="en-US" sz="1200" b="0" i="0" kern="1200" dirty="0" smtClean="0">
                <a:solidFill>
                  <a:schemeClr val="tx1"/>
                </a:solidFill>
                <a:effectLst/>
                <a:latin typeface="+mn-lt"/>
                <a:ea typeface="+mn-ea"/>
                <a:cs typeface="+mn-cs"/>
              </a:rPr>
              <a:t> while being delivered by a provider. The verb "to stream" refers to the process of delivering or obtaining media in this manner; the term refers to the delivery method of the medium, rather than the medium itself, and is an alternative to file </a:t>
            </a:r>
            <a:r>
              <a:rPr lang="en-US" sz="1200" b="0" i="0" u="none" strike="noStrike" kern="1200" dirty="0" smtClean="0">
                <a:solidFill>
                  <a:schemeClr val="tx1"/>
                </a:solidFill>
                <a:effectLst/>
                <a:latin typeface="+mn-lt"/>
                <a:ea typeface="+mn-ea"/>
                <a:cs typeface="+mn-cs"/>
                <a:hlinkClick r:id="rId9" tooltip="Downloading"/>
              </a:rPr>
              <a:t>downloading</a:t>
            </a:r>
            <a:r>
              <a:rPr lang="en-US" sz="1200" b="0" i="0" kern="1200" dirty="0" smtClean="0">
                <a:solidFill>
                  <a:schemeClr val="tx1"/>
                </a:solidFill>
                <a:effectLst/>
                <a:latin typeface="+mn-lt"/>
                <a:ea typeface="+mn-ea"/>
                <a:cs typeface="+mn-cs"/>
              </a:rPr>
              <a:t>, a process in which the end-user obtains the entire file for the content before watching or listening to it.</a:t>
            </a:r>
          </a:p>
          <a:p>
            <a:r>
              <a:rPr lang="en-US" sz="1200" b="0" i="0" kern="1200" dirty="0" smtClean="0">
                <a:solidFill>
                  <a:schemeClr val="tx1"/>
                </a:solidFill>
                <a:effectLst/>
                <a:latin typeface="+mn-lt"/>
                <a:ea typeface="+mn-ea"/>
                <a:cs typeface="+mn-cs"/>
              </a:rPr>
              <a:t>A client end-user can use their </a:t>
            </a:r>
            <a:r>
              <a:rPr lang="en-US" sz="1200" b="0" i="0" u="none" strike="noStrike" kern="1200" dirty="0" smtClean="0">
                <a:solidFill>
                  <a:schemeClr val="tx1"/>
                </a:solidFill>
                <a:effectLst/>
                <a:latin typeface="+mn-lt"/>
                <a:ea typeface="+mn-ea"/>
                <a:cs typeface="+mn-cs"/>
                <a:hlinkClick r:id="rId10" tooltip="Media player (software)"/>
              </a:rPr>
              <a:t>media player</a:t>
            </a:r>
            <a:r>
              <a:rPr lang="en-US" sz="1200" b="0" i="0" kern="1200" dirty="0" smtClean="0">
                <a:solidFill>
                  <a:schemeClr val="tx1"/>
                </a:solidFill>
                <a:effectLst/>
                <a:latin typeface="+mn-lt"/>
                <a:ea typeface="+mn-ea"/>
                <a:cs typeface="+mn-cs"/>
              </a:rPr>
              <a:t> to start playing the data file (such as a digital file of a movie or song) before the entire file has been transmitted.</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230</a:t>
            </a:fld>
            <a:endParaRPr lang="en-US" dirty="0"/>
          </a:p>
        </p:txBody>
      </p:sp>
    </p:spTree>
    <p:extLst>
      <p:ext uri="{BB962C8B-B14F-4D97-AF65-F5344CB8AC3E}">
        <p14:creationId xmlns:p14="http://schemas.microsoft.com/office/powerpoint/2010/main" val="114693916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Simple Network Management Protocol (SNMP) is an Internet Standard protocol for collecting and organizing information about managed devices on IP networks and for modifying that information to change device behavior.</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232</a:t>
            </a:fld>
            <a:endParaRPr lang="en-US" dirty="0"/>
          </a:p>
        </p:txBody>
      </p:sp>
    </p:spTree>
    <p:extLst>
      <p:ext uri="{BB962C8B-B14F-4D97-AF65-F5344CB8AC3E}">
        <p14:creationId xmlns:p14="http://schemas.microsoft.com/office/powerpoint/2010/main" val="75541440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SMTP is the protocol that allows you to send and receive emails.</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233</a:t>
            </a:fld>
            <a:endParaRPr lang="en-US" dirty="0"/>
          </a:p>
        </p:txBody>
      </p:sp>
    </p:spTree>
    <p:extLst>
      <p:ext uri="{BB962C8B-B14F-4D97-AF65-F5344CB8AC3E}">
        <p14:creationId xmlns:p14="http://schemas.microsoft.com/office/powerpoint/2010/main" val="226644016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smtClean="0"/>
          </a:p>
          <a:p>
            <a:r>
              <a:rPr lang="en-US" sz="1200" b="1" i="0" kern="1200" dirty="0" smtClean="0">
                <a:solidFill>
                  <a:schemeClr val="tx1"/>
                </a:solidFill>
                <a:effectLst/>
                <a:latin typeface="+mn-lt"/>
                <a:ea typeface="+mn-ea"/>
                <a:cs typeface="+mn-cs"/>
              </a:rPr>
              <a:t>Point-to-Point Protocol</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PPP</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PPP is a </a:t>
            </a:r>
            <a:r>
              <a:rPr lang="en-US" sz="1200" b="0" i="0" u="none" strike="noStrike" kern="1200" dirty="0" smtClean="0">
                <a:solidFill>
                  <a:schemeClr val="tx1"/>
                </a:solidFill>
                <a:effectLst/>
                <a:latin typeface="+mn-lt"/>
                <a:ea typeface="+mn-ea"/>
                <a:cs typeface="+mn-cs"/>
                <a:hlinkClick r:id="rId3" tooltip="Data link layer"/>
              </a:rPr>
              <a:t>data link layer</a:t>
            </a:r>
            <a:r>
              <a:rPr lang="en-US" sz="1200" b="0" i="0" kern="1200" dirty="0" smtClean="0">
                <a:solidFill>
                  <a:schemeClr val="tx1"/>
                </a:solidFill>
                <a:effectLst/>
                <a:latin typeface="+mn-lt"/>
                <a:ea typeface="+mn-ea"/>
                <a:cs typeface="+mn-cs"/>
              </a:rPr>
              <a:t>(layer 2) </a:t>
            </a:r>
            <a:r>
              <a:rPr lang="en-US" sz="1200" b="0" i="0" u="none" strike="noStrike" kern="1200" dirty="0" smtClean="0">
                <a:solidFill>
                  <a:schemeClr val="tx1"/>
                </a:solidFill>
                <a:effectLst/>
                <a:latin typeface="+mn-lt"/>
                <a:ea typeface="+mn-ea"/>
                <a:cs typeface="+mn-cs"/>
                <a:hlinkClick r:id="rId4" tooltip="Communications protocol"/>
              </a:rPr>
              <a:t>communications protocol</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used to establish a direct connection between two </a:t>
            </a:r>
            <a:r>
              <a:rPr lang="en-US" sz="1200" b="0" i="0" u="none" strike="noStrike" kern="1200" dirty="0" smtClean="0">
                <a:solidFill>
                  <a:schemeClr val="tx1"/>
                </a:solidFill>
                <a:effectLst/>
                <a:latin typeface="+mn-lt"/>
                <a:ea typeface="+mn-ea"/>
                <a:cs typeface="+mn-cs"/>
                <a:hlinkClick r:id="rId5" tooltip="Node (networking)"/>
              </a:rPr>
              <a:t>nodes</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connects two routers directly without any host or any other networking device in between. </a:t>
            </a:r>
            <a:endParaRPr lang="si-LK"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provide connection </a:t>
            </a:r>
            <a:r>
              <a:rPr lang="en-US" sz="1200" b="0" i="0" u="none" strike="noStrike" kern="1200" dirty="0" smtClean="0">
                <a:solidFill>
                  <a:schemeClr val="tx1"/>
                </a:solidFill>
                <a:effectLst/>
                <a:latin typeface="+mn-lt"/>
                <a:ea typeface="+mn-ea"/>
                <a:cs typeface="+mn-cs"/>
                <a:hlinkClick r:id="rId6" tooltip="Authentication"/>
              </a:rPr>
              <a:t>authentication</a:t>
            </a:r>
            <a:r>
              <a:rPr lang="en-US" sz="1200" b="0" i="0" kern="1200" dirty="0" smtClean="0">
                <a:solidFill>
                  <a:schemeClr val="tx1"/>
                </a:solidFill>
                <a:effectLst/>
                <a:latin typeface="+mn-lt"/>
                <a:ea typeface="+mn-ea"/>
                <a:cs typeface="+mn-cs"/>
              </a:rPr>
              <a:t>, transmission </a:t>
            </a:r>
            <a:r>
              <a:rPr lang="en-US" sz="1200" b="0" i="0" u="none" strike="noStrike" kern="1200" dirty="0" smtClean="0">
                <a:solidFill>
                  <a:schemeClr val="tx1"/>
                </a:solidFill>
                <a:effectLst/>
                <a:latin typeface="+mn-lt"/>
                <a:ea typeface="+mn-ea"/>
                <a:cs typeface="+mn-cs"/>
                <a:hlinkClick r:id="rId7" tooltip="Encryption"/>
              </a:rPr>
              <a:t>encryption</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8"/>
              </a:rPr>
              <a:t>[1]</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9" tooltip="Data compression"/>
              </a:rPr>
              <a:t>compression</a:t>
            </a:r>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PPP is used over many types of physical networks </a:t>
            </a:r>
            <a:endParaRPr lang="si-LK" sz="1200" b="0" i="0" kern="1200" dirty="0" smtClean="0">
              <a:solidFill>
                <a:schemeClr val="tx1"/>
              </a:solidFill>
              <a:effectLst/>
              <a:latin typeface="+mn-lt"/>
              <a:ea typeface="+mn-ea"/>
              <a:cs typeface="+mn-cs"/>
            </a:endParaRPr>
          </a:p>
          <a:p>
            <a:r>
              <a:rPr lang="si-LK"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0" tooltip="Serial cable"/>
              </a:rPr>
              <a:t>serial cable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1" tooltip="Phone line"/>
              </a:rPr>
              <a:t>phone line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2" tooltip="Trunking"/>
              </a:rPr>
              <a:t>trunk line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3" tooltip="Cellular telephone"/>
              </a:rPr>
              <a:t>cellular telephone</a:t>
            </a:r>
            <a:r>
              <a:rPr lang="en-US" sz="1200" b="0" i="0" kern="1200" dirty="0" smtClean="0">
                <a:solidFill>
                  <a:schemeClr val="tx1"/>
                </a:solidFill>
                <a:effectLst/>
                <a:latin typeface="+mn-lt"/>
                <a:ea typeface="+mn-ea"/>
                <a:cs typeface="+mn-cs"/>
              </a:rPr>
              <a:t>, specialized radio links, and </a:t>
            </a:r>
            <a:r>
              <a:rPr lang="en-US" sz="1200" b="0" i="0" u="none" strike="noStrike" kern="1200" dirty="0" smtClean="0">
                <a:solidFill>
                  <a:schemeClr val="tx1"/>
                </a:solidFill>
                <a:effectLst/>
                <a:latin typeface="+mn-lt"/>
                <a:ea typeface="+mn-ea"/>
                <a:cs typeface="+mn-cs"/>
                <a:hlinkClick r:id="rId14" tooltip="Fiber-optic communication"/>
              </a:rPr>
              <a:t>fiber </a:t>
            </a:r>
            <a:r>
              <a:rPr lang="si-LK" sz="1200" b="0" i="0" u="none" strike="noStrike" kern="1200" dirty="0" smtClean="0">
                <a:solidFill>
                  <a:schemeClr val="tx1"/>
                </a:solidFill>
                <a:effectLst/>
                <a:latin typeface="+mn-lt"/>
                <a:ea typeface="+mn-ea"/>
                <a:cs typeface="+mn-cs"/>
                <a:hlinkClick r:id="rId14" tooltip="Fiber-optic communication"/>
              </a:rPr>
              <a:t>	</a:t>
            </a:r>
            <a:r>
              <a:rPr lang="en-US" sz="1200" b="0" i="0" u="none" strike="noStrike" kern="1200" dirty="0" smtClean="0">
                <a:solidFill>
                  <a:schemeClr val="tx1"/>
                </a:solidFill>
                <a:effectLst/>
                <a:latin typeface="+mn-lt"/>
                <a:ea typeface="+mn-ea"/>
                <a:cs typeface="+mn-cs"/>
                <a:hlinkClick r:id="rId14" tooltip="Fiber-optic communication"/>
              </a:rPr>
              <a:t>optic links</a:t>
            </a:r>
            <a:r>
              <a:rPr lang="en-US" sz="1200" b="0" i="0" kern="1200" dirty="0" smtClean="0">
                <a:solidFill>
                  <a:schemeClr val="tx1"/>
                </a:solidFill>
                <a:effectLst/>
                <a:latin typeface="+mn-lt"/>
                <a:ea typeface="+mn-ea"/>
                <a:cs typeface="+mn-cs"/>
              </a:rPr>
              <a:t> such as </a:t>
            </a:r>
            <a:r>
              <a:rPr lang="en-US" sz="1200" b="0" i="0" u="none" strike="noStrike" kern="1200" dirty="0" smtClean="0">
                <a:solidFill>
                  <a:schemeClr val="tx1"/>
                </a:solidFill>
                <a:effectLst/>
                <a:latin typeface="+mn-lt"/>
                <a:ea typeface="+mn-ea"/>
                <a:cs typeface="+mn-cs"/>
                <a:hlinkClick r:id="rId15" tooltip="SONET"/>
              </a:rPr>
              <a:t>SONET</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6" tooltip="Internet service provider"/>
              </a:rPr>
              <a:t>Internet service providers</a:t>
            </a:r>
            <a:r>
              <a:rPr lang="en-US" sz="1200" b="0" i="0" kern="1200" dirty="0" smtClean="0">
                <a:solidFill>
                  <a:schemeClr val="tx1"/>
                </a:solidFill>
                <a:effectLst/>
                <a:latin typeface="+mn-lt"/>
                <a:ea typeface="+mn-ea"/>
                <a:cs typeface="+mn-cs"/>
              </a:rPr>
              <a:t> </a:t>
            </a:r>
            <a:endParaRPr lang="si-LK"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(ISPs) have used PPP for customer </a:t>
            </a:r>
            <a:r>
              <a:rPr lang="en-US" sz="1200" b="0" i="0" u="none" strike="noStrike" kern="1200" dirty="0" smtClean="0">
                <a:solidFill>
                  <a:schemeClr val="tx1"/>
                </a:solidFill>
                <a:effectLst/>
                <a:latin typeface="+mn-lt"/>
                <a:ea typeface="+mn-ea"/>
                <a:cs typeface="+mn-cs"/>
                <a:hlinkClick r:id="rId17" tooltip="Dial-up access"/>
              </a:rPr>
              <a:t>dial-up access</a:t>
            </a:r>
            <a:r>
              <a:rPr lang="en-US" sz="1200" b="0" i="0" kern="1200" dirty="0" smtClean="0">
                <a:solidFill>
                  <a:schemeClr val="tx1"/>
                </a:solidFill>
                <a:effectLst/>
                <a:latin typeface="+mn-lt"/>
                <a:ea typeface="+mn-ea"/>
                <a:cs typeface="+mn-cs"/>
              </a:rPr>
              <a:t> to the </a:t>
            </a:r>
            <a:r>
              <a:rPr lang="en-US" sz="1200" b="0" i="0" u="none" strike="noStrike" kern="1200" dirty="0" smtClean="0">
                <a:solidFill>
                  <a:schemeClr val="tx1"/>
                </a:solidFill>
                <a:effectLst/>
                <a:latin typeface="+mn-lt"/>
                <a:ea typeface="+mn-ea"/>
                <a:cs typeface="+mn-cs"/>
                <a:hlinkClick r:id="rId18" tooltip="Internet"/>
              </a:rPr>
              <a:t>Internet</a:t>
            </a:r>
            <a:r>
              <a:rPr lang="en-US" sz="1200" b="0" i="0" kern="1200" dirty="0" smtClean="0">
                <a:solidFill>
                  <a:schemeClr val="tx1"/>
                </a:solidFill>
                <a:effectLst/>
                <a:latin typeface="+mn-lt"/>
                <a:ea typeface="+mn-ea"/>
                <a:cs typeface="+mn-cs"/>
              </a:rPr>
              <a:t>, since IP packets cannot be transmitted over a </a:t>
            </a:r>
            <a:r>
              <a:rPr lang="en-US" sz="1200" b="0" i="0" u="none" strike="noStrike" kern="1200" dirty="0" smtClean="0">
                <a:solidFill>
                  <a:schemeClr val="tx1"/>
                </a:solidFill>
                <a:effectLst/>
                <a:latin typeface="+mn-lt"/>
                <a:ea typeface="+mn-ea"/>
                <a:cs typeface="+mn-cs"/>
                <a:hlinkClick r:id="rId19" tooltip="Modem"/>
              </a:rPr>
              <a:t>modem</a:t>
            </a:r>
            <a:r>
              <a:rPr lang="en-US" sz="1200" b="0" i="0" kern="1200" dirty="0" smtClean="0">
                <a:solidFill>
                  <a:schemeClr val="tx1"/>
                </a:solidFill>
                <a:effectLst/>
                <a:latin typeface="+mn-lt"/>
                <a:ea typeface="+mn-ea"/>
                <a:cs typeface="+mn-cs"/>
              </a:rPr>
              <a:t> line on their own, without some data link protocol.</a:t>
            </a:r>
          </a:p>
          <a:p>
            <a:r>
              <a:rPr lang="en-US" sz="1200" b="0" i="0" kern="1200" dirty="0" smtClean="0">
                <a:solidFill>
                  <a:schemeClr val="tx1"/>
                </a:solidFill>
                <a:effectLst/>
                <a:latin typeface="+mn-lt"/>
                <a:ea typeface="+mn-ea"/>
                <a:cs typeface="+mn-cs"/>
              </a:rPr>
              <a:t>Two derivatives of PPP, </a:t>
            </a:r>
            <a:r>
              <a:rPr lang="en-US" sz="1200" b="0" i="0" u="none" strike="noStrike" kern="1200" dirty="0" smtClean="0">
                <a:solidFill>
                  <a:schemeClr val="tx1"/>
                </a:solidFill>
                <a:effectLst/>
                <a:latin typeface="+mn-lt"/>
                <a:ea typeface="+mn-ea"/>
                <a:cs typeface="+mn-cs"/>
                <a:hlinkClick r:id="rId20" tooltip="Point-to-Point Protocol over Ethernet"/>
              </a:rPr>
              <a:t>Point-to-Point Protocol over Ethernet</a:t>
            </a:r>
            <a:r>
              <a:rPr lang="en-US" sz="1200" b="0" i="0" kern="1200" dirty="0" smtClean="0">
                <a:solidFill>
                  <a:schemeClr val="tx1"/>
                </a:solidFill>
                <a:effectLst/>
                <a:latin typeface="+mn-lt"/>
                <a:ea typeface="+mn-ea"/>
                <a:cs typeface="+mn-cs"/>
              </a:rPr>
              <a:t> (PPPoE) and </a:t>
            </a:r>
            <a:r>
              <a:rPr lang="en-US" sz="1200" b="0" i="0" u="none" strike="noStrike" kern="1200" dirty="0" smtClean="0">
                <a:solidFill>
                  <a:schemeClr val="tx1"/>
                </a:solidFill>
                <a:effectLst/>
                <a:latin typeface="+mn-lt"/>
                <a:ea typeface="+mn-ea"/>
                <a:cs typeface="+mn-cs"/>
                <a:hlinkClick r:id="rId21" tooltip="Point-to-Point Protocol over ATM"/>
              </a:rPr>
              <a:t>Point-to-Point Protocol over ATM</a:t>
            </a:r>
            <a:r>
              <a:rPr lang="en-US" sz="1200" b="0" i="0" kern="1200" dirty="0" smtClean="0">
                <a:solidFill>
                  <a:schemeClr val="tx1"/>
                </a:solidFill>
                <a:effectLst/>
                <a:latin typeface="+mn-lt"/>
                <a:ea typeface="+mn-ea"/>
                <a:cs typeface="+mn-cs"/>
              </a:rPr>
              <a:t> (PPPoA), are used most commonly by Internet Service Providers (ISPs) to establish a </a:t>
            </a:r>
            <a:r>
              <a:rPr lang="en-US" sz="1200" b="0" i="0" u="none" strike="noStrike" kern="1200" dirty="0" smtClean="0">
                <a:solidFill>
                  <a:schemeClr val="tx1"/>
                </a:solidFill>
                <a:effectLst/>
                <a:latin typeface="+mn-lt"/>
                <a:ea typeface="+mn-ea"/>
                <a:cs typeface="+mn-cs"/>
                <a:hlinkClick r:id="rId22" tooltip="Digital Subscriber Line"/>
              </a:rPr>
              <a:t>Digital Subscriber Line</a:t>
            </a:r>
            <a:r>
              <a:rPr lang="en-US" sz="1200" b="0" i="0" kern="1200" dirty="0" smtClean="0">
                <a:solidFill>
                  <a:schemeClr val="tx1"/>
                </a:solidFill>
                <a:effectLst/>
                <a:latin typeface="+mn-lt"/>
                <a:ea typeface="+mn-ea"/>
                <a:cs typeface="+mn-cs"/>
              </a:rPr>
              <a:t> (DSL) Internet service connection with customers.</a:t>
            </a:r>
          </a:p>
          <a:p>
            <a:endParaRPr lang="si-LK" baseline="0" dirty="0" smtClean="0"/>
          </a:p>
          <a:p>
            <a:r>
              <a:rPr lang="en-US" dirty="0" smtClean="0"/>
              <a:t>Encryption </a:t>
            </a:r>
          </a:p>
          <a:p>
            <a:r>
              <a:rPr lang="en-US" sz="1200" b="1" i="0" kern="1200" dirty="0" smtClean="0">
                <a:solidFill>
                  <a:schemeClr val="tx1"/>
                </a:solidFill>
                <a:effectLst/>
                <a:latin typeface="+mn-lt"/>
                <a:ea typeface="+mn-ea"/>
                <a:cs typeface="+mn-cs"/>
              </a:rPr>
              <a:t>encryption</a:t>
            </a:r>
            <a:r>
              <a:rPr lang="en-US" sz="1200" b="0" i="0" kern="1200" dirty="0" smtClean="0">
                <a:solidFill>
                  <a:schemeClr val="tx1"/>
                </a:solidFill>
                <a:effectLst/>
                <a:latin typeface="+mn-lt"/>
                <a:ea typeface="+mn-ea"/>
                <a:cs typeface="+mn-cs"/>
              </a:rPr>
              <a:t> is the process of encoding a message or information in such a way that only authorized parties can access</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234</a:t>
            </a:fld>
            <a:endParaRPr lang="en-US" dirty="0"/>
          </a:p>
        </p:txBody>
      </p:sp>
    </p:spTree>
    <p:extLst>
      <p:ext uri="{BB962C8B-B14F-4D97-AF65-F5344CB8AC3E}">
        <p14:creationId xmlns:p14="http://schemas.microsoft.com/office/powerpoint/2010/main" val="36560321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ගොනු හුවමාරු නියමාවලිය</a:t>
            </a:r>
          </a:p>
          <a:p>
            <a:endParaRPr lang="en-US" dirty="0" smtClean="0"/>
          </a:p>
          <a:p>
            <a:r>
              <a:rPr lang="en-US" dirty="0" smtClean="0"/>
              <a:t>telnet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Telnet</a:t>
            </a:r>
            <a:r>
              <a:rPr lang="en-US" dirty="0" smtClean="0"/>
              <a:t> is a protocol used on the </a:t>
            </a:r>
            <a:r>
              <a:rPr lang="en-US" dirty="0" smtClean="0">
                <a:hlinkClick r:id="rId3" tooltip="Internet"/>
              </a:rPr>
              <a:t>Internet</a:t>
            </a:r>
            <a:r>
              <a:rPr lang="en-US" dirty="0" smtClean="0"/>
              <a:t> or </a:t>
            </a:r>
            <a:r>
              <a:rPr lang="en-US" dirty="0" smtClean="0">
                <a:hlinkClick r:id="rId4" tooltip="Local Area Network"/>
              </a:rPr>
              <a:t>local area networks</a:t>
            </a:r>
            <a:r>
              <a:rPr lang="en-US" dirty="0" smtClean="0"/>
              <a:t> to provide a bidirectional interactive text-oriented communication facility using a virtual </a:t>
            </a:r>
            <a:r>
              <a:rPr lang="en-US" dirty="0" smtClean="0">
                <a:hlinkClick r:id="rId5" tooltip="Text terminal"/>
              </a:rPr>
              <a:t>terminal</a:t>
            </a:r>
            <a:r>
              <a:rPr lang="en-US" dirty="0" smtClean="0"/>
              <a:t> connection. </a:t>
            </a:r>
            <a:endParaRPr lang="si-LK"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235</a:t>
            </a:fld>
            <a:endParaRPr lang="en-US" dirty="0"/>
          </a:p>
        </p:txBody>
      </p:sp>
    </p:spTree>
    <p:extLst>
      <p:ext uri="{BB962C8B-B14F-4D97-AF65-F5344CB8AC3E}">
        <p14:creationId xmlns:p14="http://schemas.microsoft.com/office/powerpoint/2010/main" val="4861412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HTTP is</a:t>
            </a:r>
            <a:r>
              <a:rPr lang="en-US" baseline="0" dirty="0" smtClean="0"/>
              <a:t> a </a:t>
            </a:r>
            <a:r>
              <a:rPr lang="en-US" dirty="0" smtClean="0"/>
              <a:t>request–response protocol in the client–server computing model. </a:t>
            </a:r>
          </a:p>
          <a:p>
            <a:pPr marL="171450" indent="-171450">
              <a:buFont typeface="Arial" panose="020B0604020202020204" pitchFamily="34" charset="0"/>
              <a:buChar char="•"/>
            </a:pPr>
            <a:r>
              <a:rPr lang="en-US" dirty="0" smtClean="0"/>
              <a:t>A web browser</a:t>
            </a:r>
            <a:r>
              <a:rPr lang="en-US" baseline="0" dirty="0" smtClean="0"/>
              <a:t> (</a:t>
            </a:r>
            <a:r>
              <a:rPr lang="en-US" dirty="0" smtClean="0"/>
              <a:t>client) and an application running on a computer hosting a website (server). </a:t>
            </a:r>
          </a:p>
          <a:p>
            <a:pPr marL="171450" indent="-171450">
              <a:buFont typeface="Arial" panose="020B0604020202020204" pitchFamily="34" charset="0"/>
              <a:buChar char="•"/>
            </a:pPr>
            <a:r>
              <a:rPr lang="en-US" dirty="0" smtClean="0"/>
              <a:t>The client submits an HTTP request message to the server. The server, which provides resources such as HTML files and other content, or performs other functions on behalf of the client, returns a response message to the client. </a:t>
            </a:r>
          </a:p>
          <a:p>
            <a:pPr marL="171450" indent="-171450">
              <a:buFont typeface="Arial" panose="020B0604020202020204" pitchFamily="34" charset="0"/>
              <a:buChar char="•"/>
            </a:pPr>
            <a:r>
              <a:rPr lang="en-US" dirty="0" smtClean="0"/>
              <a:t>The response contains completion status information about the request and may also contain requested content in its message body.</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236</a:t>
            </a:fld>
            <a:endParaRPr lang="en-US" dirty="0"/>
          </a:p>
        </p:txBody>
      </p:sp>
    </p:spTree>
    <p:extLst>
      <p:ext uri="{BB962C8B-B14F-4D97-AF65-F5344CB8AC3E}">
        <p14:creationId xmlns:p14="http://schemas.microsoft.com/office/powerpoint/2010/main" val="374437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dirty="0"/>
              <a:t>Optical fibers typically include a </a:t>
            </a:r>
            <a:r>
              <a:rPr lang="en-US" sz="1800" dirty="0">
                <a:hlinkClick r:id="rId3" tooltip="Transparency and translucency"/>
              </a:rPr>
              <a:t>transparent</a:t>
            </a:r>
            <a:r>
              <a:rPr lang="en-US" sz="1800" dirty="0"/>
              <a:t> </a:t>
            </a:r>
            <a:r>
              <a:rPr lang="en-US" sz="1800" dirty="0">
                <a:hlinkClick r:id="rId4" tooltip="Core (optical fiber)"/>
              </a:rPr>
              <a:t>core</a:t>
            </a:r>
            <a:r>
              <a:rPr lang="en-US" sz="1800" dirty="0"/>
              <a:t> surrounded by a transparent </a:t>
            </a:r>
            <a:r>
              <a:rPr lang="en-US" sz="1800" dirty="0">
                <a:hlinkClick r:id="rId5" tooltip="Cladding (fiber optics)"/>
              </a:rPr>
              <a:t>cladding</a:t>
            </a:r>
            <a:r>
              <a:rPr lang="en-US" sz="1800" dirty="0"/>
              <a:t> material with a lower </a:t>
            </a:r>
            <a:r>
              <a:rPr lang="en-US" sz="1800" u="sng" dirty="0">
                <a:hlinkClick r:id="rId6" tooltip="Index of refraction"/>
              </a:rPr>
              <a:t>index of refraction</a:t>
            </a:r>
            <a:r>
              <a:rPr lang="en-US" sz="1800" dirty="0"/>
              <a:t>. Light is kept in the core by </a:t>
            </a:r>
            <a:r>
              <a:rPr lang="en-US" sz="1800" dirty="0">
                <a:hlinkClick r:id="rId7" tooltip="Total internal reflection"/>
              </a:rPr>
              <a:t>total internal reflection</a:t>
            </a:r>
            <a:r>
              <a:rPr lang="en-US" sz="1800" dirty="0"/>
              <a:t>. This causes the fiber to act as a </a:t>
            </a:r>
            <a:r>
              <a:rPr lang="en-US" sz="1800" dirty="0">
                <a:hlinkClick r:id="rId8" tooltip="Waveguide (optics)"/>
              </a:rPr>
              <a:t>waveguide</a:t>
            </a:r>
            <a:r>
              <a:rPr lang="en-US" sz="1800" dirty="0"/>
              <a:t>. Fibers that support many propagation paths or </a:t>
            </a:r>
            <a:r>
              <a:rPr lang="en-US" sz="1800" dirty="0">
                <a:hlinkClick r:id="rId9" tooltip="Transverse mode"/>
              </a:rPr>
              <a:t>transverse modes</a:t>
            </a:r>
            <a:r>
              <a:rPr lang="en-US" sz="1800" dirty="0"/>
              <a:t> are called </a:t>
            </a:r>
            <a:r>
              <a:rPr lang="en-US" sz="1800" dirty="0">
                <a:hlinkClick r:id="rId10" tooltip="Multi-mode fiber"/>
              </a:rPr>
              <a:t>multi-mode fibers</a:t>
            </a:r>
            <a:r>
              <a:rPr lang="en-US" sz="1800" dirty="0"/>
              <a:t> (MMF), while those that only support a single mode are called </a:t>
            </a:r>
            <a:r>
              <a:rPr lang="en-US" sz="1800" dirty="0">
                <a:hlinkClick r:id="rId11" tooltip="Single-mode fiber"/>
              </a:rPr>
              <a:t>single-mode fibers</a:t>
            </a:r>
            <a:r>
              <a:rPr lang="en-US" sz="1800" dirty="0"/>
              <a:t> (SMF). Multi-mode fibers generally have a wider core diameter, and are used for short-distance communication links and for applications where high power must be transmitted. Single-mode fibers are used for most communication links longer than 1,000 meters (3,300 </a:t>
            </a:r>
            <a:r>
              <a:rPr lang="en-US" sz="1800" dirty="0" err="1"/>
              <a:t>ft</a:t>
            </a:r>
            <a:r>
              <a:rPr lang="en-US" sz="1800" dirty="0"/>
              <a:t>).</a:t>
            </a:r>
          </a:p>
        </p:txBody>
      </p:sp>
      <p:sp>
        <p:nvSpPr>
          <p:cNvPr id="4" name="Slide Number Placeholder 3"/>
          <p:cNvSpPr>
            <a:spLocks noGrp="1"/>
          </p:cNvSpPr>
          <p:nvPr>
            <p:ph type="sldNum" sz="quarter" idx="10"/>
          </p:nvPr>
        </p:nvSpPr>
        <p:spPr/>
        <p:txBody>
          <a:bodyPr/>
          <a:lstStyle/>
          <a:p>
            <a:fld id="{DFB7C4FD-9034-4D47-B00B-573938D2D065}" type="slidenum">
              <a:rPr lang="en-US" smtClean="0"/>
              <a:pPr/>
              <a:t>22</a:t>
            </a:fld>
            <a:endParaRPr lang="en-US"/>
          </a:p>
        </p:txBody>
      </p:sp>
    </p:spTree>
    <p:extLst>
      <p:ext uri="{BB962C8B-B14F-4D97-AF65-F5344CB8AC3E}">
        <p14:creationId xmlns:p14="http://schemas.microsoft.com/office/powerpoint/2010/main" val="390246611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 </a:t>
            </a:r>
            <a:r>
              <a:rPr lang="en-US" dirty="0" err="1" smtClean="0"/>
              <a:t>ssl</a:t>
            </a:r>
            <a:r>
              <a:rPr lang="en-US" baseline="0" dirty="0" smtClean="0"/>
              <a:t> - </a:t>
            </a:r>
            <a:r>
              <a:rPr lang="en-US" dirty="0" smtClean="0"/>
              <a:t>Secure Sockets Layer</a:t>
            </a:r>
          </a:p>
          <a:p>
            <a:r>
              <a:rPr lang="en-US" dirty="0" smtClean="0"/>
              <a:t>Secure Sockets Layer (SSL) is a networking protocol designed for securing connections between web clients and web servers over an insecure network, such as the internet. After being formally introduced in 1995, SSL made it possible for a web server to securely enable online transactions between consumers and businesses. </a:t>
            </a:r>
            <a:r>
              <a:rPr lang="en-US" smtClean="0"/>
              <a:t>Due to numerous protocol and implementation flaws and vulnerabilities, SSL was deprecated for use on the internet by the Internet Engineering Task Force (IETF) in 2015 and has been replaced by the Transport Layer Security (TLS) protocol.</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237</a:t>
            </a:fld>
            <a:endParaRPr lang="en-US" dirty="0"/>
          </a:p>
        </p:txBody>
      </p:sp>
    </p:spTree>
    <p:extLst>
      <p:ext uri="{BB962C8B-B14F-4D97-AF65-F5344CB8AC3E}">
        <p14:creationId xmlns:p14="http://schemas.microsoft.com/office/powerpoint/2010/main" val="240816115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විවෘත පද්ධති අන්තර් සබැඳුම් (</a:t>
            </a:r>
            <a:r>
              <a:rPr lang="en-US" dirty="0" smtClean="0"/>
              <a:t>Open System Interconnection) </a:t>
            </a:r>
            <a:r>
              <a:rPr lang="si-LK" dirty="0" smtClean="0"/>
              <a:t>ලෙස අරුත් ගැන්විය හැකි මෙය අන්තර්ජාතික ප්‍රමිතිකරන ආයතනය(</a:t>
            </a:r>
            <a:r>
              <a:rPr lang="en-US" dirty="0" smtClean="0"/>
              <a:t>International </a:t>
            </a:r>
            <a:r>
              <a:rPr lang="en-US" dirty="0" err="1" smtClean="0"/>
              <a:t>Orgernization</a:t>
            </a:r>
            <a:r>
              <a:rPr lang="en-US" dirty="0" smtClean="0"/>
              <a:t> for </a:t>
            </a:r>
            <a:r>
              <a:rPr lang="en-US" dirty="0" err="1" smtClean="0"/>
              <a:t>Standerization</a:t>
            </a:r>
            <a:r>
              <a:rPr lang="en-US" dirty="0" smtClean="0"/>
              <a:t>(ISO)) </a:t>
            </a:r>
            <a:r>
              <a:rPr lang="si-LK" dirty="0" smtClean="0"/>
              <a:t>විසින් 1984 දී, එක් ජාලක සංරචකයක (</a:t>
            </a:r>
            <a:r>
              <a:rPr lang="en-US" dirty="0" smtClean="0"/>
              <a:t>Networking component) </a:t>
            </a:r>
            <a:r>
              <a:rPr lang="si-LK" dirty="0" smtClean="0"/>
              <a:t>සිට තවත් සංරචකයකට තොරතුරු හුවමාරු වන ආකාරය දැක්වීමට ඉදිරිපත් කරන ලද ආකෘතියකි. ජාලගත මෘදුකාංගයක තොරතුරක් ඇතුලු කරන අවස්ථාවේ සිට එය විද්‍යුත් සංඥාවක් බවට පරිවර්ථනය වීම දක්වා ක්‍රියාවලිය ස්ථර (</a:t>
            </a:r>
            <a:r>
              <a:rPr lang="en-US" dirty="0" smtClean="0"/>
              <a:t>Layer) 7</a:t>
            </a:r>
            <a:r>
              <a:rPr lang="si-LK" dirty="0" smtClean="0"/>
              <a:t>ක් මගින් මෙහි විස්ථර කර ඇත.</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239</a:t>
            </a:fld>
            <a:endParaRPr lang="en-US" dirty="0"/>
          </a:p>
        </p:txBody>
      </p:sp>
    </p:spTree>
    <p:extLst>
      <p:ext uri="{BB962C8B-B14F-4D97-AF65-F5344CB8AC3E}">
        <p14:creationId xmlns:p14="http://schemas.microsoft.com/office/powerpoint/2010/main" val="409125530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යෙදුම්</a:t>
            </a:r>
            <a:r>
              <a:rPr lang="si-LK" baseline="0" dirty="0" smtClean="0"/>
              <a:t> </a:t>
            </a:r>
          </a:p>
          <a:p>
            <a:r>
              <a:rPr lang="si-LK" baseline="0" dirty="0" smtClean="0"/>
              <a:t>ඉදිරිපත්කිරීම්</a:t>
            </a:r>
          </a:p>
          <a:p>
            <a:r>
              <a:rPr lang="si-LK" baseline="0" dirty="0" smtClean="0"/>
              <a:t>සැසි</a:t>
            </a:r>
          </a:p>
          <a:p>
            <a:r>
              <a:rPr lang="si-LK" baseline="0" dirty="0" smtClean="0"/>
              <a:t>ප්‍රවාහන</a:t>
            </a:r>
          </a:p>
          <a:p>
            <a:r>
              <a:rPr lang="si-LK" baseline="0" dirty="0" smtClean="0"/>
              <a:t>ජාල</a:t>
            </a:r>
          </a:p>
          <a:p>
            <a:r>
              <a:rPr lang="si-LK" baseline="0" dirty="0" smtClean="0"/>
              <a:t>දත්ත සබැඳි</a:t>
            </a:r>
          </a:p>
          <a:p>
            <a:r>
              <a:rPr lang="si-LK" baseline="0" dirty="0" smtClean="0"/>
              <a:t>භෞතික</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240</a:t>
            </a:fld>
            <a:endParaRPr lang="en-US" dirty="0"/>
          </a:p>
        </p:txBody>
      </p:sp>
    </p:spTree>
    <p:extLst>
      <p:ext uri="{BB962C8B-B14F-4D97-AF65-F5344CB8AC3E}">
        <p14:creationId xmlns:p14="http://schemas.microsoft.com/office/powerpoint/2010/main" val="262090476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මෙම ස්ථර තුල දත්ත සම්ප්‍රේෂණය ඉහල සිට පහලටත් පහල සිට ඉහලටත් සිදුවේ.</a:t>
            </a:r>
          </a:p>
          <a:p>
            <a:pPr marL="171450" indent="-171450">
              <a:buFont typeface="Arial" panose="020B0604020202020204" pitchFamily="34" charset="0"/>
              <a:buChar char="•"/>
            </a:pPr>
            <a:r>
              <a:rPr lang="si-LK" dirty="0" smtClean="0"/>
              <a:t>දත්ත යවන්නාගේ</a:t>
            </a:r>
            <a:r>
              <a:rPr lang="si-LK" baseline="0" dirty="0" smtClean="0"/>
              <a:t> අන්තයේ දී යෙදුම් ස්ථරයේ සිට භෞත්ක ස්ථරය දක්වා දත්ත ගමන් කරන විට මුල් දත්ත වලට අමතරව තවත් තොරතුරු එකතු වේ.</a:t>
            </a:r>
          </a:p>
          <a:p>
            <a:pPr marL="171450" indent="-171450">
              <a:buFont typeface="Arial" panose="020B0604020202020204" pitchFamily="34" charset="0"/>
              <a:buChar char="•"/>
            </a:pPr>
            <a:r>
              <a:rPr lang="en-US" baseline="0" dirty="0" smtClean="0"/>
              <a:t>Original Data + Transport Layer header = Segments</a:t>
            </a:r>
            <a:r>
              <a:rPr lang="si-LK" baseline="0" dirty="0" smtClean="0"/>
              <a:t>කොටස/ඛණ්ඩය)</a:t>
            </a:r>
            <a:endParaRPr lang="en-US" baseline="0" dirty="0" smtClean="0"/>
          </a:p>
          <a:p>
            <a:pPr marL="171450" indent="-171450">
              <a:buFont typeface="Arial" panose="020B0604020202020204" pitchFamily="34" charset="0"/>
              <a:buChar char="•"/>
            </a:pPr>
            <a:r>
              <a:rPr lang="en-US" baseline="0" dirty="0" smtClean="0"/>
              <a:t>Segments +Network Layer header =Packets</a:t>
            </a:r>
          </a:p>
          <a:p>
            <a:pPr marL="171450" indent="-171450">
              <a:buFont typeface="Arial" panose="020B0604020202020204" pitchFamily="34" charset="0"/>
              <a:buChar char="•"/>
            </a:pPr>
            <a:r>
              <a:rPr lang="en-US" baseline="0" dirty="0" smtClean="0"/>
              <a:t>Packets + Data Link Layer header = Frames</a:t>
            </a:r>
            <a:endParaRPr lang="si-LK" baseline="0" dirty="0" smtClean="0"/>
          </a:p>
          <a:p>
            <a:pPr marL="171450" indent="-171450">
              <a:buFont typeface="Arial" panose="020B0604020202020204" pitchFamily="34" charset="0"/>
              <a:buChar char="•"/>
            </a:pPr>
            <a:r>
              <a:rPr lang="si-LK" baseline="0" dirty="0" smtClean="0"/>
              <a:t>මේ අනුව 7වන ස්ථරයේ සිට 1වන ස්ථරය දක්වා පහලට පැමිණෙන විට</a:t>
            </a:r>
            <a:r>
              <a:rPr lang="en-US" baseline="0" dirty="0" smtClean="0"/>
              <a:t> </a:t>
            </a:r>
            <a:r>
              <a:rPr lang="si-LK" baseline="0" dirty="0" smtClean="0"/>
              <a:t>ධාරිතාවය වැඩිවේ.</a:t>
            </a:r>
            <a:endParaRPr lang="si-LK"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241</a:t>
            </a:fld>
            <a:endParaRPr lang="en-US" dirty="0"/>
          </a:p>
        </p:txBody>
      </p:sp>
    </p:spTree>
    <p:extLst>
      <p:ext uri="{BB962C8B-B14F-4D97-AF65-F5344CB8AC3E}">
        <p14:creationId xmlns:p14="http://schemas.microsoft.com/office/powerpoint/2010/main" val="37263166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The application layer is used by end-user software such as web browsers and email clients. It provides protocols that allow software to send and receive information and present meaningful data to users. A few examples of application layer protocols are the </a:t>
            </a:r>
            <a:r>
              <a:rPr lang="en-GB" sz="1200" b="0" i="0" u="none" strike="noStrike" kern="1200" dirty="0" smtClean="0">
                <a:solidFill>
                  <a:schemeClr val="tx1"/>
                </a:solidFill>
                <a:effectLst/>
                <a:latin typeface="+mn-lt"/>
                <a:ea typeface="+mn-ea"/>
                <a:cs typeface="+mn-cs"/>
                <a:hlinkClick r:id="rId3"/>
              </a:rPr>
              <a:t>Hypertext Transfer Protocol</a:t>
            </a:r>
            <a:r>
              <a:rPr lang="en-GB" sz="1200" b="0" i="0" kern="1200" dirty="0" smtClean="0">
                <a:solidFill>
                  <a:schemeClr val="tx1"/>
                </a:solidFill>
                <a:effectLst/>
                <a:latin typeface="+mn-lt"/>
                <a:ea typeface="+mn-ea"/>
                <a:cs typeface="+mn-cs"/>
              </a:rPr>
              <a:t> (HTTP), File Transfer Protocol (FTP), Post Office Protocol (POP), Simple Mail Transfer Protocol (SMTP), and Domain Name System (DNS).</a:t>
            </a:r>
            <a:endParaRPr lang="si-LK" sz="1200" b="0" i="0" kern="1200" dirty="0" smtClean="0">
              <a:solidFill>
                <a:schemeClr val="tx1"/>
              </a:solidFill>
              <a:effectLst/>
              <a:latin typeface="+mn-lt"/>
              <a:ea typeface="+mn-ea"/>
              <a:cs typeface="+mn-cs"/>
            </a:endParaRPr>
          </a:p>
          <a:p>
            <a:endParaRPr lang="si-LK" dirty="0" smtClean="0"/>
          </a:p>
          <a:p>
            <a:r>
              <a:rPr lang="en-US" dirty="0" smtClean="0"/>
              <a:t>The Application layer supplies network services to end-user applications. Network services are typically protocols that work with user's data. For example, in a Web browser application, the Application layer protocol HTTP packages the data needed to send and receive Web page content. This Layer 7 provides data to (and obtains data from) the Presentation layer.</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243</a:t>
            </a:fld>
            <a:endParaRPr lang="en-US" dirty="0"/>
          </a:p>
        </p:txBody>
      </p:sp>
    </p:spTree>
    <p:extLst>
      <p:ext uri="{BB962C8B-B14F-4D97-AF65-F5344CB8AC3E}">
        <p14:creationId xmlns:p14="http://schemas.microsoft.com/office/powerpoint/2010/main" val="147309755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Presentation layer is the simplest in function of any piece of the OSI model. At Layer 6, it handles syntax processing of message data such as format conversions and encryption / decryption needed to support the Application layer above it.</a:t>
            </a:r>
          </a:p>
          <a:p>
            <a:endParaRPr lang="en-US" dirty="0" smtClean="0"/>
          </a:p>
          <a:p>
            <a:r>
              <a:rPr lang="en-US" smtClean="0"/>
              <a:t>https://www.imperva.com/learn/application-security/osi-model/#:~:text=SecurityEssentialsProtocols-,What%20Is%20the%20OSI%20Model,companies%20in%20the%20early%201980s</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244</a:t>
            </a:fld>
            <a:endParaRPr lang="en-US" dirty="0"/>
          </a:p>
        </p:txBody>
      </p:sp>
    </p:spTree>
    <p:extLst>
      <p:ext uri="{BB962C8B-B14F-4D97-AF65-F5344CB8AC3E}">
        <p14:creationId xmlns:p14="http://schemas.microsoft.com/office/powerpoint/2010/main" val="31388500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NetBIOS (Network Basic </a:t>
            </a:r>
            <a:r>
              <a:rPr lang="en-US" dirty="0" err="1" smtClean="0"/>
              <a:t>Input/Output</a:t>
            </a:r>
            <a:r>
              <a:rPr lang="en-US" dirty="0" smtClean="0"/>
              <a:t> System) is a program that allows applications on different computers to communicate within a local area network (LAN).</a:t>
            </a:r>
          </a:p>
          <a:p>
            <a:endParaRPr lang="en-US" dirty="0" smtClean="0"/>
          </a:p>
          <a:p>
            <a:r>
              <a:rPr lang="en-US" sz="1200" b="0" i="0" kern="1200" dirty="0" smtClean="0">
                <a:solidFill>
                  <a:schemeClr val="tx1"/>
                </a:solidFill>
                <a:effectLst/>
                <a:latin typeface="+mn-lt"/>
                <a:ea typeface="+mn-ea"/>
                <a:cs typeface="+mn-cs"/>
              </a:rPr>
              <a:t>The Session Layer manages the sequence and flow of events that initiate and tear down network connections. At Layer 5, it is built to support multiple types of connections that can be created dynamically and run over individual networks.</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246</a:t>
            </a:fld>
            <a:endParaRPr lang="en-US" dirty="0"/>
          </a:p>
        </p:txBody>
      </p:sp>
    </p:spTree>
    <p:extLst>
      <p:ext uri="{BB962C8B-B14F-4D97-AF65-F5344CB8AC3E}">
        <p14:creationId xmlns:p14="http://schemas.microsoft.com/office/powerpoint/2010/main" val="252694508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Transport Layer delivers data across network connections. TCP is the most common example of a Transport Layer 4 network protocol. Different transport protocols may support a range of optional capabilities including error recovery, flow control, and support for re-transmission.</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247</a:t>
            </a:fld>
            <a:endParaRPr lang="en-US" dirty="0"/>
          </a:p>
        </p:txBody>
      </p:sp>
    </p:spTree>
    <p:extLst>
      <p:ext uri="{BB962C8B-B14F-4D97-AF65-F5344CB8AC3E}">
        <p14:creationId xmlns:p14="http://schemas.microsoft.com/office/powerpoint/2010/main" val="314987539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network layer is the third level of the Open Systems Interconnection Model (OSI Model) and the layer that provides data routing paths for network communication. Data is transferred in the form of packets via logical network paths in an ordered format controlled by the network layer. </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Logical connection setup, data forwarding, routing and delivery error reporting are the network layer’s primary responsibilities.</a:t>
            </a:r>
          </a:p>
          <a:p>
            <a:endParaRPr lang="en-US" dirty="0" smtClean="0"/>
          </a:p>
          <a:p>
            <a:r>
              <a:rPr lang="en-US" dirty="0" smtClean="0"/>
              <a:t>The network layer is responsible for packet forwarding including routing through intermediate routers.</a:t>
            </a:r>
          </a:p>
          <a:p>
            <a:r>
              <a:rPr lang="en-US" dirty="0" smtClean="0"/>
              <a:t>The Network layer adds the concept of routing above the Data Link layer. When data arrives at the Network layer, the source and destination addresses contained inside each frame are examined to determine if the data has reached its final destination. If the data has reached the final destination, this Layer 3 formats the data into packets delivered up to the Transport layer. Otherwise, the Network layer updates the destination address and pushes the frame back down to the lower layers.</a:t>
            </a:r>
          </a:p>
          <a:p>
            <a:endParaRPr lang="en-US" dirty="0" smtClean="0"/>
          </a:p>
          <a:p>
            <a:r>
              <a:rPr lang="en-US" dirty="0" smtClean="0"/>
              <a:t>To support routing, the Network layer maintains logical addresses such as IP addresses for devices on the network. The Network layer also manages the mapping between these logical addresses and physical addresses. In IP networking, this mapping is accomplished through the Address Resolution Protocol (ARP).</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249</a:t>
            </a:fld>
            <a:endParaRPr lang="en-US" dirty="0"/>
          </a:p>
        </p:txBody>
      </p:sp>
    </p:spTree>
    <p:extLst>
      <p:ext uri="{BB962C8B-B14F-4D97-AF65-F5344CB8AC3E}">
        <p14:creationId xmlns:p14="http://schemas.microsoft.com/office/powerpoint/2010/main" val="14284400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250</a:t>
            </a:fld>
            <a:endParaRPr lang="en-US" dirty="0"/>
          </a:p>
        </p:txBody>
      </p:sp>
    </p:spTree>
    <p:extLst>
      <p:ext uri="{BB962C8B-B14F-4D97-AF65-F5344CB8AC3E}">
        <p14:creationId xmlns:p14="http://schemas.microsoft.com/office/powerpoint/2010/main" val="2983384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27</a:t>
            </a:fld>
            <a:endParaRPr lang="en-US"/>
          </a:p>
        </p:txBody>
      </p:sp>
    </p:spTree>
    <p:extLst>
      <p:ext uri="{BB962C8B-B14F-4D97-AF65-F5344CB8AC3E}">
        <p14:creationId xmlns:p14="http://schemas.microsoft.com/office/powerpoint/2010/main" val="106602521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When obtaining data from the Physical layer, the Data Link layer checks for physical transmission errors and packages bits into data "frames". The Data Link layer also manages physical addressing schemes such as MAC addresses for Ethernet networks, controlling access of any various network devices to the physical medium. Because the Data Link layer is the single most complex layer in the OSI model, it is often divided into two parts, the "Media Access Control" </a:t>
            </a:r>
            <a:r>
              <a:rPr lang="en-US" dirty="0" err="1" smtClean="0"/>
              <a:t>sublayer</a:t>
            </a:r>
            <a:r>
              <a:rPr lang="en-US" dirty="0" smtClean="0"/>
              <a:t> and the "Logical Link Control" </a:t>
            </a:r>
            <a:r>
              <a:rPr lang="en-US" dirty="0" err="1" smtClean="0"/>
              <a:t>sublayer</a:t>
            </a:r>
            <a:r>
              <a:rPr lang="en-US" dirty="0" smtClean="0"/>
              <a:t>.</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251</a:t>
            </a:fld>
            <a:endParaRPr lang="en-US" dirty="0"/>
          </a:p>
        </p:txBody>
      </p:sp>
    </p:spTree>
    <p:extLst>
      <p:ext uri="{BB962C8B-B14F-4D97-AF65-F5344CB8AC3E}">
        <p14:creationId xmlns:p14="http://schemas.microsoft.com/office/powerpoint/2010/main" val="411643753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At Layer 1, the Physical layer of the OSI model is responsible for ultimate transmission of digital data bits from the Physical layer of the sending (source) device over network communications media to the Physical layer of the receiving (destination) device. Examples of Layer 1 technologies include Ethernet cables and Token Ring networks. Additionally, hubs and other repeaters are standard network devices that function at the Physical layer, as are cable connectors.</a:t>
            </a:r>
          </a:p>
          <a:p>
            <a:endParaRPr lang="en-US" dirty="0" smtClean="0"/>
          </a:p>
          <a:p>
            <a:r>
              <a:rPr lang="en-US" dirty="0" smtClean="0"/>
              <a:t>At the Physical layer, data are transmitted using the type of signaling supported by the physical medium: electric voltages, radio frequencies, or pulses of infrared or ordinary light.</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253</a:t>
            </a:fld>
            <a:endParaRPr lang="en-US" dirty="0"/>
          </a:p>
        </p:txBody>
      </p:sp>
    </p:spTree>
    <p:extLst>
      <p:ext uri="{BB962C8B-B14F-4D97-AF65-F5344CB8AC3E}">
        <p14:creationId xmlns:p14="http://schemas.microsoft.com/office/powerpoint/2010/main" val="30799509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Transport protocol data unit (TPDU) is a message encapsulation format where there are several bytes of routing header added to the front of the payload message. The processing overhead of the TPDU has two components: the overhead TPDU and the overhead per byte.</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256</a:t>
            </a:fld>
            <a:endParaRPr lang="en-US" dirty="0"/>
          </a:p>
        </p:txBody>
      </p:sp>
    </p:spTree>
    <p:extLst>
      <p:ext uri="{BB962C8B-B14F-4D97-AF65-F5344CB8AC3E}">
        <p14:creationId xmlns:p14="http://schemas.microsoft.com/office/powerpoint/2010/main" val="82776412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What is Layer 2 Switch?</a:t>
            </a:r>
          </a:p>
          <a:p>
            <a:r>
              <a:rPr lang="en-US" dirty="0" smtClean="0"/>
              <a:t>Layer 2 switches basically do switching only, which means they operate using devices’ MAC addresses to redirect the data packets from the source port to the destination port. It does that by maintaining a MAC address table to remember which ports have which MAC addresses assigned. A MAC address operates within the Layer 2 of the OSI reference model. A MAC address simply differentiates one device from another with each device being assigned a unique MAC address. It utilizes hardware based switching techniques to manage traffic in a LAN (Local Area Network). As switching occurs at Layer 2, the process is quite faster because all it does is sorting MAC addresses at a physical layer. In simple terms, a Layer 2 switch acts as a bridge between multiple devices.</a:t>
            </a:r>
          </a:p>
          <a:p>
            <a:endParaRPr lang="en-US" dirty="0" smtClean="0"/>
          </a:p>
          <a:p>
            <a:endParaRPr lang="en-US" dirty="0" smtClean="0"/>
          </a:p>
          <a:p>
            <a:endParaRPr lang="en-US" dirty="0" smtClean="0"/>
          </a:p>
          <a:p>
            <a:r>
              <a:rPr lang="en-US" dirty="0" smtClean="0"/>
              <a:t>Read more: Difference between Layer 2 Switch and Layer 3 Switch | Difference Between http://www.differencebetween.net/technology/difference-between-layer-2-switch-and-layer-3-switch/#ixzz5x7VEkGGI</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261</a:t>
            </a:fld>
            <a:endParaRPr lang="en-US" dirty="0"/>
          </a:p>
        </p:txBody>
      </p:sp>
    </p:spTree>
    <p:extLst>
      <p:ext uri="{BB962C8B-B14F-4D97-AF65-F5344CB8AC3E}">
        <p14:creationId xmlns:p14="http://schemas.microsoft.com/office/powerpoint/2010/main" val="388405215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What is Layer 3 Switch?</a:t>
            </a:r>
          </a:p>
          <a:p>
            <a:r>
              <a:rPr lang="en-US" dirty="0" smtClean="0"/>
              <a:t>A Layer 3 switch is exactly the opposite of what a Layer 2 switch does. Layer 2 switches were not able to route data packets at layer 3. Unlike Layer 2 switches, Layer 3 does routing using IP addresses. It’s a specialized hardware device used in routing data packets. Layer 3 switches have fast switching capabilities and they have higher port density. They are significant upgrades over the traditional routers to provide better performance and the main advantage of using Layer 3 switches is that they can route data packets without making extra network hops, thus making it faster than routers. However, they lack some added functionalities of a router. Layer 3 switches are commonly used in large scale enterprises. Simply put, a Layer 3 switch is nothing but a high-speed router but without WAN connectivity.</a:t>
            </a:r>
          </a:p>
          <a:p>
            <a:endParaRPr lang="en-US" dirty="0" smtClean="0"/>
          </a:p>
          <a:p>
            <a:endParaRPr lang="en-US" dirty="0" smtClean="0"/>
          </a:p>
          <a:p>
            <a:endParaRPr lang="en-US" dirty="0" smtClean="0"/>
          </a:p>
          <a:p>
            <a:r>
              <a:rPr lang="en-US" dirty="0" smtClean="0"/>
              <a:t>Read more: Difference between Layer 2 Switch and Layer 3 Switch | Difference Between http://www.differencebetween.net/technology/difference-between-layer-2-switch-and-layer-3-switch/#ixzz5x7VTEp00</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262</a:t>
            </a:fld>
            <a:endParaRPr lang="en-US" dirty="0"/>
          </a:p>
        </p:txBody>
      </p:sp>
    </p:spTree>
    <p:extLst>
      <p:ext uri="{BB962C8B-B14F-4D97-AF65-F5344CB8AC3E}">
        <p14:creationId xmlns:p14="http://schemas.microsoft.com/office/powerpoint/2010/main" val="337459316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public switched telephone network (PSTN) to establish a connection to an Internet service provider (ISP) by dialing a telephone number on a conventional telephone line. The user's computer or router uses an attached modem</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268</a:t>
            </a:fld>
            <a:endParaRPr lang="en-US" dirty="0"/>
          </a:p>
        </p:txBody>
      </p:sp>
    </p:spTree>
    <p:extLst>
      <p:ext uri="{BB962C8B-B14F-4D97-AF65-F5344CB8AC3E}">
        <p14:creationId xmlns:p14="http://schemas.microsoft.com/office/powerpoint/2010/main" val="9614317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300" baseline="0" dirty="0" smtClean="0"/>
              <a:t>Information Super Highway</a:t>
            </a:r>
          </a:p>
          <a:p>
            <a:r>
              <a:rPr lang="en-US" sz="1300" baseline="0" dirty="0" smtClean="0"/>
              <a:t>Global Village</a:t>
            </a:r>
          </a:p>
          <a:p>
            <a:r>
              <a:rPr lang="en-US" sz="1300" baseline="0" dirty="0" smtClean="0"/>
              <a:t>The internet society and Protocol </a:t>
            </a:r>
          </a:p>
          <a:p>
            <a:r>
              <a:rPr lang="si-LK" sz="1300" baseline="0" dirty="0" smtClean="0"/>
              <a:t>පරිගණක ජාල වල ආරම්භය </a:t>
            </a:r>
            <a:r>
              <a:rPr lang="en-US" sz="1300" baseline="0" dirty="0" smtClean="0"/>
              <a:t>Internet </a:t>
            </a:r>
            <a:r>
              <a:rPr lang="si-LK" sz="1300" baseline="0" dirty="0" smtClean="0"/>
              <a:t>වලට හේතු විය.</a:t>
            </a:r>
            <a:endParaRPr lang="en-US" sz="1300" baseline="0" dirty="0" smtClean="0"/>
          </a:p>
          <a:p>
            <a:endParaRPr lang="en-US" dirty="0"/>
          </a:p>
        </p:txBody>
      </p:sp>
      <p:sp>
        <p:nvSpPr>
          <p:cNvPr id="4" name="Slide Number Placeholder 3"/>
          <p:cNvSpPr>
            <a:spLocks noGrp="1"/>
          </p:cNvSpPr>
          <p:nvPr>
            <p:ph type="sldNum" sz="quarter" idx="10"/>
          </p:nvPr>
        </p:nvSpPr>
        <p:spPr/>
        <p:txBody>
          <a:bodyPr/>
          <a:lstStyle/>
          <a:p>
            <a:fld id="{DFB7C4FD-9034-4D47-B00B-573938D2D065}" type="slidenum">
              <a:rPr lang="en-US" smtClean="0"/>
              <a:pPr/>
              <a:t>270</a:t>
            </a:fld>
            <a:endParaRPr lang="en-US"/>
          </a:p>
        </p:txBody>
      </p:sp>
    </p:spTree>
    <p:extLst>
      <p:ext uri="{BB962C8B-B14F-4D97-AF65-F5344CB8AC3E}">
        <p14:creationId xmlns:p14="http://schemas.microsoft.com/office/powerpoint/2010/main" val="192884956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FTP </a:t>
            </a:r>
            <a:r>
              <a:rPr lang="si-LK" dirty="0" smtClean="0"/>
              <a:t>මගින්</a:t>
            </a:r>
            <a:r>
              <a:rPr lang="si-LK" baseline="0" dirty="0" smtClean="0"/>
              <a:t> </a:t>
            </a:r>
            <a:r>
              <a:rPr lang="en-US" baseline="0" dirty="0" smtClean="0"/>
              <a:t>PC </a:t>
            </a:r>
            <a:r>
              <a:rPr lang="si-LK" baseline="0" dirty="0" smtClean="0"/>
              <a:t>එකෙහි ඇති </a:t>
            </a:r>
            <a:r>
              <a:rPr lang="en-US" baseline="0" dirty="0" smtClean="0"/>
              <a:t>web site </a:t>
            </a:r>
            <a:r>
              <a:rPr lang="si-LK" baseline="0" dirty="0" smtClean="0"/>
              <a:t>එක </a:t>
            </a:r>
            <a:r>
              <a:rPr lang="en-US" baseline="0" dirty="0" smtClean="0"/>
              <a:t>Host </a:t>
            </a:r>
            <a:r>
              <a:rPr lang="si-LK" baseline="0" dirty="0" smtClean="0"/>
              <a:t>කිරීමස සඳහා </a:t>
            </a:r>
            <a:r>
              <a:rPr lang="en-US" baseline="0" dirty="0" smtClean="0"/>
              <a:t>web server </a:t>
            </a:r>
            <a:r>
              <a:rPr lang="si-LK" baseline="0" dirty="0" smtClean="0"/>
              <a:t>එකට පිටපත් කල හැකිය. එලෙසම </a:t>
            </a:r>
            <a:r>
              <a:rPr lang="en-US" baseline="0" dirty="0" smtClean="0"/>
              <a:t>FTP </a:t>
            </a:r>
            <a:r>
              <a:rPr lang="si-LK" baseline="0" dirty="0" smtClean="0"/>
              <a:t>මගින් වෙබ් අඩවිය යාවත්කාලීන කල හැකිය.</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276</a:t>
            </a:fld>
            <a:endParaRPr lang="en-US" dirty="0"/>
          </a:p>
        </p:txBody>
      </p:sp>
    </p:spTree>
    <p:extLst>
      <p:ext uri="{BB962C8B-B14F-4D97-AF65-F5344CB8AC3E}">
        <p14:creationId xmlns:p14="http://schemas.microsoft.com/office/powerpoint/2010/main" val="252762242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Email </a:t>
            </a:r>
            <a:r>
              <a:rPr lang="si-LK" dirty="0" smtClean="0"/>
              <a:t>භාවිතය සදහා යොදා ගන්නා මෘදුකාංග විද්‍යුත් තැපැල් ග්‍රාහක වැඩසටහන් වේ. </a:t>
            </a:r>
          </a:p>
          <a:p>
            <a:r>
              <a:rPr lang="si-LK" dirty="0" smtClean="0"/>
              <a:t>උදා:-</a:t>
            </a:r>
            <a:r>
              <a:rPr lang="si-LK" baseline="0" dirty="0" smtClean="0"/>
              <a:t> </a:t>
            </a:r>
            <a:r>
              <a:rPr lang="en-US" baseline="0" dirty="0" smtClean="0"/>
              <a:t>MS outlook, Outlook Express, Eudora, Pegasus</a:t>
            </a:r>
          </a:p>
          <a:p>
            <a:endParaRPr lang="en-US" baseline="0" dirty="0" smtClean="0"/>
          </a:p>
          <a:p>
            <a:r>
              <a:rPr lang="si-LK" baseline="0" dirty="0" smtClean="0"/>
              <a:t>වෙබ් ග්‍රාහක </a:t>
            </a:r>
            <a:r>
              <a:rPr lang="en-US" baseline="0" dirty="0" smtClean="0"/>
              <a:t>Email </a:t>
            </a:r>
            <a:r>
              <a:rPr lang="si-LK" baseline="0" dirty="0" smtClean="0"/>
              <a:t>(</a:t>
            </a:r>
            <a:r>
              <a:rPr lang="en-US" baseline="0" dirty="0" smtClean="0"/>
              <a:t>web Client Email) – Gmail, Hotmail, yahoo</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277</a:t>
            </a:fld>
            <a:endParaRPr lang="en-US" dirty="0"/>
          </a:p>
        </p:txBody>
      </p:sp>
    </p:spTree>
    <p:extLst>
      <p:ext uri="{BB962C8B-B14F-4D97-AF65-F5344CB8AC3E}">
        <p14:creationId xmlns:p14="http://schemas.microsoft.com/office/powerpoint/2010/main" val="49427791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Encryption</a:t>
            </a:r>
            <a:r>
              <a:rPr lang="en-US" baseline="0" dirty="0" smtClean="0"/>
              <a:t> Key = Decryption Key</a:t>
            </a:r>
          </a:p>
          <a:p>
            <a:r>
              <a:rPr lang="en-US" dirty="0" smtClean="0"/>
              <a:t>Ciphertext is encrypted text transformed from plaintext using an encryption algorithm. Ciphertext can't be read until it has been converted into plaintext (decrypted) with a key. The decryption cipher is an algorithm that transforms the </a:t>
            </a:r>
            <a:r>
              <a:rPr lang="en-US" dirty="0" err="1" smtClean="0"/>
              <a:t>ciphertext</a:t>
            </a:r>
            <a:r>
              <a:rPr lang="en-US" dirty="0" smtClean="0"/>
              <a:t> back into plaintext.</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282</a:t>
            </a:fld>
            <a:endParaRPr lang="en-US" dirty="0"/>
          </a:p>
        </p:txBody>
      </p:sp>
    </p:spTree>
    <p:extLst>
      <p:ext uri="{BB962C8B-B14F-4D97-AF65-F5344CB8AC3E}">
        <p14:creationId xmlns:p14="http://schemas.microsoft.com/office/powerpoint/2010/main" val="1002998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29</a:t>
            </a:fld>
            <a:endParaRPr lang="en-US"/>
          </a:p>
        </p:txBody>
      </p:sp>
    </p:spTree>
    <p:extLst>
      <p:ext uri="{BB962C8B-B14F-4D97-AF65-F5344CB8AC3E}">
        <p14:creationId xmlns:p14="http://schemas.microsoft.com/office/powerpoint/2010/main" val="73986233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Asymmetric Cryptography = Public Key Cryptography</a:t>
            </a:r>
          </a:p>
          <a:p>
            <a:r>
              <a:rPr lang="en-US" dirty="0" smtClean="0"/>
              <a:t>Public-key cryptography, or asymmetric cryptography, is any cryptographic system that uses pairs of keys: public keys which may be disseminated widely, and private keys which are known only to the owner. This accomplishes two functions: authentication, where the public key verifies that a holder of the paired private key sent the message, and encryption, where only the paired private key holder can decrypt the message encrypted with the public key.</a:t>
            </a:r>
          </a:p>
          <a:p>
            <a:endParaRPr lang="en-US" dirty="0" smtClean="0"/>
          </a:p>
          <a:p>
            <a:r>
              <a:rPr lang="en-US" dirty="0" smtClean="0"/>
              <a:t>In a public key encryption system, any person can encrypt a message using the receiver's public key. That encrypted message can only be decrypted with the receiver's private key. To be practical, the generation of a public and private key -pair must be computationally economical. The strength of a public key cryptography system relies on the computational effort (work factor in cryptography) required to find the private key from its paired public key. Effective security only requires keeping the private key private; the public key can be openly distributed without compromising security.[1]</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285</a:t>
            </a:fld>
            <a:endParaRPr lang="en-US" dirty="0"/>
          </a:p>
        </p:txBody>
      </p:sp>
    </p:spTree>
    <p:extLst>
      <p:ext uri="{BB962C8B-B14F-4D97-AF65-F5344CB8AC3E}">
        <p14:creationId xmlns:p14="http://schemas.microsoft.com/office/powerpoint/2010/main" val="175842396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i-LK" dirty="0" smtClean="0"/>
              <a:t>ප්‍රතිවිරුද්ධ ක්‍රියාවලියද කල හැකිය. නමුත් සාමාන්‍යයෙන් එසේ නොකරයි.</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286</a:t>
            </a:fld>
            <a:endParaRPr lang="en-US" dirty="0"/>
          </a:p>
        </p:txBody>
      </p:sp>
    </p:spTree>
    <p:extLst>
      <p:ext uri="{BB962C8B-B14F-4D97-AF65-F5344CB8AC3E}">
        <p14:creationId xmlns:p14="http://schemas.microsoft.com/office/powerpoint/2010/main" val="350956032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i-LK" dirty="0" smtClean="0"/>
              <a:t>ඉහත</a:t>
            </a:r>
            <a:r>
              <a:rPr lang="si-LK" baseline="0" dirty="0" smtClean="0"/>
              <a:t> සඳහන් රූපයේ ලේඛන දෙක නම් කරන්න</a:t>
            </a:r>
          </a:p>
          <a:p>
            <a:pPr marL="171450" indent="-171450">
              <a:buFont typeface="Arial" panose="020B0604020202020204" pitchFamily="34" charset="0"/>
              <a:buChar char="•"/>
            </a:pPr>
            <a:r>
              <a:rPr lang="si-LK" baseline="0" dirty="0" smtClean="0"/>
              <a:t>සමමිතික යතුරු කේතනයේ හා අසමමිතික යතුරු කේතනයේ සන්සන්දනය කරන්න.</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291</a:t>
            </a:fld>
            <a:endParaRPr lang="en-US" dirty="0"/>
          </a:p>
        </p:txBody>
      </p:sp>
    </p:spTree>
    <p:extLst>
      <p:ext uri="{BB962C8B-B14F-4D97-AF65-F5344CB8AC3E}">
        <p14:creationId xmlns:p14="http://schemas.microsoft.com/office/powerpoint/2010/main" val="414823117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292</a:t>
            </a:fld>
            <a:endParaRPr lang="en-US" dirty="0"/>
          </a:p>
        </p:txBody>
      </p:sp>
    </p:spTree>
    <p:extLst>
      <p:ext uri="{BB962C8B-B14F-4D97-AF65-F5344CB8AC3E}">
        <p14:creationId xmlns:p14="http://schemas.microsoft.com/office/powerpoint/2010/main" val="1522411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පියවර කිහිපයකි. </a:t>
            </a:r>
            <a:br>
              <a:rPr lang="si-LK" dirty="0" smtClean="0"/>
            </a:br>
            <a:r>
              <a:rPr lang="si-LK" dirty="0" smtClean="0"/>
              <a:t>	පූරණය - </a:t>
            </a:r>
            <a:r>
              <a:rPr lang="en-US" dirty="0" smtClean="0"/>
              <a:t>Hashing (</a:t>
            </a:r>
            <a:r>
              <a:rPr lang="si-LK" dirty="0" smtClean="0"/>
              <a:t>මෘදුකාංගයක් භාවිතා කරයි)</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295</a:t>
            </a:fld>
            <a:endParaRPr lang="en-US" dirty="0"/>
          </a:p>
        </p:txBody>
      </p:sp>
    </p:spTree>
    <p:extLst>
      <p:ext uri="{BB962C8B-B14F-4D97-AF65-F5344CB8AC3E}">
        <p14:creationId xmlns:p14="http://schemas.microsoft.com/office/powerpoint/2010/main" val="683998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Microwave Microwaves are used for unicast communication such as cellular telephones, satellite networks, and wireless LANs. Terrestrial Microwave. • Terrestrial microwave transmissions are sent between two microwave stations on the earth (earth station). • It is the most common form of long-distance communication</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36</a:t>
            </a:fld>
            <a:endParaRPr lang="en-US" dirty="0"/>
          </a:p>
        </p:txBody>
      </p:sp>
    </p:spTree>
    <p:extLst>
      <p:ext uri="{BB962C8B-B14F-4D97-AF65-F5344CB8AC3E}">
        <p14:creationId xmlns:p14="http://schemas.microsoft.com/office/powerpoint/2010/main" val="2292507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On earth, dish shaped antennas can be placed up to 30 miles apart (but the path between them must be unobstructed); this terrestrial transmission covers distance by relaying signals from station to station.</a:t>
            </a:r>
          </a:p>
          <a:p>
            <a:endParaRPr lang="en-US" dirty="0" smtClean="0"/>
          </a:p>
          <a:p>
            <a:r>
              <a:rPr lang="en-US" dirty="0" smtClean="0"/>
              <a:t>A satellite orbiting the earth at approximately 22,000 miles acts as a relay station, transmitting the signal it receives from one earth station to another earth station.</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37</a:t>
            </a:fld>
            <a:endParaRPr lang="en-US"/>
          </a:p>
        </p:txBody>
      </p:sp>
    </p:spTree>
    <p:extLst>
      <p:ext uri="{BB962C8B-B14F-4D97-AF65-F5344CB8AC3E}">
        <p14:creationId xmlns:p14="http://schemas.microsoft.com/office/powerpoint/2010/main" val="2711168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Laser </a:t>
            </a:r>
            <a:r>
              <a:rPr lang="si-LK" dirty="0" smtClean="0"/>
              <a:t>අක්නාමය - </a:t>
            </a:r>
            <a:r>
              <a:rPr lang="en-US" dirty="0" smtClean="0"/>
              <a:t>light amplification by stimulated emission of radiation".</a:t>
            </a:r>
          </a:p>
          <a:p>
            <a:r>
              <a:rPr lang="en-US" dirty="0" err="1" smtClean="0"/>
              <a:t>Amlifiction</a:t>
            </a:r>
            <a:r>
              <a:rPr lang="en-US" dirty="0" smtClean="0"/>
              <a:t> - </a:t>
            </a:r>
            <a:r>
              <a:rPr lang="si-LK" dirty="0" smtClean="0"/>
              <a:t>වර්ධනය</a:t>
            </a:r>
          </a:p>
          <a:p>
            <a:r>
              <a:rPr lang="en-US" dirty="0" smtClean="0"/>
              <a:t>Stimulated</a:t>
            </a:r>
            <a:r>
              <a:rPr lang="si-LK" dirty="0" smtClean="0"/>
              <a:t>  - උත්තේජිත</a:t>
            </a:r>
          </a:p>
          <a:p>
            <a:r>
              <a:rPr lang="en-US" dirty="0" smtClean="0"/>
              <a:t>Emission</a:t>
            </a:r>
            <a:r>
              <a:rPr lang="si-LK" dirty="0" smtClean="0"/>
              <a:t> - විමෝචනය</a:t>
            </a:r>
          </a:p>
          <a:p>
            <a:endParaRPr lang="si-LK"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39</a:t>
            </a:fld>
            <a:endParaRPr lang="en-US" dirty="0"/>
          </a:p>
        </p:txBody>
      </p:sp>
    </p:spTree>
    <p:extLst>
      <p:ext uri="{BB962C8B-B14F-4D97-AF65-F5344CB8AC3E}">
        <p14:creationId xmlns:p14="http://schemas.microsoft.com/office/powerpoint/2010/main" val="269147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Typically less than 10 m (33 </a:t>
            </a:r>
            <a:r>
              <a:rPr lang="en-US" dirty="0" err="1" smtClean="0"/>
              <a:t>ft</a:t>
            </a:r>
            <a:r>
              <a:rPr lang="en-US" dirty="0" smtClean="0"/>
              <a:t>), up to 100 m (330 </a:t>
            </a:r>
            <a:r>
              <a:rPr lang="en-US" dirty="0" err="1" smtClean="0"/>
              <a:t>ft</a:t>
            </a:r>
            <a:r>
              <a:rPr lang="en-US" dirty="0" smtClean="0"/>
              <a:t>)</a:t>
            </a:r>
          </a:p>
          <a:p>
            <a:r>
              <a:rPr lang="en-US" dirty="0" smtClean="0"/>
              <a:t>Bluetooth 5.0: 40–400 m (100–1,000 </a:t>
            </a:r>
            <a:r>
              <a:rPr lang="en-US" dirty="0" err="1" smtClean="0"/>
              <a:t>ft</a:t>
            </a:r>
            <a:r>
              <a:rPr lang="en-US" dirty="0" smtClean="0"/>
              <a:t>)[1][2]</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40</a:t>
            </a:fld>
            <a:endParaRPr lang="en-US" dirty="0"/>
          </a:p>
        </p:txBody>
      </p:sp>
    </p:spTree>
    <p:extLst>
      <p:ext uri="{BB962C8B-B14F-4D97-AF65-F5344CB8AC3E}">
        <p14:creationId xmlns:p14="http://schemas.microsoft.com/office/powerpoint/2010/main" val="263755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Communications changed drastically in 1837, when Samuel Morse invented the </a:t>
            </a:r>
            <a:r>
              <a:rPr lang="en-US" dirty="0" err="1" smtClean="0"/>
              <a:t>telegraph.This</a:t>
            </a:r>
            <a:r>
              <a:rPr lang="en-US" dirty="0" smtClean="0"/>
              <a:t> invention made it possible to send information using electrical impulses over a copper wire. Messages were sent by translating each character into a sequence of long or short electrical impulses (dots and dashes</a:t>
            </a:r>
          </a:p>
          <a:p>
            <a:endParaRPr lang="en-US" dirty="0" smtClean="0"/>
          </a:p>
          <a:p>
            <a:r>
              <a:rPr lang="en-US" dirty="0" smtClean="0"/>
              <a:t>In 1876 Alexander-Graham Bell took the telegraph one step further. He showed that a voice could be converted directly to electrical energy and transmitted over a wire using continuously varying voltages. At the wire’s other end the electrical signals were converted back to sound.</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2</a:t>
            </a:fld>
            <a:endParaRPr lang="en-US"/>
          </a:p>
        </p:txBody>
      </p:sp>
    </p:spTree>
    <p:extLst>
      <p:ext uri="{BB962C8B-B14F-4D97-AF65-F5344CB8AC3E}">
        <p14:creationId xmlns:p14="http://schemas.microsoft.com/office/powerpoint/2010/main" val="217088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WiMAX</a:t>
            </a:r>
            <a:r>
              <a:rPr lang="en-US" dirty="0" smtClean="0"/>
              <a:t> (Worldwide Interoperability for Microwave Access) is a family of wireless broadband communication standards based on the IEEE 802.16 set of standards, which provide multiple physical layer (PHY) and Media Access Control (MAC) options.</a:t>
            </a:r>
          </a:p>
          <a:p>
            <a:endParaRPr lang="en-US" dirty="0" smtClean="0"/>
          </a:p>
          <a:p>
            <a:r>
              <a:rPr lang="en-US" dirty="0" smtClean="0"/>
              <a:t>June 2001 </a:t>
            </a:r>
          </a:p>
          <a:p>
            <a:endParaRPr lang="en-US" dirty="0" smtClean="0"/>
          </a:p>
          <a:p>
            <a:r>
              <a:rPr lang="en-US" dirty="0" err="1" smtClean="0"/>
              <a:t>WiMAX</a:t>
            </a:r>
            <a:r>
              <a:rPr lang="en-US" dirty="0" smtClean="0"/>
              <a:t> was initially designed to provide 30 to 40 megabit-per-second data rates</a:t>
            </a:r>
          </a:p>
          <a:p>
            <a:endParaRPr lang="en-US" dirty="0" smtClean="0"/>
          </a:p>
          <a:p>
            <a:r>
              <a:rPr lang="en-US" sz="1200" b="0" i="0" kern="1200" dirty="0" smtClean="0">
                <a:solidFill>
                  <a:schemeClr val="tx1"/>
                </a:solidFill>
                <a:effectLst/>
                <a:latin typeface="+mn-lt"/>
                <a:ea typeface="+mn-ea"/>
                <a:cs typeface="+mn-cs"/>
              </a:rPr>
              <a:t>The IEEE </a:t>
            </a:r>
            <a:r>
              <a:rPr lang="en-US" sz="1200" b="1" i="0" kern="1200" dirty="0" smtClean="0">
                <a:solidFill>
                  <a:schemeClr val="tx1"/>
                </a:solidFill>
                <a:effectLst/>
                <a:latin typeface="+mn-lt"/>
                <a:ea typeface="+mn-ea"/>
                <a:cs typeface="+mn-cs"/>
              </a:rPr>
              <a:t>802.16</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WiMAX</a:t>
            </a:r>
            <a:r>
              <a:rPr lang="en-US" sz="1200" b="0" i="0" kern="1200" dirty="0" smtClean="0">
                <a:solidFill>
                  <a:schemeClr val="tx1"/>
                </a:solidFill>
                <a:effectLst/>
                <a:latin typeface="+mn-lt"/>
                <a:ea typeface="+mn-ea"/>
                <a:cs typeface="+mn-cs"/>
              </a:rPr>
              <a:t> standard allows data transmission using multiple wireless broadband frequency ranges. The original </a:t>
            </a:r>
            <a:r>
              <a:rPr lang="en-US" sz="1200" b="1" i="0" kern="1200" dirty="0" smtClean="0">
                <a:solidFill>
                  <a:schemeClr val="tx1"/>
                </a:solidFill>
                <a:effectLst/>
                <a:latin typeface="+mn-lt"/>
                <a:ea typeface="+mn-ea"/>
                <a:cs typeface="+mn-cs"/>
              </a:rPr>
              <a:t>802.16</a:t>
            </a:r>
            <a:r>
              <a:rPr lang="en-US" sz="1200" b="0" i="0" kern="1200" dirty="0" smtClean="0">
                <a:solidFill>
                  <a:schemeClr val="tx1"/>
                </a:solidFill>
                <a:effectLst/>
                <a:latin typeface="+mn-lt"/>
                <a:ea typeface="+mn-ea"/>
                <a:cs typeface="+mn-cs"/>
              </a:rPr>
              <a:t>a standard specified transmissions in the range 10 - </a:t>
            </a:r>
            <a:r>
              <a:rPr lang="en-US" sz="1200" b="1" i="0" kern="1200" dirty="0" smtClean="0">
                <a:solidFill>
                  <a:schemeClr val="tx1"/>
                </a:solidFill>
                <a:effectLst/>
                <a:latin typeface="+mn-lt"/>
                <a:ea typeface="+mn-ea"/>
                <a:cs typeface="+mn-cs"/>
              </a:rPr>
              <a:t>66 GHz</a:t>
            </a:r>
            <a:r>
              <a:rPr lang="en-US" sz="1200" b="0" i="0" kern="1200" dirty="0" smtClean="0">
                <a:solidFill>
                  <a:schemeClr val="tx1"/>
                </a:solidFill>
                <a:effectLst/>
                <a:latin typeface="+mn-lt"/>
                <a:ea typeface="+mn-ea"/>
                <a:cs typeface="+mn-cs"/>
              </a:rPr>
              <a:t>, but </a:t>
            </a:r>
            <a:r>
              <a:rPr lang="en-US" sz="1200" b="1" i="0" kern="1200" dirty="0" smtClean="0">
                <a:solidFill>
                  <a:schemeClr val="tx1"/>
                </a:solidFill>
                <a:effectLst/>
                <a:latin typeface="+mn-lt"/>
                <a:ea typeface="+mn-ea"/>
                <a:cs typeface="+mn-cs"/>
              </a:rPr>
              <a:t>802.16</a:t>
            </a:r>
            <a:r>
              <a:rPr lang="en-US" sz="1200" b="0" i="0" kern="1200" dirty="0" smtClean="0">
                <a:solidFill>
                  <a:schemeClr val="tx1"/>
                </a:solidFill>
                <a:effectLst/>
                <a:latin typeface="+mn-lt"/>
                <a:ea typeface="+mn-ea"/>
                <a:cs typeface="+mn-cs"/>
              </a:rPr>
              <a:t>d allowed lower frequencies in the range 2 to </a:t>
            </a:r>
            <a:r>
              <a:rPr lang="en-US" sz="1200" b="1" i="0" kern="1200" dirty="0" smtClean="0">
                <a:solidFill>
                  <a:schemeClr val="tx1"/>
                </a:solidFill>
                <a:effectLst/>
                <a:latin typeface="+mn-lt"/>
                <a:ea typeface="+mn-ea"/>
                <a:cs typeface="+mn-cs"/>
              </a:rPr>
              <a:t>11 GHz</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42</a:t>
            </a:fld>
            <a:endParaRPr lang="en-US" dirty="0"/>
          </a:p>
        </p:txBody>
      </p:sp>
    </p:spTree>
    <p:extLst>
      <p:ext uri="{BB962C8B-B14F-4D97-AF65-F5344CB8AC3E}">
        <p14:creationId xmlns:p14="http://schemas.microsoft.com/office/powerpoint/2010/main" val="3621722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International Telecommunication Union -ITU</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44</a:t>
            </a:fld>
            <a:endParaRPr lang="en-US"/>
          </a:p>
        </p:txBody>
      </p:sp>
    </p:spTree>
    <p:extLst>
      <p:ext uri="{BB962C8B-B14F-4D97-AF65-F5344CB8AC3E}">
        <p14:creationId xmlns:p14="http://schemas.microsoft.com/office/powerpoint/2010/main" val="447461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Decimeter = 1/10m</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46</a:t>
            </a:fld>
            <a:endParaRPr lang="en-US"/>
          </a:p>
        </p:txBody>
      </p:sp>
    </p:spTree>
    <p:extLst>
      <p:ext uri="{BB962C8B-B14F-4D97-AF65-F5344CB8AC3E}">
        <p14:creationId xmlns:p14="http://schemas.microsoft.com/office/powerpoint/2010/main" val="944928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1024</a:t>
            </a:r>
            <a:r>
              <a:rPr lang="en-US" baseline="0" dirty="0" smtClean="0"/>
              <a:t> bits =1Kb</a:t>
            </a:r>
          </a:p>
          <a:p>
            <a:r>
              <a:rPr lang="en-US" baseline="0" dirty="0" smtClean="0"/>
              <a:t>1024 Kb = 1Mb</a:t>
            </a:r>
          </a:p>
          <a:p>
            <a:r>
              <a:rPr lang="en-US" baseline="0" dirty="0" smtClean="0"/>
              <a:t>1024 Mb=1Gb</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49</a:t>
            </a:fld>
            <a:endParaRPr lang="en-US"/>
          </a:p>
        </p:txBody>
      </p:sp>
    </p:spTree>
    <p:extLst>
      <p:ext uri="{BB962C8B-B14F-4D97-AF65-F5344CB8AC3E}">
        <p14:creationId xmlns:p14="http://schemas.microsoft.com/office/powerpoint/2010/main" val="250232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Bandwidth- </a:t>
            </a:r>
            <a:r>
              <a:rPr lang="si-LK" dirty="0" smtClean="0"/>
              <a:t>කලාප පළල</a:t>
            </a:r>
          </a:p>
          <a:p>
            <a:r>
              <a:rPr lang="si-LK" dirty="0" smtClean="0"/>
              <a:t>සංඛ්‍යාත</a:t>
            </a:r>
            <a:r>
              <a:rPr lang="si-LK" baseline="0" dirty="0" smtClean="0"/>
              <a:t> වල පරාසය (</a:t>
            </a:r>
            <a:r>
              <a:rPr lang="en-US" baseline="0" dirty="0" smtClean="0"/>
              <a:t>Hz)</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50</a:t>
            </a:fld>
            <a:endParaRPr lang="en-US" dirty="0"/>
          </a:p>
        </p:txBody>
      </p:sp>
    </p:spTree>
    <p:extLst>
      <p:ext uri="{BB962C8B-B14F-4D97-AF65-F5344CB8AC3E}">
        <p14:creationId xmlns:p14="http://schemas.microsoft.com/office/powerpoint/2010/main" val="4111477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TTL</a:t>
            </a:r>
            <a:r>
              <a:rPr lang="en-US" baseline="0" dirty="0" smtClean="0"/>
              <a:t> = </a:t>
            </a:r>
            <a:r>
              <a:rPr lang="en-US" dirty="0" smtClean="0"/>
              <a:t>Time to</a:t>
            </a:r>
            <a:r>
              <a:rPr lang="en-US" baseline="0" dirty="0" smtClean="0"/>
              <a:t> live</a:t>
            </a:r>
          </a:p>
          <a:p>
            <a:r>
              <a:rPr lang="en-US" smtClean="0"/>
              <a:t>https://searchnetworking.techtarget.com/definition/time-to-live</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51</a:t>
            </a:fld>
            <a:endParaRPr lang="en-US" dirty="0"/>
          </a:p>
        </p:txBody>
      </p:sp>
    </p:spTree>
    <p:extLst>
      <p:ext uri="{BB962C8B-B14F-4D97-AF65-F5344CB8AC3E}">
        <p14:creationId xmlns:p14="http://schemas.microsoft.com/office/powerpoint/2010/main" val="2396057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සම්ප්‍රේෂණය වන සංඥාවක් විවිධ තරංග වල බලපෑමට ලක්විය හැකිය. එසේම</a:t>
            </a:r>
            <a:r>
              <a:rPr lang="si-LK" baseline="0" dirty="0" smtClean="0"/>
              <a:t> අනවශ්‍ය සංඥා එක්විය හැකිය. </a:t>
            </a:r>
            <a:r>
              <a:rPr lang="si-LK" dirty="0" smtClean="0"/>
              <a:t>මෙය </a:t>
            </a:r>
            <a:r>
              <a:rPr lang="en-US" dirty="0" smtClean="0"/>
              <a:t>Noise </a:t>
            </a:r>
            <a:r>
              <a:rPr lang="si-LK" dirty="0" smtClean="0"/>
              <a:t>ලෙස හඳුන්වයි. </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52</a:t>
            </a:fld>
            <a:endParaRPr lang="en-US"/>
          </a:p>
        </p:txBody>
      </p:sp>
    </p:spTree>
    <p:extLst>
      <p:ext uri="{BB962C8B-B14F-4D97-AF65-F5344CB8AC3E}">
        <p14:creationId xmlns:p14="http://schemas.microsoft.com/office/powerpoint/2010/main" val="1722734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53</a:t>
            </a:fld>
            <a:endParaRPr lang="en-US"/>
          </a:p>
        </p:txBody>
      </p:sp>
    </p:spTree>
    <p:extLst>
      <p:ext uri="{BB962C8B-B14F-4D97-AF65-F5344CB8AC3E}">
        <p14:creationId xmlns:p14="http://schemas.microsoft.com/office/powerpoint/2010/main" val="2069341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ජාලකරණ ස්ථල විද්‍යාව යනුවෙන් අර්ථ දක්වා ඇත්තේ පරිගණක, පරිගණක මුදුණ යන්ත්‍ර සහ අනෙක් උපාංග භෞතිකව සහ තර්කානුකූලව සම්බන්ධ කිරීම පිළිබඳවය. ජාලකරණ ස්ථල විද්‍යාවෙන් දත්ත හුවමාරුවේදී භාවිත වන ස්ථල විද්‍යාවන් පහත දක්වා ඇත.</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56</a:t>
            </a:fld>
            <a:endParaRPr lang="en-US" dirty="0"/>
          </a:p>
        </p:txBody>
      </p:sp>
    </p:spTree>
    <p:extLst>
      <p:ext uri="{BB962C8B-B14F-4D97-AF65-F5344CB8AC3E}">
        <p14:creationId xmlns:p14="http://schemas.microsoft.com/office/powerpoint/2010/main" val="1242760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Each computer and network device is interconnected with one another</a:t>
            </a:r>
          </a:p>
          <a:p>
            <a:r>
              <a:rPr lang="en-US" dirty="0" smtClean="0"/>
              <a:t>allowing for most transmissions to be distributed, even if one of the connections go down.</a:t>
            </a:r>
          </a:p>
          <a:p>
            <a:endParaRPr lang="en-US" dirty="0" smtClean="0"/>
          </a:p>
          <a:p>
            <a:r>
              <a:rPr lang="en-US" dirty="0" smtClean="0"/>
              <a:t>It is a topology commonly used for wireless networks. </a:t>
            </a:r>
          </a:p>
          <a:p>
            <a:r>
              <a:rPr lang="en-US" dirty="0" smtClean="0"/>
              <a:t>A mesh topology can be a full mesh topology or a partially connected mesh topology.</a:t>
            </a:r>
          </a:p>
          <a:p>
            <a:endParaRPr lang="en-US" dirty="0" smtClean="0"/>
          </a:p>
          <a:p>
            <a:r>
              <a:rPr lang="en-US" dirty="0" smtClean="0"/>
              <a:t>In a full mesh topology, every computer in the network has a connection to each of the other computers in that network. </a:t>
            </a:r>
          </a:p>
          <a:p>
            <a:endParaRPr lang="en-US" dirty="0" smtClean="0"/>
          </a:p>
          <a:p>
            <a:r>
              <a:rPr lang="en-US" dirty="0" smtClean="0"/>
              <a:t>The number of connections in this network can be calculated using the following formula (n is the number of computers in the network): n(n-1)/2</a:t>
            </a:r>
          </a:p>
          <a:p>
            <a:endParaRPr lang="en-US" dirty="0" smtClean="0"/>
          </a:p>
          <a:p>
            <a:r>
              <a:rPr lang="en-US" dirty="0" smtClean="0"/>
              <a:t>In a partially connected mesh topology, at least two of the computers in the network have connections to multiple other computers in that network. </a:t>
            </a:r>
          </a:p>
          <a:p>
            <a:r>
              <a:rPr lang="en-US" dirty="0" smtClean="0"/>
              <a:t>It is an inexpensive way to implement redundancy in a network. In the event that one of the primary computers or connections in the network fails, the rest of the network continues to operate normally.</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60</a:t>
            </a:fld>
            <a:endParaRPr lang="en-US" dirty="0"/>
          </a:p>
        </p:txBody>
      </p:sp>
    </p:spTree>
    <p:extLst>
      <p:ext uri="{BB962C8B-B14F-4D97-AF65-F5344CB8AC3E}">
        <p14:creationId xmlns:p14="http://schemas.microsoft.com/office/powerpoint/2010/main" val="685912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i-LK" dirty="0" smtClean="0"/>
              <a:t>සම්ප්‍රේශණ මාධ්‍යක් හරහා උපාංග 2ක් අතර දත්ත හුවමාරු කිරීම දත්ත සන්නිවේදනය</a:t>
            </a:r>
            <a:r>
              <a:rPr lang="si-LK" baseline="0" dirty="0" smtClean="0"/>
              <a:t> නම්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3</a:t>
            </a:fld>
            <a:endParaRPr lang="en-US"/>
          </a:p>
        </p:txBody>
      </p:sp>
    </p:spTree>
    <p:extLst>
      <p:ext uri="{BB962C8B-B14F-4D97-AF65-F5344CB8AC3E}">
        <p14:creationId xmlns:p14="http://schemas.microsoft.com/office/powerpoint/2010/main" val="2397550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Can handle high amounts of traffic, because multiple devices can transmit data simultaneously.</a:t>
            </a:r>
            <a:r>
              <a:rPr lang="si-LK"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 failure of one device does not cause a break in the network or transmission of data.</a:t>
            </a:r>
            <a:endParaRPr lang="si-LK"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Adding additional devices does not disrupt data transmission between other devices.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61</a:t>
            </a:fld>
            <a:endParaRPr lang="en-US" dirty="0"/>
          </a:p>
        </p:txBody>
      </p:sp>
    </p:spTree>
    <p:extLst>
      <p:ext uri="{BB962C8B-B14F-4D97-AF65-F5344CB8AC3E}">
        <p14:creationId xmlns:p14="http://schemas.microsoft.com/office/powerpoint/2010/main" val="307885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cost to implement is higher than other network topologies, making it a less desirable option.</a:t>
            </a:r>
            <a:endParaRPr lang="si-LK" dirty="0" smtClean="0"/>
          </a:p>
          <a:p>
            <a:pPr marL="171450" indent="-171450">
              <a:buFont typeface="Arial" panose="020B0604020202020204" pitchFamily="34" charset="0"/>
              <a:buChar char="•"/>
            </a:pPr>
            <a:r>
              <a:rPr lang="en-US" dirty="0" smtClean="0"/>
              <a:t>Building and maintaining the topology is difficult and time consuming.</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The chance of redundant connections is high, which adds to the high costs and potential for reduced efficiency.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62</a:t>
            </a:fld>
            <a:endParaRPr lang="en-US" dirty="0"/>
          </a:p>
        </p:txBody>
      </p:sp>
    </p:spTree>
    <p:extLst>
      <p:ext uri="{BB962C8B-B14F-4D97-AF65-F5344CB8AC3E}">
        <p14:creationId xmlns:p14="http://schemas.microsoft.com/office/powerpoint/2010/main" val="976594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Passive Hub</a:t>
            </a:r>
          </a:p>
          <a:p>
            <a:pPr fontAlgn="base"/>
            <a:r>
              <a:rPr lang="en-US" sz="1200" b="0" i="0" kern="1200" dirty="0" smtClean="0">
                <a:solidFill>
                  <a:schemeClr val="tx1"/>
                </a:solidFill>
                <a:effectLst/>
                <a:latin typeface="+mn-lt"/>
                <a:ea typeface="+mn-ea"/>
                <a:cs typeface="+mn-cs"/>
              </a:rPr>
              <a:t>It's a pass-through that does not do anything more than just broadcast signals it receives through its input port, then sends it out through the output port. It does not do anything without only functions as a connector of different wires in a topology.</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Active Hub</a:t>
            </a:r>
            <a:endParaRPr lang="si-LK"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Active Hub is a hub that has electronic circuitry to regenerate weak signals. Active hubs function as multiport repeaters, allowing computers to be networked together in a star topology. Virtually all hubs sold today are active hubs.</a:t>
            </a:r>
            <a:endParaRPr lang="si-LK" sz="1200" b="0" i="0" kern="1200" dirty="0" smtClean="0">
              <a:solidFill>
                <a:schemeClr val="tx1"/>
              </a:solidFill>
              <a:effectLst/>
              <a:latin typeface="+mn-lt"/>
              <a:ea typeface="+mn-ea"/>
              <a:cs typeface="+mn-cs"/>
            </a:endParaRP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works more than just a connector. regenerates the data bits to ensure the signals are strong. Another name for an active hub is a multiport repeater. It provides an active participation in the network aside from acting as an interface. It participates in the data communication, such as storing signals received through the input ports, before forwarding them. It can monitor the data it is forwarding and sometimes help improve signals before forwarding them to other connections. Such a feature makes troubleshooting of network problems easier.</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Intelligent Hubs</a:t>
            </a:r>
          </a:p>
          <a:p>
            <a:pPr fontAlgn="base"/>
            <a:r>
              <a:rPr lang="en-US" sz="1200" b="0" i="0" kern="1200" dirty="0" smtClean="0">
                <a:solidFill>
                  <a:schemeClr val="tx1"/>
                </a:solidFill>
                <a:effectLst/>
                <a:latin typeface="+mn-lt"/>
                <a:ea typeface="+mn-ea"/>
                <a:cs typeface="+mn-cs"/>
              </a:rPr>
              <a:t>An intelligent hub can perform everything that the passive hub and active hub do, and help manage the network resources effectively to ensure that the performance of the network is highly efficient. An intelligent hub can help in troubleshooting by pinpointing the actual location of the problem and help identify the root cause and resolution. It is very adaptable to different technologies without any need to change its configuration. The intelligent hub performs different functions such as bridging, routing, switching and network management.</a:t>
            </a:r>
          </a:p>
          <a:p>
            <a:endParaRPr lang="en-US" sz="1200" dirty="0" smtClean="0"/>
          </a:p>
          <a:p>
            <a:r>
              <a:rPr lang="en-US" sz="1200" dirty="0" smtClean="0"/>
              <a:t>Speeds/Data Rate/Bandwidth</a:t>
            </a:r>
          </a:p>
          <a:p>
            <a:r>
              <a:rPr lang="en-US" sz="1200" dirty="0" smtClean="0"/>
              <a:t>10 Mbps </a:t>
            </a:r>
          </a:p>
          <a:p>
            <a:r>
              <a:rPr lang="en-US" sz="1200" dirty="0" smtClean="0"/>
              <a:t>100 Mbps. </a:t>
            </a:r>
          </a:p>
          <a:p>
            <a:r>
              <a:rPr lang="en-US" sz="1200" dirty="0" smtClean="0"/>
              <a:t>10/100 Mbps</a:t>
            </a:r>
          </a:p>
          <a:p>
            <a:pPr marL="0" marR="0" indent="0" algn="l" defTabSz="914400" rtl="0" eaLnBrk="1" fontAlgn="auto" latinLnBrk="0" hangingPunct="1">
              <a:lnSpc>
                <a:spcPct val="100000"/>
              </a:lnSpc>
              <a:spcBef>
                <a:spcPts val="0"/>
              </a:spcBef>
              <a:spcAft>
                <a:spcPts val="0"/>
              </a:spcAft>
              <a:buClrTx/>
              <a:buSzTx/>
              <a:buFontTx/>
              <a:buNone/>
              <a:tabLst/>
              <a:defRPr/>
            </a:pPr>
            <a:endParaRPr lang="si-LK" sz="1200" dirty="0" smtClean="0">
              <a:solidFill>
                <a:srgbClr val="0000FF"/>
              </a:solidFill>
            </a:endParaRP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63</a:t>
            </a:fld>
            <a:endParaRPr lang="en-US"/>
          </a:p>
        </p:txBody>
      </p:sp>
    </p:spTree>
    <p:extLst>
      <p:ext uri="{BB962C8B-B14F-4D97-AF65-F5344CB8AC3E}">
        <p14:creationId xmlns:p14="http://schemas.microsoft.com/office/powerpoint/2010/main" val="67061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Half Duplex - One rail way is</a:t>
            </a:r>
            <a:r>
              <a:rPr lang="en-US" baseline="0" dirty="0" smtClean="0"/>
              <a:t> between two stations.</a:t>
            </a:r>
          </a:p>
        </p:txBody>
      </p:sp>
      <p:sp>
        <p:nvSpPr>
          <p:cNvPr id="4" name="Slide Number Placeholder 3"/>
          <p:cNvSpPr>
            <a:spLocks noGrp="1"/>
          </p:cNvSpPr>
          <p:nvPr>
            <p:ph type="sldNum" sz="quarter" idx="10"/>
          </p:nvPr>
        </p:nvSpPr>
        <p:spPr/>
        <p:txBody>
          <a:bodyPr/>
          <a:lstStyle/>
          <a:p>
            <a:fld id="{DFB7C4FD-9034-4D47-B00B-573938D2D065}" type="slidenum">
              <a:rPr lang="en-US" smtClean="0"/>
              <a:pPr/>
              <a:t>66</a:t>
            </a:fld>
            <a:endParaRPr lang="en-US"/>
          </a:p>
        </p:txBody>
      </p:sp>
    </p:spTree>
    <p:extLst>
      <p:ext uri="{BB962C8B-B14F-4D97-AF65-F5344CB8AC3E}">
        <p14:creationId xmlns:p14="http://schemas.microsoft.com/office/powerpoint/2010/main" val="26778207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උදා:-</a:t>
            </a:r>
            <a:r>
              <a:rPr lang="si-LK" baseline="0" dirty="0" smtClean="0"/>
              <a:t> </a:t>
            </a:r>
            <a:r>
              <a:rPr lang="en-US" baseline="0" dirty="0" smtClean="0"/>
              <a:t>Unicast - </a:t>
            </a:r>
            <a:r>
              <a:rPr lang="si-LK" baseline="0" dirty="0" smtClean="0"/>
              <a:t>දුරකතනයකින් තවත් දුරකතනයක් වෙත සම්ප්‍රේෂණය</a:t>
            </a:r>
          </a:p>
          <a:p>
            <a:r>
              <a:rPr lang="si-LK" baseline="0" dirty="0" smtClean="0"/>
              <a:t>        </a:t>
            </a:r>
            <a:r>
              <a:rPr lang="en-US" baseline="0" dirty="0" smtClean="0"/>
              <a:t> Multicast -</a:t>
            </a:r>
            <a:r>
              <a:rPr lang="si-LK" baseline="0" dirty="0" smtClean="0"/>
              <a:t> එක් දුරකතනයකින් දුරකතන කිහිපයක් වෙත - </a:t>
            </a:r>
            <a:r>
              <a:rPr lang="en-US" baseline="0" dirty="0" smtClean="0"/>
              <a:t>SMS, </a:t>
            </a:r>
            <a:r>
              <a:rPr lang="si-LK" baseline="0" dirty="0" smtClean="0"/>
              <a:t>පරිගණක ජාල, </a:t>
            </a:r>
            <a:r>
              <a:rPr lang="en-US" baseline="0" dirty="0" smtClean="0"/>
              <a:t>cable TV</a:t>
            </a:r>
          </a:p>
          <a:p>
            <a:r>
              <a:rPr lang="en-US" baseline="0" dirty="0" smtClean="0"/>
              <a:t>         Broadcast – TV, Radio</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67</a:t>
            </a:fld>
            <a:endParaRPr lang="en-US"/>
          </a:p>
        </p:txBody>
      </p:sp>
    </p:spTree>
    <p:extLst>
      <p:ext uri="{BB962C8B-B14F-4D97-AF65-F5344CB8AC3E}">
        <p14:creationId xmlns:p14="http://schemas.microsoft.com/office/powerpoint/2010/main" val="429263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69</a:t>
            </a:fld>
            <a:endParaRPr lang="en-US"/>
          </a:p>
        </p:txBody>
      </p:sp>
    </p:spTree>
    <p:extLst>
      <p:ext uri="{BB962C8B-B14F-4D97-AF65-F5344CB8AC3E}">
        <p14:creationId xmlns:p14="http://schemas.microsoft.com/office/powerpoint/2010/main" val="22105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70</a:t>
            </a:fld>
            <a:endParaRPr lang="en-US"/>
          </a:p>
        </p:txBody>
      </p:sp>
    </p:spTree>
    <p:extLst>
      <p:ext uri="{BB962C8B-B14F-4D97-AF65-F5344CB8AC3E}">
        <p14:creationId xmlns:p14="http://schemas.microsoft.com/office/powerpoint/2010/main" val="140996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 network protocol defines rules and conventions for communication between network devices.  Network protocols include mechanisms for devices to identify and make connections with each other, as well as formatting rules that specify how data is packaged into messages sent and received. Some protocols also support message ​acknowledgment and data compression designed for reliable and/or high-performance network communication.</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71</a:t>
            </a:fld>
            <a:endParaRPr lang="en-US"/>
          </a:p>
        </p:txBody>
      </p:sp>
    </p:spTree>
    <p:extLst>
      <p:ext uri="{BB962C8B-B14F-4D97-AF65-F5344CB8AC3E}">
        <p14:creationId xmlns:p14="http://schemas.microsoft.com/office/powerpoint/2010/main" val="17598092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Modern operating systems contain built-in software services that implement support for some network protocols. Applications like Web browsers contain software libraries that support the high level protocols necessary for that application to function. For some lower level TCP/IP and routing protocols, support is implemented in directly hardware (silicon chipsets) for improved performance.</a:t>
            </a:r>
          </a:p>
          <a:p>
            <a:endParaRPr lang="en-US" dirty="0" smtClean="0"/>
          </a:p>
          <a:p>
            <a:r>
              <a:rPr lang="en-US" dirty="0" smtClean="0"/>
              <a:t>Each packet transmitted and received over a network contains binary data (ones and zeros that encode the contents of each message). Most protocols add a small header at the beginning of each packet to store information about the message's sender and its intended destination. Some protocols also add a footer at the end.  Each network protocol has the ability to identify messages of its own kind and process the headers and footers as part of moving data among devices.</a:t>
            </a:r>
          </a:p>
          <a:p>
            <a:endParaRPr lang="en-US" dirty="0" smtClean="0"/>
          </a:p>
          <a:p>
            <a:r>
              <a:rPr lang="en-US" dirty="0" smtClean="0"/>
              <a:t>A group of network protocols that work together at higher and lower levels are often called a protocol family. Students of networking traditionally learn about the OSI model that conceptually organizes network protocol families into specific layers for teaching purposes.</a:t>
            </a:r>
          </a:p>
          <a:p>
            <a:endParaRPr lang="en-US" dirty="0" smtClean="0"/>
          </a:p>
          <a:p>
            <a:r>
              <a:rPr lang="en-US" dirty="0" smtClean="0"/>
              <a:t>More: How Computer Networks Work - Introduction to Protocols</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73</a:t>
            </a:fld>
            <a:endParaRPr lang="en-US"/>
          </a:p>
        </p:txBody>
      </p:sp>
    </p:spTree>
    <p:extLst>
      <p:ext uri="{BB962C8B-B14F-4D97-AF65-F5344CB8AC3E}">
        <p14:creationId xmlns:p14="http://schemas.microsoft.com/office/powerpoint/2010/main" val="2113887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 large networks there might be multiple paths linking sender and receiver. Information may be switched as it travels through various communication channels. There are four typical switching techniques available for digital traffic.</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74</a:t>
            </a:fld>
            <a:endParaRPr lang="en-US"/>
          </a:p>
        </p:txBody>
      </p:sp>
    </p:spTree>
    <p:extLst>
      <p:ext uri="{BB962C8B-B14F-4D97-AF65-F5344CB8AC3E}">
        <p14:creationId xmlns:p14="http://schemas.microsoft.com/office/powerpoint/2010/main" val="2444790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උපරිම හා අවම අගයන් 2ක් අතර අනන්ත අගයන්ගෙන් වෙනස්විය හැකි සංඥා ප්‍රතිසම සංඥා නම් වේ.</a:t>
            </a:r>
          </a:p>
          <a:p>
            <a:r>
              <a:rPr lang="si-LK" dirty="0" smtClean="0"/>
              <a:t>එමනිසා ප්‍රතිසම සංඥාවක උපරිම හා අවම අගයන් 2ක අතර ඇති පියවර ප්‍රමාණයන් ගණන නිශ්චිතවම ගණනය කිරීම අපහසුයි..</a:t>
            </a:r>
          </a:p>
          <a:p>
            <a:r>
              <a:rPr lang="si-LK" dirty="0" smtClean="0"/>
              <a:t>ස්වභාවික පරිසරයේදී දක්නට ලැබෙන්නෙත් මෙම ප්‍රතිසම ආකාරයේ සංඥා පමණකි.. මේවා භෞතික විචල්‍යන් ලෙස හඳුන්වයි</a:t>
            </a:r>
          </a:p>
          <a:p>
            <a:r>
              <a:rPr lang="si-LK" dirty="0" smtClean="0"/>
              <a:t>උදා:-  විව්ධ ශබ්දයන්</a:t>
            </a:r>
          </a:p>
          <a:p>
            <a:r>
              <a:rPr lang="si-LK" dirty="0" smtClean="0"/>
              <a:t>          උෂ්ණත්වයේ වෙනස්වීම්</a:t>
            </a:r>
          </a:p>
          <a:p>
            <a:r>
              <a:rPr lang="si-LK" dirty="0" smtClean="0"/>
              <a:t>          ආලෝකයේ ත්‍රීවරතාවය</a:t>
            </a:r>
          </a:p>
          <a:p>
            <a:r>
              <a:rPr lang="si-LK" dirty="0" smtClean="0"/>
              <a:t>ඉලෙක්ට්‍රොනික් පරිපථයක ප්‍රතිසම සංඥා (</a:t>
            </a:r>
            <a:r>
              <a:rPr lang="en-US" dirty="0" smtClean="0"/>
              <a:t>Analog Signal) </a:t>
            </a:r>
            <a:r>
              <a:rPr lang="si-LK" dirty="0" smtClean="0"/>
              <a:t>ක්‍රියාත්මක වෙන්නේ, උපරිම හා අවම වෝල්ටීයතා අගයන් අතර ඇති අනන්ත වූ විභවඅන්තරයන් (වෝල්ටීයතාවයන්) මතය.</a:t>
            </a:r>
          </a:p>
          <a:p>
            <a:r>
              <a:rPr lang="si-LK" dirty="0" smtClean="0"/>
              <a:t>උදා:- පරිපථයකට 3</a:t>
            </a:r>
            <a:r>
              <a:rPr lang="en-US" dirty="0" smtClean="0"/>
              <a:t>V </a:t>
            </a:r>
            <a:r>
              <a:rPr lang="si-LK" dirty="0" smtClean="0"/>
              <a:t>සැපයුමක් දෙනවිට, එම පරිපථය තුල  0</a:t>
            </a:r>
            <a:r>
              <a:rPr lang="en-US" dirty="0" smtClean="0"/>
              <a:t>V </a:t>
            </a:r>
            <a:r>
              <a:rPr lang="si-LK" dirty="0" smtClean="0"/>
              <a:t>හා 3</a:t>
            </a:r>
            <a:r>
              <a:rPr lang="en-US" dirty="0" smtClean="0"/>
              <a:t>V </a:t>
            </a:r>
            <a:r>
              <a:rPr lang="si-LK" dirty="0" smtClean="0"/>
              <a:t>අගයන් 2ක අතර අනන්ත ප්‍රමාණයේ වෝල්ටීයතා මට්ටම් ඇතිකරගන්නට පුළුවන. ඒවා මගින් ප්‍රතිසම සංඥා (</a:t>
            </a:r>
            <a:r>
              <a:rPr lang="en-US" dirty="0" smtClean="0"/>
              <a:t>Analog) </a:t>
            </a:r>
            <a:r>
              <a:rPr lang="si-LK" dirty="0" smtClean="0"/>
              <a:t>නිර්මාණය වේ.</a:t>
            </a:r>
          </a:p>
          <a:p>
            <a:endParaRPr lang="si-LK" dirty="0" smtClean="0"/>
          </a:p>
          <a:p>
            <a:r>
              <a:rPr lang="si-LK" dirty="0" smtClean="0"/>
              <a:t>මේ ආකාරයට ප්‍රතිසම විද්‍යුත් සංඥා මත පදනම් වී ඇති ඉලෙක්ට්‍රොනික් තාක්ෂණය "ඇනලොග් ඉලෙක්ට්‍රොනික්" ලෙසින් හදුන්වනු ලැබේ.</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7</a:t>
            </a:fld>
            <a:endParaRPr lang="en-US"/>
          </a:p>
        </p:txBody>
      </p:sp>
    </p:spTree>
    <p:extLst>
      <p:ext uri="{BB962C8B-B14F-4D97-AF65-F5344CB8AC3E}">
        <p14:creationId xmlns:p14="http://schemas.microsoft.com/office/powerpoint/2010/main" val="40294460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75</a:t>
            </a:fld>
            <a:endParaRPr lang="en-US" dirty="0"/>
          </a:p>
        </p:txBody>
      </p:sp>
    </p:spTree>
    <p:extLst>
      <p:ext uri="{BB962C8B-B14F-4D97-AF65-F5344CB8AC3E}">
        <p14:creationId xmlns:p14="http://schemas.microsoft.com/office/powerpoint/2010/main" val="493107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packet concept is the postal letter: the header is like the envelope, and the payload is the entire content inside the envelope.[2]</a:t>
            </a:r>
          </a:p>
          <a:p>
            <a:endParaRPr lang="en-US" dirty="0" smtClean="0"/>
          </a:p>
          <a:p>
            <a:pPr marL="171450" indent="-171450">
              <a:buFont typeface="Arial" panose="020B0604020202020204" pitchFamily="34" charset="0"/>
              <a:buChar char="•"/>
            </a:pPr>
            <a:r>
              <a:rPr lang="en-US" dirty="0" smtClean="0"/>
              <a:t>GPRS - General Packet Radio Service (GPRS) is a packet oriented mobile data service on the 2G and 3G cellular communication system's global system for mobile communications (GSM).</a:t>
            </a:r>
          </a:p>
          <a:p>
            <a:pPr marL="171450" indent="-171450">
              <a:buFont typeface="Arial" panose="020B0604020202020204" pitchFamily="34" charset="0"/>
              <a:buChar char="•"/>
            </a:pPr>
            <a:r>
              <a:rPr lang="en-US" dirty="0" smtClean="0"/>
              <a:t>General Packet Radio Services (GPRS) is a packet-based wireless communication service that promises data rates from 56 up to 114 Kbps and continuous connection to the Internet for mobile phone and computer users.</a:t>
            </a:r>
          </a:p>
          <a:p>
            <a:pPr marL="171450" indent="-171450">
              <a:buFont typeface="Arial" panose="020B0604020202020204" pitchFamily="34" charset="0"/>
              <a:buChar char="•"/>
            </a:pPr>
            <a:r>
              <a:rPr lang="en-US" dirty="0" smtClean="0"/>
              <a:t>Enhanced Data rates for GSM Evolution (EDGE) (also known as Enhanced GPRS (EGPRS), or IMT Single Carrier (IMT-SC), or Enhanced Data rates for Global Evolution) is a digital mobile phone technology that allows improved data transmission rates as a backward-compatible extension of GSM. EDGE is considered a pre-3G radio technology and is part of ITU's 3G definition.[1] EDGE was deployed on GSM networks beginning in 2003 – initially by Cingular (now AT&amp;T) in the United States.[2]</a:t>
            </a:r>
          </a:p>
          <a:p>
            <a:pPr marL="171450" indent="-171450">
              <a:buFont typeface="Arial" panose="020B0604020202020204" pitchFamily="34" charset="0"/>
              <a:buChar char="•"/>
            </a:pPr>
            <a:r>
              <a:rPr lang="en-US" dirty="0" smtClean="0"/>
              <a:t>The EDGE network stands for Enhanced Data Rates for Global Evolution. It is a third generation mobile data technology, according to AT&amp;T. It is used to provide fast Internet service to cell phones, and can be used to fill in the gaps of coverage networks from the cell phone providers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76</a:t>
            </a:fld>
            <a:endParaRPr lang="en-US"/>
          </a:p>
        </p:txBody>
      </p:sp>
    </p:spTree>
    <p:extLst>
      <p:ext uri="{BB962C8B-B14F-4D97-AF65-F5344CB8AC3E}">
        <p14:creationId xmlns:p14="http://schemas.microsoft.com/office/powerpoint/2010/main" val="1313856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defining example of a circuit-switched network is the early analog telephone network. When a call is made from one telephone to another, switches within the telephone exchanges create a continuous wire circuit between the two telephones, for as long as the call lasts.</a:t>
            </a:r>
          </a:p>
          <a:p>
            <a:endParaRPr lang="en-US" dirty="0" smtClean="0"/>
          </a:p>
          <a:p>
            <a:r>
              <a:rPr lang="en-US" sz="1200" b="1" i="0" kern="1200" dirty="0" smtClean="0">
                <a:solidFill>
                  <a:schemeClr val="tx1"/>
                </a:solidFill>
                <a:effectLst/>
                <a:latin typeface="+mn-lt"/>
                <a:ea typeface="+mn-ea"/>
                <a:cs typeface="+mn-cs"/>
              </a:rPr>
              <a:t>PSTN</a:t>
            </a:r>
            <a:r>
              <a:rPr lang="en-US" sz="1200" b="0" i="0" kern="1200" dirty="0" smtClean="0">
                <a:solidFill>
                  <a:schemeClr val="tx1"/>
                </a:solidFill>
                <a:effectLst/>
                <a:latin typeface="+mn-lt"/>
                <a:ea typeface="+mn-ea"/>
                <a:cs typeface="+mn-cs"/>
              </a:rPr>
              <a:t> (public switched telephone network) is the world's collection of interconnected voice-oriented public telephone networks, both commercial and government-owned.</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79</a:t>
            </a:fld>
            <a:endParaRPr lang="en-US"/>
          </a:p>
        </p:txBody>
      </p:sp>
    </p:spTree>
    <p:extLst>
      <p:ext uri="{BB962C8B-B14F-4D97-AF65-F5344CB8AC3E}">
        <p14:creationId xmlns:p14="http://schemas.microsoft.com/office/powerpoint/2010/main" val="40366863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Cell switching is associated with Asynchronous Transmission Mode (ATM) which is considered to be a high speed switching technology that attempted to overcome the speed problems faced by the shared media like Ethernet and FDDI. Cell switching uses a connection-oriented packet-switched network.</a:t>
            </a:r>
          </a:p>
          <a:p>
            <a:endParaRPr lang="en-US" dirty="0" smtClean="0"/>
          </a:p>
          <a:p>
            <a:r>
              <a:rPr lang="en-US" dirty="0" smtClean="0"/>
              <a:t>When a connection is established it is known as signaling. It is called cell switching because this methodology uses a fixed length of packets of 53 bytes out of which 5 bytes are reserved for header. Unlike cell technology, packet switching technology uses variable length packets. Even though cell switching closely resembles packet switching because cell switching also breaks the information into smaller packets of fixed length and thereby ensuring guaranteed delays. </a:t>
            </a:r>
          </a:p>
          <a:p>
            <a:endParaRPr lang="en-US" dirty="0" smtClean="0"/>
          </a:p>
          <a:p>
            <a:r>
              <a:rPr lang="en-US" dirty="0" smtClean="0"/>
              <a:t>ATM</a:t>
            </a:r>
          </a:p>
          <a:p>
            <a:r>
              <a:rPr lang="en-US" sz="1200" b="0" i="0" kern="1200" dirty="0" smtClean="0">
                <a:solidFill>
                  <a:schemeClr val="tx1"/>
                </a:solidFill>
                <a:effectLst/>
                <a:latin typeface="+mn-lt"/>
                <a:ea typeface="+mn-ea"/>
                <a:cs typeface="+mn-cs"/>
              </a:rPr>
              <a:t>High speed data transmission technology used in telecommunication networks for real-time voice, video, and data transmission. Currently it supports </a:t>
            </a:r>
            <a:r>
              <a:rPr lang="en-US" sz="1200" b="0" i="0" u="sng" kern="1200" dirty="0" smtClean="0">
                <a:solidFill>
                  <a:schemeClr val="tx1"/>
                </a:solidFill>
                <a:effectLst/>
                <a:latin typeface="+mn-lt"/>
                <a:ea typeface="+mn-ea"/>
                <a:cs typeface="+mn-cs"/>
              </a:rPr>
              <a:t>25 to 622 million bits per second (Mb/sec) data speeds over optical fiber cables </a:t>
            </a:r>
            <a:r>
              <a:rPr lang="en-US" sz="1200" b="0" i="0" kern="1200" dirty="0" smtClean="0">
                <a:solidFill>
                  <a:schemeClr val="tx1"/>
                </a:solidFill>
                <a:effectLst/>
                <a:latin typeface="+mn-lt"/>
                <a:ea typeface="+mn-ea"/>
                <a:cs typeface="+mn-cs"/>
              </a:rPr>
              <a:t>but </a:t>
            </a:r>
            <a:r>
              <a:rPr lang="en-US" sz="1200" b="0" i="0" u="sng" kern="1200" dirty="0" smtClean="0">
                <a:solidFill>
                  <a:schemeClr val="tx1"/>
                </a:solidFill>
                <a:effectLst/>
                <a:latin typeface="+mn-lt"/>
                <a:ea typeface="+mn-ea"/>
                <a:cs typeface="+mn-cs"/>
              </a:rPr>
              <a:t>cannot be used over normal (copper) telephone lines.</a:t>
            </a:r>
            <a:r>
              <a:rPr lang="en-US" sz="1200" b="0" i="0" kern="1200" dirty="0" smtClean="0">
                <a:solidFill>
                  <a:schemeClr val="tx1"/>
                </a:solidFill>
                <a:effectLst/>
                <a:latin typeface="+mn-lt"/>
                <a:ea typeface="+mn-ea"/>
                <a:cs typeface="+mn-cs"/>
              </a:rPr>
              <a:t> Most of the </a:t>
            </a:r>
            <a:r>
              <a:rPr lang="en-US" sz="1200" b="0" i="0" u="sng" kern="1200" dirty="0" smtClean="0">
                <a:solidFill>
                  <a:schemeClr val="tx1"/>
                </a:solidFill>
                <a:effectLst/>
                <a:latin typeface="+mn-lt"/>
                <a:ea typeface="+mn-ea"/>
                <a:cs typeface="+mn-cs"/>
              </a:rPr>
              <a:t>internet backbones </a:t>
            </a:r>
            <a:r>
              <a:rPr lang="en-US" sz="1200" b="0" i="0" kern="1200" dirty="0" smtClean="0">
                <a:solidFill>
                  <a:schemeClr val="tx1"/>
                </a:solidFill>
                <a:effectLst/>
                <a:latin typeface="+mn-lt"/>
                <a:ea typeface="+mn-ea"/>
                <a:cs typeface="+mn-cs"/>
              </a:rPr>
              <a:t>use ATM networks. Also called cell relay.</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Read more: http://www.businessdictionary.com/definition/asynchronous-transmission-mode-ATM.html</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Internet Backbone</a:t>
            </a:r>
          </a:p>
          <a:p>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Internet backbone</a:t>
            </a:r>
            <a:r>
              <a:rPr lang="en-US" sz="1200" b="0" i="0" kern="1200" dirty="0" smtClean="0">
                <a:solidFill>
                  <a:schemeClr val="tx1"/>
                </a:solidFill>
                <a:effectLst/>
                <a:latin typeface="+mn-lt"/>
                <a:ea typeface="+mn-ea"/>
                <a:cs typeface="+mn-cs"/>
              </a:rPr>
              <a:t> might be defined by the </a:t>
            </a:r>
            <a:r>
              <a:rPr lang="en-US" sz="1200" b="0" i="0" u="none" strike="noStrike" kern="1200" dirty="0" smtClean="0">
                <a:solidFill>
                  <a:schemeClr val="tx1"/>
                </a:solidFill>
                <a:effectLst/>
                <a:latin typeface="+mn-lt"/>
                <a:ea typeface="+mn-ea"/>
                <a:cs typeface="+mn-cs"/>
                <a:hlinkClick r:id="rId3" tooltip="Network backbone"/>
              </a:rPr>
              <a:t>principal data routes</a:t>
            </a:r>
            <a:r>
              <a:rPr lang="en-US" sz="1200" b="0" i="0" kern="1200" dirty="0" smtClean="0">
                <a:solidFill>
                  <a:schemeClr val="tx1"/>
                </a:solidFill>
                <a:effectLst/>
                <a:latin typeface="+mn-lt"/>
                <a:ea typeface="+mn-ea"/>
                <a:cs typeface="+mn-cs"/>
              </a:rPr>
              <a:t> between large, strategically interconnected </a:t>
            </a:r>
            <a:r>
              <a:rPr lang="en-US" sz="1200" b="0" i="0" u="none" strike="noStrike" kern="1200" dirty="0" smtClean="0">
                <a:solidFill>
                  <a:schemeClr val="tx1"/>
                </a:solidFill>
                <a:effectLst/>
                <a:latin typeface="+mn-lt"/>
                <a:ea typeface="+mn-ea"/>
                <a:cs typeface="+mn-cs"/>
                <a:hlinkClick r:id="rId4" tooltip="Computer network"/>
              </a:rPr>
              <a:t>computer networks</a:t>
            </a:r>
            <a:r>
              <a:rPr lang="en-US" sz="1200" b="0" i="0" kern="1200" dirty="0" smtClean="0">
                <a:solidFill>
                  <a:schemeClr val="tx1"/>
                </a:solidFill>
                <a:effectLst/>
                <a:latin typeface="+mn-lt"/>
                <a:ea typeface="+mn-ea"/>
                <a:cs typeface="+mn-cs"/>
              </a:rPr>
              <a:t> and </a:t>
            </a:r>
            <a:r>
              <a:rPr lang="en-US" sz="1200" b="0" i="0" u="sng" kern="1200" dirty="0" smtClean="0">
                <a:solidFill>
                  <a:schemeClr val="tx1"/>
                </a:solidFill>
                <a:effectLst/>
                <a:latin typeface="+mn-lt"/>
                <a:ea typeface="+mn-ea"/>
                <a:cs typeface="+mn-cs"/>
                <a:hlinkClick r:id="rId5"/>
              </a:rPr>
              <a:t>core routers</a:t>
            </a:r>
            <a:r>
              <a:rPr lang="en-US" sz="1200" b="0" i="0" kern="1200" dirty="0" smtClean="0">
                <a:solidFill>
                  <a:schemeClr val="tx1"/>
                </a:solidFill>
                <a:effectLst/>
                <a:latin typeface="+mn-lt"/>
                <a:ea typeface="+mn-ea"/>
                <a:cs typeface="+mn-cs"/>
              </a:rPr>
              <a:t> on the </a:t>
            </a:r>
            <a:r>
              <a:rPr lang="en-US" sz="1200" b="0" i="0" u="none" strike="noStrike" kern="1200" dirty="0" smtClean="0">
                <a:solidFill>
                  <a:schemeClr val="tx1"/>
                </a:solidFill>
                <a:effectLst/>
                <a:latin typeface="+mn-lt"/>
                <a:ea typeface="+mn-ea"/>
                <a:cs typeface="+mn-cs"/>
                <a:hlinkClick r:id="rId6" tooltip="Internet"/>
              </a:rPr>
              <a:t>Internet</a:t>
            </a:r>
            <a:r>
              <a:rPr lang="en-US" sz="1200" b="0" i="0" kern="1200" dirty="0" smtClean="0">
                <a:solidFill>
                  <a:schemeClr val="tx1"/>
                </a:solidFill>
                <a:effectLst/>
                <a:latin typeface="+mn-lt"/>
                <a:ea typeface="+mn-ea"/>
                <a:cs typeface="+mn-cs"/>
              </a:rPr>
              <a:t>. These data routes are hosted by commercial, government, academic and other high-capacity network centers, the </a:t>
            </a:r>
            <a:r>
              <a:rPr lang="en-US" sz="1200" b="0" i="0" u="none" strike="noStrike" kern="1200" dirty="0" smtClean="0">
                <a:solidFill>
                  <a:schemeClr val="tx1"/>
                </a:solidFill>
                <a:effectLst/>
                <a:latin typeface="+mn-lt"/>
                <a:ea typeface="+mn-ea"/>
                <a:cs typeface="+mn-cs"/>
                <a:hlinkClick r:id="rId7" tooltip="Internet exchange point"/>
              </a:rPr>
              <a:t>Internet exchange points</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8" tooltip="Network access point"/>
              </a:rPr>
              <a:t>network access points</a:t>
            </a:r>
            <a:r>
              <a:rPr lang="en-US" sz="1200" b="0" i="0" kern="1200" dirty="0" smtClean="0">
                <a:solidFill>
                  <a:schemeClr val="tx1"/>
                </a:solidFill>
                <a:effectLst/>
                <a:latin typeface="+mn-lt"/>
                <a:ea typeface="+mn-ea"/>
                <a:cs typeface="+mn-cs"/>
              </a:rPr>
              <a:t>, that exchange Internet traffic between the countries, continents and across the oceans. </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81</a:t>
            </a:fld>
            <a:endParaRPr lang="en-US" dirty="0"/>
          </a:p>
        </p:txBody>
      </p:sp>
    </p:spTree>
    <p:extLst>
      <p:ext uri="{BB962C8B-B14F-4D97-AF65-F5344CB8AC3E}">
        <p14:creationId xmlns:p14="http://schemas.microsoft.com/office/powerpoint/2010/main" val="10408067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 mode of data transmission in which a message is sent as a complete unit and routed via a number of intermediate nodes at which it is stored and then forwarded.</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82</a:t>
            </a:fld>
            <a:endParaRPr lang="en-US"/>
          </a:p>
        </p:txBody>
      </p:sp>
    </p:spTree>
    <p:extLst>
      <p:ext uri="{BB962C8B-B14F-4D97-AF65-F5344CB8AC3E}">
        <p14:creationId xmlns:p14="http://schemas.microsoft.com/office/powerpoint/2010/main" val="2702476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පරිගණක ජාලවල අවශ්‍යතාවය බැංකුවක් උදාහරණයට ගෙන කෙටියෙන් පැහැදිලි කරන්න.</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83</a:t>
            </a:fld>
            <a:endParaRPr lang="en-US"/>
          </a:p>
        </p:txBody>
      </p:sp>
    </p:spTree>
    <p:extLst>
      <p:ext uri="{BB962C8B-B14F-4D97-AF65-F5344CB8AC3E}">
        <p14:creationId xmlns:p14="http://schemas.microsoft.com/office/powerpoint/2010/main" val="8472016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බැංකුවක සියළු කාර්යන් ඉටුකර ගැනීම සදහා එක් පරිගනකයක් පමණක් ප්‍රමාණවත් නොවේ. පරිගනක රාශියක් අවශ්‍ය වේ. නමුත් පරිගණක රාශියක් භාවිතා කරන විට භාවිතා කරන දත්ත එක් එක් පරිගණකයේ වෙන වෙනම පැවතින බැවින් තොරතුරු යාවත්කාලීන කිරීම අපහසු වන අතර (එක් එක් පරිගණකය වෙත වෙනම යා යුතු බැවින්.) එමගින් කාර්යක්ෂමතාවය අඩු වේ. </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84</a:t>
            </a:fld>
            <a:endParaRPr lang="en-US"/>
          </a:p>
        </p:txBody>
      </p:sp>
    </p:spTree>
    <p:extLst>
      <p:ext uri="{BB962C8B-B14F-4D97-AF65-F5344CB8AC3E}">
        <p14:creationId xmlns:p14="http://schemas.microsoft.com/office/powerpoint/2010/main" val="27392693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පටු හෞතික ප්‍රඳේශයක් ආවරණය කිරිමේ හැකියාව </a:t>
            </a:r>
            <a:r>
              <a:rPr lang="en-US" dirty="0" smtClean="0"/>
              <a:t>LAN </a:t>
            </a:r>
            <a:r>
              <a:rPr lang="si-LK" dirty="0" smtClean="0"/>
              <a:t>සතු වේ. උඳාහරණ ලෙස නිවෙස්, කාර්යාලය හෝ පටු සීමාවක පිහිටි ස්ථාන ඳැක්විය හැක. නුතනයේ බොහෝ රැහැන් සහිත </a:t>
            </a:r>
            <a:r>
              <a:rPr lang="en-US" dirty="0" smtClean="0"/>
              <a:t>LAN </a:t>
            </a:r>
            <a:r>
              <a:rPr lang="si-LK" dirty="0" smtClean="0"/>
              <a:t>නිර්මාණය කිරිමට ඊතර්නෙට් තාක්ෂණය යොඳා ගනී. තවඳ නවතම ප්‍රමිතින් වන </a:t>
            </a:r>
            <a:r>
              <a:rPr lang="en-US" dirty="0" smtClean="0"/>
              <a:t>ITU-T G.hn </a:t>
            </a:r>
            <a:r>
              <a:rPr lang="si-LK" dirty="0" smtClean="0"/>
              <a:t>තාක්ෂණය භාවිතයෙන් ඳැනට නිවෙස්හි පවතින රැහැන් මගින් </a:t>
            </a:r>
            <a:r>
              <a:rPr lang="en-US" dirty="0" smtClean="0"/>
              <a:t>LAN </a:t>
            </a:r>
            <a:r>
              <a:rPr lang="si-LK" dirty="0" smtClean="0"/>
              <a:t>නිර්මාණය කිරිමේ හැකියාව පවතී.</a:t>
            </a:r>
          </a:p>
          <a:p>
            <a:endParaRPr lang="si-LK" dirty="0" smtClean="0"/>
          </a:p>
          <a:p>
            <a:r>
              <a:rPr lang="en-US" dirty="0" smtClean="0"/>
              <a:t>LAN </a:t>
            </a:r>
            <a:r>
              <a:rPr lang="si-LK" dirty="0" smtClean="0"/>
              <a:t>සහ </a:t>
            </a:r>
            <a:r>
              <a:rPr lang="en-US" dirty="0" smtClean="0"/>
              <a:t>WAN </a:t>
            </a:r>
            <a:r>
              <a:rPr lang="si-LK" dirty="0" smtClean="0"/>
              <a:t>සසඳා බැලු කළ </a:t>
            </a:r>
            <a:r>
              <a:rPr lang="en-US" dirty="0" smtClean="0"/>
              <a:t>LAN </a:t>
            </a:r>
            <a:r>
              <a:rPr lang="si-LK" dirty="0" smtClean="0"/>
              <a:t>සහ </a:t>
            </a:r>
            <a:r>
              <a:rPr lang="en-US" dirty="0" smtClean="0"/>
              <a:t>WAN </a:t>
            </a:r>
            <a:r>
              <a:rPr lang="si-LK" dirty="0" smtClean="0"/>
              <a:t>අතර ප්‍රතිවිරෝධතා පෙන්වයි. </a:t>
            </a:r>
            <a:r>
              <a:rPr lang="en-US" dirty="0" smtClean="0"/>
              <a:t>LAN </a:t>
            </a:r>
            <a:r>
              <a:rPr lang="si-LK" dirty="0" smtClean="0"/>
              <a:t>සතුව ඉහළ ඳත්ත හුවමාරු වේගයක්, පටු භූමි ප්‍රඳේශයක්, අවම කල් බඳු විඳුලි සංඳේශ මාර්ග අවශ්‍ය වීම යන ලක්ෂණ පවතී. වර්තමාන ඊතර්නෙට් හෝ </a:t>
            </a:r>
            <a:r>
              <a:rPr lang="en-US" dirty="0" smtClean="0"/>
              <a:t>IEE 802.3 LAN </a:t>
            </a:r>
            <a:r>
              <a:rPr lang="si-LK" dirty="0" smtClean="0"/>
              <a:t>තාක්ෂණයට තත්පරයට ගිගා බිටු 10 පරාසයක ක්‍රියාත්මක විමේ හැකියාව පවති. මෙම වේගය ගිගා බිටු 40 සිට 100 ඳක්වා ප්‍රමිතිකරණය කිරිමට </a:t>
            </a:r>
            <a:r>
              <a:rPr lang="en-US" dirty="0" smtClean="0"/>
              <a:t>IEE </a:t>
            </a:r>
            <a:r>
              <a:rPr lang="si-LK" dirty="0" smtClean="0"/>
              <a:t>ව්‍යාපෘතිය විමර්ශණ සිඳු කරමින් පවති.</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86</a:t>
            </a:fld>
            <a:endParaRPr lang="en-US" dirty="0"/>
          </a:p>
        </p:txBody>
      </p:sp>
    </p:spTree>
    <p:extLst>
      <p:ext uri="{BB962C8B-B14F-4D97-AF65-F5344CB8AC3E}">
        <p14:creationId xmlns:p14="http://schemas.microsoft.com/office/powerpoint/2010/main" val="3129016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Distributed Application Architecture (DAA) is designed to allow users of a computer network to. access information, applications, and services, as well as to exchange information with others, through a. single, consistent user environment. It enables the construction of new applications and services;</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89</a:t>
            </a:fld>
            <a:endParaRPr lang="en-US" dirty="0"/>
          </a:p>
        </p:txBody>
      </p:sp>
    </p:spTree>
    <p:extLst>
      <p:ext uri="{BB962C8B-B14F-4D97-AF65-F5344CB8AC3E}">
        <p14:creationId xmlns:p14="http://schemas.microsoft.com/office/powerpoint/2010/main" val="4032487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 short, a VPN allows you to </a:t>
            </a:r>
          </a:p>
          <a:p>
            <a:pPr marL="171450" indent="-171450">
              <a:buFont typeface="Arial" panose="020B0604020202020204" pitchFamily="34" charset="0"/>
              <a:buChar char="•"/>
            </a:pPr>
            <a:r>
              <a:rPr lang="en-US" dirty="0" smtClean="0"/>
              <a:t>connect your device up to a secure connection over the Internet. </a:t>
            </a:r>
          </a:p>
          <a:p>
            <a:pPr marL="171450" indent="-171450">
              <a:buFont typeface="Arial" panose="020B0604020202020204" pitchFamily="34" charset="0"/>
              <a:buChar char="•"/>
            </a:pPr>
            <a:r>
              <a:rPr lang="en-US" dirty="0" smtClean="0"/>
              <a:t>VPNs can do a lot of things, </a:t>
            </a:r>
          </a:p>
          <a:p>
            <a:pPr marL="628650" lvl="1" indent="-171450">
              <a:buFont typeface="Arial" panose="020B0604020202020204" pitchFamily="34" charset="0"/>
              <a:buChar char="•"/>
            </a:pPr>
            <a:r>
              <a:rPr lang="en-US" dirty="0" smtClean="0"/>
              <a:t>such as letting you access region-restricted websites, </a:t>
            </a:r>
          </a:p>
          <a:p>
            <a:pPr marL="628650" lvl="1" indent="-171450">
              <a:buFont typeface="Arial" panose="020B0604020202020204" pitchFamily="34" charset="0"/>
              <a:buChar char="•"/>
            </a:pPr>
            <a:r>
              <a:rPr lang="en-US" dirty="0" smtClean="0"/>
              <a:t>keep your data secure, </a:t>
            </a:r>
          </a:p>
          <a:p>
            <a:pPr marL="628650" lvl="1" indent="-171450">
              <a:buFont typeface="Arial" panose="020B0604020202020204" pitchFamily="34" charset="0"/>
              <a:buChar char="•"/>
            </a:pPr>
            <a:r>
              <a:rPr lang="en-US" dirty="0" smtClean="0"/>
              <a:t>hide your browsing activity on a public Wi-Fi network and more</a:t>
            </a:r>
          </a:p>
          <a:p>
            <a:pPr marL="628650" lvl="1" indent="-171450">
              <a:buFont typeface="Arial" panose="020B0604020202020204" pitchFamily="34" charset="0"/>
              <a:buChar char="•"/>
            </a:pPr>
            <a:endParaRPr lang="en-US" dirty="0" smtClean="0"/>
          </a:p>
          <a:p>
            <a:pPr marL="171450" lvl="0" indent="-171450">
              <a:buFont typeface="Arial" panose="020B0604020202020204" pitchFamily="34" charset="0"/>
              <a:buChar char="•"/>
            </a:pPr>
            <a:r>
              <a:rPr lang="en-US" sz="1200" b="1" i="0" kern="1200" dirty="0" smtClean="0">
                <a:solidFill>
                  <a:schemeClr val="tx1"/>
                </a:solidFill>
                <a:effectLst/>
                <a:latin typeface="+mn-lt"/>
                <a:ea typeface="+mn-ea"/>
                <a:cs typeface="+mn-cs"/>
              </a:rPr>
              <a:t>VPN Proxy</a:t>
            </a:r>
            <a:r>
              <a:rPr lang="en-US" sz="1200" b="0" i="0" kern="1200" dirty="0" smtClean="0">
                <a:solidFill>
                  <a:schemeClr val="tx1"/>
                </a:solidFill>
                <a:effectLst/>
                <a:latin typeface="+mn-lt"/>
                <a:ea typeface="+mn-ea"/>
                <a:cs typeface="+mn-cs"/>
              </a:rPr>
              <a:t>- It brings a high </a:t>
            </a:r>
            <a:r>
              <a:rPr lang="en-US" sz="1200" b="1" i="0" kern="1200" dirty="0" err="1" smtClean="0">
                <a:solidFill>
                  <a:schemeClr val="tx1"/>
                </a:solidFill>
                <a:effectLst/>
                <a:latin typeface="+mn-lt"/>
                <a:ea typeface="+mn-ea"/>
                <a:cs typeface="+mn-cs"/>
              </a:rPr>
              <a:t>vpn</a:t>
            </a:r>
            <a:r>
              <a:rPr lang="en-US" sz="1200" b="0" i="0" kern="1200" dirty="0" smtClean="0">
                <a:solidFill>
                  <a:schemeClr val="tx1"/>
                </a:solidFill>
                <a:effectLst/>
                <a:latin typeface="+mn-lt"/>
                <a:ea typeface="+mn-ea"/>
                <a:cs typeface="+mn-cs"/>
              </a:rPr>
              <a:t> speed and encrypted </a:t>
            </a:r>
            <a:r>
              <a:rPr lang="en-US" sz="1200" b="1" i="0" kern="1200" dirty="0" smtClean="0">
                <a:solidFill>
                  <a:schemeClr val="tx1"/>
                </a:solidFill>
                <a:effectLst/>
                <a:latin typeface="+mn-lt"/>
                <a:ea typeface="+mn-ea"/>
                <a:cs typeface="+mn-cs"/>
              </a:rPr>
              <a:t>VPN</a:t>
            </a:r>
            <a:r>
              <a:rPr lang="en-US" sz="1200" b="0" i="0" kern="1200" dirty="0" smtClean="0">
                <a:solidFill>
                  <a:schemeClr val="tx1"/>
                </a:solidFill>
                <a:effectLst/>
                <a:latin typeface="+mn-lt"/>
                <a:ea typeface="+mn-ea"/>
                <a:cs typeface="+mn-cs"/>
              </a:rPr>
              <a:t> connection to your iPhone.</a:t>
            </a:r>
            <a:endParaRPr lang="en-US"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94</a:t>
            </a:fld>
            <a:endParaRPr lang="en-US" dirty="0"/>
          </a:p>
        </p:txBody>
      </p:sp>
    </p:spTree>
    <p:extLst>
      <p:ext uri="{BB962C8B-B14F-4D97-AF65-F5344CB8AC3E}">
        <p14:creationId xmlns:p14="http://schemas.microsoft.com/office/powerpoint/2010/main" val="68140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Discrete</a:t>
            </a:r>
            <a:r>
              <a:rPr lang="en-US" baseline="0" dirty="0" smtClean="0"/>
              <a:t> Values - </a:t>
            </a:r>
            <a:r>
              <a:rPr lang="si-LK" baseline="0" dirty="0" smtClean="0"/>
              <a:t>විවික්ත අගයන්</a:t>
            </a:r>
          </a:p>
          <a:p>
            <a:r>
              <a:rPr lang="si-LK" dirty="0" smtClean="0"/>
              <a:t>අනුයාත සංකේත එකිනෙක වෙන්කර හඳ්නා ගැනීම පහසුයි</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8</a:t>
            </a:fld>
            <a:endParaRPr lang="en-US" dirty="0"/>
          </a:p>
        </p:txBody>
      </p:sp>
    </p:spTree>
    <p:extLst>
      <p:ext uri="{BB962C8B-B14F-4D97-AF65-F5344CB8AC3E}">
        <p14:creationId xmlns:p14="http://schemas.microsoft.com/office/powerpoint/2010/main" val="6723845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VPN </a:t>
            </a:r>
            <a:r>
              <a:rPr lang="si-LK" dirty="0" smtClean="0"/>
              <a:t>යනු භෞතික රැහැන් වෙනුවට විවෘත සැබැඳුම් හෝ අතථ්‍ය පරිපථ යොදා ගනිම්න් විශාල ජාලයන් හා සම්බන්ධ විමේ තාක්ෂණයයි. මෙහිදි සිදුවන්නේ පවතින පොදු සන්නිවේදන මාර්ගයේ ආරක්ෂාකාරි උමගක් තනා ගැනිමෙන් සන්නිවේදනය කිරිමයි</a:t>
            </a:r>
            <a:r>
              <a:rPr lang="si-LK" dirty="0" smtClean="0"/>
              <a:t>.</a:t>
            </a:r>
            <a:endParaRPr lang="en-US" dirty="0" smtClean="0"/>
          </a:p>
          <a:p>
            <a:pPr marL="171450" indent="-171450">
              <a:buFont typeface="Arial" panose="020B0604020202020204" pitchFamily="34" charset="0"/>
              <a:buChar char="•"/>
            </a:pPr>
            <a:r>
              <a:rPr lang="si-LK" dirty="0" smtClean="0"/>
              <a:t>අනෙකුත්</a:t>
            </a:r>
            <a:r>
              <a:rPr lang="si-LK" baseline="0" dirty="0" smtClean="0"/>
              <a:t> වාසි</a:t>
            </a:r>
          </a:p>
          <a:p>
            <a:pPr marL="628650" lvl="1" indent="-171450">
              <a:buFont typeface="Arial" panose="020B0604020202020204" pitchFamily="34" charset="0"/>
              <a:buChar char="•"/>
            </a:pPr>
            <a:r>
              <a:rPr lang="en-US" dirty="0" smtClean="0"/>
              <a:t>such as letting you access region-restricted websites, </a:t>
            </a:r>
          </a:p>
          <a:p>
            <a:pPr marL="628650" lvl="1" indent="-171450">
              <a:buFont typeface="Arial" panose="020B0604020202020204" pitchFamily="34" charset="0"/>
              <a:buChar char="•"/>
            </a:pPr>
            <a:r>
              <a:rPr lang="en-US" dirty="0" smtClean="0"/>
              <a:t>hide your browsing activity on a public Wi-Fi network and more</a:t>
            </a:r>
          </a:p>
          <a:p>
            <a:pPr marL="628650" lvl="1" indent="-171450">
              <a:buFont typeface="Arial" panose="020B0604020202020204" pitchFamily="34" charset="0"/>
              <a:buChar char="•"/>
            </a:pPr>
            <a:endParaRPr lang="si-LK" dirty="0" smtClean="0"/>
          </a:p>
          <a:p>
            <a:pPr marL="171450" indent="-171450">
              <a:buFont typeface="Arial" panose="020B0604020202020204" pitchFamily="34" charset="0"/>
              <a:buChar char="•"/>
            </a:pPr>
            <a:endParaRPr lang="si-LK" dirty="0" smtClean="0"/>
          </a:p>
          <a:p>
            <a:pPr marL="171450" indent="-171450">
              <a:buFont typeface="Arial" panose="020B0604020202020204" pitchFamily="34" charset="0"/>
              <a:buChar char="•"/>
            </a:pPr>
            <a:r>
              <a:rPr lang="en-US" dirty="0" smtClean="0"/>
              <a:t>VPN </a:t>
            </a:r>
            <a:r>
              <a:rPr lang="si-LK" dirty="0" smtClean="0"/>
              <a:t>ස්ථලකය ලක්ෂ්‍යයෙන් ලක්ෂ්‍ය තාක්ෂණයට වඞා ඉතා සංකිර්ණ තාක්ෂණයකි.</a:t>
            </a:r>
          </a:p>
          <a:p>
            <a:pPr marL="171450" indent="-171450">
              <a:buFont typeface="Arial" panose="020B0604020202020204" pitchFamily="34" charset="0"/>
              <a:buChar char="•"/>
            </a:pPr>
            <a:r>
              <a:rPr lang="en-US" dirty="0" smtClean="0"/>
              <a:t>To ensure security, the private network connection is established using an </a:t>
            </a:r>
            <a:r>
              <a:rPr lang="en-US" u="sng" dirty="0" smtClean="0"/>
              <a:t>encrypted layered tunneling protocol</a:t>
            </a:r>
            <a:r>
              <a:rPr lang="en-US" dirty="0" smtClean="0"/>
              <a:t> and VPN users use authentication methods, including passwords </a:t>
            </a:r>
          </a:p>
          <a:p>
            <a:endParaRPr lang="en-US" dirty="0" smtClean="0"/>
          </a:p>
          <a:p>
            <a:pPr marL="171450" indent="-171450">
              <a:buFont typeface="Arial" panose="020B0604020202020204" pitchFamily="34" charset="0"/>
              <a:buChar char="•"/>
            </a:pPr>
            <a:r>
              <a:rPr lang="en-US" dirty="0" smtClean="0"/>
              <a:t>In computer networks, a tunneling protocol is a communications protocol that allows for the movement of data from one network to another. It involves allowing private network communications to be sent across a public network (such as the Internet) </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96</a:t>
            </a:fld>
            <a:endParaRPr lang="en-US" dirty="0"/>
          </a:p>
        </p:txBody>
      </p:sp>
    </p:spTree>
    <p:extLst>
      <p:ext uri="{BB962C8B-B14F-4D97-AF65-F5344CB8AC3E}">
        <p14:creationId xmlns:p14="http://schemas.microsoft.com/office/powerpoint/2010/main" val="17584839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 modem (modulator–demodulator) is a network hardware device that modulates one or more carrier wave signals to encode digital information for transmission and demodulates signals to decode the transmitted information. The goal is to produce a signal that can be transmitted easily and decoded to reproduce the original digital data. </a:t>
            </a:r>
          </a:p>
          <a:p>
            <a:endParaRPr lang="en-US" dirty="0" smtClean="0"/>
          </a:p>
          <a:p>
            <a:r>
              <a:rPr lang="en-US" sz="1200" b="0" i="0" kern="1200" dirty="0" smtClean="0">
                <a:solidFill>
                  <a:schemeClr val="tx1"/>
                </a:solidFill>
                <a:effectLst/>
                <a:latin typeface="+mn-lt"/>
                <a:ea typeface="+mn-ea"/>
                <a:cs typeface="+mn-cs"/>
              </a:rPr>
              <a:t>A common type of modem is one that turns the </a:t>
            </a:r>
            <a:r>
              <a:rPr lang="en-US" sz="1200" b="0" i="0" u="none" strike="noStrike" kern="1200" dirty="0" smtClean="0">
                <a:solidFill>
                  <a:schemeClr val="tx1"/>
                </a:solidFill>
                <a:effectLst/>
                <a:latin typeface="+mn-lt"/>
                <a:ea typeface="+mn-ea"/>
                <a:cs typeface="+mn-cs"/>
                <a:hlinkClick r:id="rId3" tooltip="Digital data"/>
              </a:rPr>
              <a:t>digital data</a:t>
            </a:r>
            <a:r>
              <a:rPr lang="en-US" sz="1200" b="0" i="0" kern="1200" dirty="0" smtClean="0">
                <a:solidFill>
                  <a:schemeClr val="tx1"/>
                </a:solidFill>
                <a:effectLst/>
                <a:latin typeface="+mn-lt"/>
                <a:ea typeface="+mn-ea"/>
                <a:cs typeface="+mn-cs"/>
              </a:rPr>
              <a:t> of a </a:t>
            </a:r>
            <a:r>
              <a:rPr lang="en-US" sz="1200" b="0" i="0" u="none" strike="noStrike" kern="1200" dirty="0" smtClean="0">
                <a:solidFill>
                  <a:schemeClr val="tx1"/>
                </a:solidFill>
                <a:effectLst/>
                <a:latin typeface="+mn-lt"/>
                <a:ea typeface="+mn-ea"/>
                <a:cs typeface="+mn-cs"/>
                <a:hlinkClick r:id="rId4" tooltip="Computer"/>
              </a:rPr>
              <a:t>computer</a:t>
            </a:r>
            <a:r>
              <a:rPr lang="en-US" sz="1200" b="0" i="0" kern="1200" dirty="0" smtClean="0">
                <a:solidFill>
                  <a:schemeClr val="tx1"/>
                </a:solidFill>
                <a:effectLst/>
                <a:latin typeface="+mn-lt"/>
                <a:ea typeface="+mn-ea"/>
                <a:cs typeface="+mn-cs"/>
              </a:rPr>
              <a:t> into modulated </a:t>
            </a:r>
            <a:r>
              <a:rPr lang="en-US" sz="1200" b="0" i="0" u="none" strike="noStrike" kern="1200" dirty="0" smtClean="0">
                <a:solidFill>
                  <a:schemeClr val="tx1"/>
                </a:solidFill>
                <a:effectLst/>
                <a:latin typeface="+mn-lt"/>
                <a:ea typeface="+mn-ea"/>
                <a:cs typeface="+mn-cs"/>
                <a:hlinkClick r:id="rId5" tooltip="Electrical signal"/>
              </a:rPr>
              <a:t>electrical signal</a:t>
            </a:r>
            <a:r>
              <a:rPr lang="en-US" sz="1200" b="0" i="0" kern="1200" dirty="0" smtClean="0">
                <a:solidFill>
                  <a:schemeClr val="tx1"/>
                </a:solidFill>
                <a:effectLst/>
                <a:latin typeface="+mn-lt"/>
                <a:ea typeface="+mn-ea"/>
                <a:cs typeface="+mn-cs"/>
              </a:rPr>
              <a:t> for transmission over </a:t>
            </a:r>
            <a:r>
              <a:rPr lang="en-US" sz="1200" b="0" i="0" u="none" strike="noStrike" kern="1200" dirty="0" smtClean="0">
                <a:solidFill>
                  <a:schemeClr val="tx1"/>
                </a:solidFill>
                <a:effectLst/>
                <a:latin typeface="+mn-lt"/>
                <a:ea typeface="+mn-ea"/>
                <a:cs typeface="+mn-cs"/>
                <a:hlinkClick r:id="rId6" tooltip="Telephone line"/>
              </a:rPr>
              <a:t>telephone lines</a:t>
            </a:r>
            <a:r>
              <a:rPr lang="en-US" sz="1200" b="0" i="0" kern="1200" dirty="0" smtClean="0">
                <a:solidFill>
                  <a:schemeClr val="tx1"/>
                </a:solidFill>
                <a:effectLst/>
                <a:latin typeface="+mn-lt"/>
                <a:ea typeface="+mn-ea"/>
                <a:cs typeface="+mn-cs"/>
              </a:rPr>
              <a:t> and demodulated by another modem at the receiver side to recover the digital data.</a:t>
            </a:r>
          </a:p>
          <a:p>
            <a:endParaRPr lang="en-US" sz="1200" b="0" i="0" kern="1200" dirty="0" smtClean="0">
              <a:solidFill>
                <a:schemeClr val="tx1"/>
              </a:solidFill>
              <a:effectLst/>
              <a:latin typeface="+mn-lt"/>
              <a:ea typeface="+mn-ea"/>
              <a:cs typeface="+mn-cs"/>
            </a:endParaRPr>
          </a:p>
          <a:p>
            <a:r>
              <a:rPr lang="en-US" dirty="0" smtClean="0"/>
              <a:t>classified by the maximum amount of data they can send in a given unit of time, usually expressed in bits per second (symbol bit/s, sometimes abbreviated "bps"), or bytes per second (symbol B/s). </a:t>
            </a:r>
            <a:r>
              <a:rPr lang="en-US" dirty="0" err="1" smtClean="0"/>
              <a:t>Rr</a:t>
            </a:r>
            <a:endParaRPr lang="en-US" dirty="0" smtClean="0"/>
          </a:p>
          <a:p>
            <a:r>
              <a:rPr lang="en-US" sz="1200" b="1" i="0" kern="1200" dirty="0" smtClean="0">
                <a:solidFill>
                  <a:schemeClr val="tx1"/>
                </a:solidFill>
                <a:effectLst/>
                <a:latin typeface="+mn-lt"/>
                <a:ea typeface="+mn-ea"/>
                <a:cs typeface="+mn-cs"/>
              </a:rPr>
              <a:t>Modulation</a:t>
            </a:r>
            <a:r>
              <a:rPr lang="en-US" sz="1200" b="0" i="0" kern="1200" dirty="0" smtClean="0">
                <a:solidFill>
                  <a:schemeClr val="tx1"/>
                </a:solidFill>
                <a:effectLst/>
                <a:latin typeface="+mn-lt"/>
                <a:ea typeface="+mn-ea"/>
                <a:cs typeface="+mn-cs"/>
              </a:rPr>
              <a:t>: the process of transforming digital information (1's an 0's) into analog (perceived as sound) signals. In the case of modems, capable of being transmitted over telephone lines. </a:t>
            </a:r>
            <a:r>
              <a:rPr lang="en-US" sz="1200" b="1" i="0" kern="1200" dirty="0" smtClean="0">
                <a:solidFill>
                  <a:schemeClr val="tx1"/>
                </a:solidFill>
                <a:effectLst/>
                <a:latin typeface="+mn-lt"/>
                <a:ea typeface="+mn-ea"/>
                <a:cs typeface="+mn-cs"/>
              </a:rPr>
              <a:t>Demodulation</a:t>
            </a:r>
            <a:r>
              <a:rPr lang="en-US" sz="1200" b="0" i="0" kern="1200" dirty="0" smtClean="0">
                <a:solidFill>
                  <a:schemeClr val="tx1"/>
                </a:solidFill>
                <a:effectLst/>
                <a:latin typeface="+mn-lt"/>
                <a:ea typeface="+mn-ea"/>
                <a:cs typeface="+mn-cs"/>
              </a:rPr>
              <a:t>: the process of transforming analog signals, </a:t>
            </a:r>
            <a:r>
              <a:rPr lang="en-US" sz="1200" b="0" i="0" kern="1200" dirty="0" err="1" smtClean="0">
                <a:solidFill>
                  <a:schemeClr val="tx1"/>
                </a:solidFill>
                <a:effectLst/>
                <a:latin typeface="+mn-lt"/>
                <a:ea typeface="+mn-ea"/>
                <a:cs typeface="+mn-cs"/>
              </a:rPr>
              <a:t>previously</a:t>
            </a:r>
            <a:r>
              <a:rPr lang="en-US" sz="1200" b="1" i="0" kern="1200" dirty="0" err="1" smtClean="0">
                <a:solidFill>
                  <a:schemeClr val="tx1"/>
                </a:solidFill>
                <a:effectLst/>
                <a:latin typeface="+mn-lt"/>
                <a:ea typeface="+mn-ea"/>
                <a:cs typeface="+mn-cs"/>
              </a:rPr>
              <a:t>modulated</a:t>
            </a:r>
            <a:r>
              <a:rPr lang="en-US" sz="1200" b="0" i="0" kern="1200" dirty="0" smtClean="0">
                <a:solidFill>
                  <a:schemeClr val="tx1"/>
                </a:solidFill>
                <a:effectLst/>
                <a:latin typeface="+mn-lt"/>
                <a:ea typeface="+mn-ea"/>
                <a:cs typeface="+mn-cs"/>
              </a:rPr>
              <a:t>, back into digital information.</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105</a:t>
            </a:fld>
            <a:endParaRPr lang="en-US"/>
          </a:p>
        </p:txBody>
      </p:sp>
    </p:spTree>
    <p:extLst>
      <p:ext uri="{BB962C8B-B14F-4D97-AF65-F5344CB8AC3E}">
        <p14:creationId xmlns:p14="http://schemas.microsoft.com/office/powerpoint/2010/main" val="4180134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set of communication standards for simultaneous digital transmission of voice, video, data, and other network services over the traditional circuits of the public switched telephone network</a:t>
            </a:r>
          </a:p>
          <a:p>
            <a:pPr marL="171450" indent="-171450">
              <a:buFont typeface="Arial" panose="020B0604020202020204" pitchFamily="34" charset="0"/>
              <a:buChar char="•"/>
            </a:pPr>
            <a:r>
              <a:rPr lang="en-US" dirty="0" smtClean="0"/>
              <a:t>Multi Access -</a:t>
            </a:r>
            <a:r>
              <a:rPr lang="si-LK" dirty="0" smtClean="0"/>
              <a:t>බහු ප්‍රවේශවීම</a:t>
            </a:r>
            <a:r>
              <a:rPr lang="si-LK" baseline="0" dirty="0" smtClean="0"/>
              <a:t> හැකිය</a:t>
            </a:r>
          </a:p>
          <a:p>
            <a:pPr marL="171450" indent="-171450">
              <a:buFont typeface="Arial" panose="020B0604020202020204" pitchFamily="34" charset="0"/>
              <a:buChar char="•"/>
            </a:pPr>
            <a:r>
              <a:rPr lang="si-LK" baseline="0" dirty="0" smtClean="0"/>
              <a:t>සම්ප්‍රෙශණ වේගය පහලයි</a:t>
            </a:r>
          </a:p>
          <a:p>
            <a:pPr marL="171450" indent="-171450">
              <a:buFont typeface="Arial" panose="020B0604020202020204" pitchFamily="34" charset="0"/>
              <a:buChar char="•"/>
            </a:pPr>
            <a:r>
              <a:rPr lang="en-US" baseline="0" dirty="0" smtClean="0"/>
              <a:t>End to End</a:t>
            </a:r>
          </a:p>
          <a:p>
            <a:pPr marL="171450" indent="-171450">
              <a:buFont typeface="Arial" panose="020B0604020202020204" pitchFamily="34" charset="0"/>
              <a:buChar char="•"/>
            </a:pPr>
            <a:r>
              <a:rPr lang="en-US" baseline="0" dirty="0" smtClean="0"/>
              <a:t>Digital</a:t>
            </a:r>
          </a:p>
          <a:p>
            <a:pPr marL="171450" indent="-171450">
              <a:buFont typeface="Arial" panose="020B0604020202020204" pitchFamily="34" charset="0"/>
              <a:buChar char="•"/>
            </a:pPr>
            <a:r>
              <a:rPr lang="en-US" baseline="0" dirty="0" smtClean="0"/>
              <a:t>Data and Voice Transmission</a:t>
            </a:r>
            <a:endParaRPr lang="en-US"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106</a:t>
            </a:fld>
            <a:endParaRPr lang="en-US"/>
          </a:p>
        </p:txBody>
      </p:sp>
    </p:spTree>
    <p:extLst>
      <p:ext uri="{BB962C8B-B14F-4D97-AF65-F5344CB8AC3E}">
        <p14:creationId xmlns:p14="http://schemas.microsoft.com/office/powerpoint/2010/main" val="42471714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DSL – There are main two types. Symmetric and Asymmetric</a:t>
            </a:r>
          </a:p>
          <a:p>
            <a:r>
              <a:rPr lang="en-US" dirty="0" smtClean="0"/>
              <a:t>ADSL</a:t>
            </a:r>
            <a:r>
              <a:rPr lang="en-US" baseline="0" dirty="0" smtClean="0"/>
              <a:t> – Download Speed &gt; Upload Speed</a:t>
            </a:r>
          </a:p>
          <a:p>
            <a:r>
              <a:rPr lang="en-US" baseline="0" dirty="0" smtClean="0"/>
              <a:t>SDSL – Download Speed = Upload Speed</a:t>
            </a:r>
          </a:p>
          <a:p>
            <a:endParaRPr lang="en-US" baseline="0" dirty="0" smtClean="0"/>
          </a:p>
          <a:p>
            <a:pPr marL="171450" indent="-171450">
              <a:buFont typeface="Arial" panose="020B0604020202020204" pitchFamily="34" charset="0"/>
              <a:buChar char="•"/>
            </a:pPr>
            <a:r>
              <a:rPr lang="en-GB" dirty="0" smtClean="0"/>
              <a:t>No Additional Wiring – A DSL connection makes use of your existing telephone wiring, so you will not have to pay for expensive upgrades to your phone system.</a:t>
            </a:r>
          </a:p>
          <a:p>
            <a:pPr marL="171450" indent="-171450">
              <a:buFont typeface="Arial" panose="020B0604020202020204" pitchFamily="34" charset="0"/>
              <a:buChar char="•"/>
            </a:pPr>
            <a:r>
              <a:rPr lang="en-GB" dirty="0" smtClean="0"/>
              <a:t>Cost-Effective – DSL internet is a very cost-effective method and is best in connectivity</a:t>
            </a:r>
          </a:p>
          <a:p>
            <a:r>
              <a:rPr lang="en-GB" dirty="0" smtClean="0"/>
              <a:t>Availability of DSL modems by the service providers.</a:t>
            </a:r>
          </a:p>
          <a:p>
            <a:pPr marL="171450" indent="-171450">
              <a:buFont typeface="Arial" panose="020B0604020202020204" pitchFamily="34" charset="0"/>
              <a:buChar char="•"/>
            </a:pPr>
            <a:r>
              <a:rPr lang="en-GB" dirty="0" smtClean="0"/>
              <a:t>Users can use both telephone lines and the internet at the same time. And it is because the voice and digital signals are transferred in different frequencies.</a:t>
            </a:r>
          </a:p>
          <a:p>
            <a:pPr marL="171450" indent="-171450">
              <a:buFont typeface="Arial" panose="020B0604020202020204" pitchFamily="34" charset="0"/>
              <a:buChar char="•"/>
            </a:pPr>
            <a:r>
              <a:rPr lang="en-GB" dirty="0" smtClean="0"/>
              <a:t>Users can choose between different connection speeds and pricing from various providers.</a:t>
            </a:r>
            <a:endParaRPr lang="en-US"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107</a:t>
            </a:fld>
            <a:endParaRPr lang="en-US"/>
          </a:p>
        </p:txBody>
      </p:sp>
    </p:spTree>
    <p:extLst>
      <p:ext uri="{BB962C8B-B14F-4D97-AF65-F5344CB8AC3E}">
        <p14:creationId xmlns:p14="http://schemas.microsoft.com/office/powerpoint/2010/main" val="11566170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 technology for transmitting digital information at a high bandwidth on existing phone lines to homes and businesses. Unlike regular dialup phone service, ADSL provides </a:t>
            </a:r>
            <a:r>
              <a:rPr lang="en-US" dirty="0" err="1" smtClean="0"/>
              <a:t>continously</a:t>
            </a:r>
            <a:r>
              <a:rPr lang="en-US" dirty="0" smtClean="0"/>
              <a:t>-available, "always on" connection.</a:t>
            </a:r>
          </a:p>
          <a:p>
            <a:r>
              <a:rPr lang="en-US" dirty="0" smtClean="0"/>
              <a:t>ADSL simultaneously accommodates analog (voice) information on the same line. ADSL is generally offered at downstream data rates from 512 Kbps to about 6 Mbps.</a:t>
            </a:r>
          </a:p>
          <a:p>
            <a:pPr marL="171450" indent="-171450">
              <a:buFont typeface="Arial" panose="020B0604020202020204" pitchFamily="34" charset="0"/>
              <a:buChar char="•"/>
            </a:pPr>
            <a:r>
              <a:rPr lang="en-US" dirty="0" smtClean="0"/>
              <a:t>Point to Point </a:t>
            </a:r>
          </a:p>
          <a:p>
            <a:pPr marL="171450" indent="-171450">
              <a:buFont typeface="Arial" panose="020B0604020202020204" pitchFamily="34" charset="0"/>
              <a:buChar char="•"/>
            </a:pPr>
            <a:r>
              <a:rPr lang="si-LK" dirty="0" smtClean="0"/>
              <a:t>ප්‍රවේශ</a:t>
            </a:r>
            <a:r>
              <a:rPr lang="si-LK" baseline="0" dirty="0" smtClean="0"/>
              <a:t> වීම එක් අයකුට පමණි</a:t>
            </a: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108</a:t>
            </a:fld>
            <a:endParaRPr lang="en-US"/>
          </a:p>
        </p:txBody>
      </p:sp>
    </p:spTree>
    <p:extLst>
      <p:ext uri="{BB962C8B-B14F-4D97-AF65-F5344CB8AC3E}">
        <p14:creationId xmlns:p14="http://schemas.microsoft.com/office/powerpoint/2010/main" val="24472181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digital mobile communication standard used to send and receive data</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109</a:t>
            </a:fld>
            <a:endParaRPr lang="en-US"/>
          </a:p>
        </p:txBody>
      </p:sp>
    </p:spTree>
    <p:extLst>
      <p:ext uri="{BB962C8B-B14F-4D97-AF65-F5344CB8AC3E}">
        <p14:creationId xmlns:p14="http://schemas.microsoft.com/office/powerpoint/2010/main" val="3023950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GPRS</a:t>
            </a:r>
            <a:r>
              <a:rPr lang="en-US" sz="1200" b="0" i="0" kern="1200" dirty="0" smtClean="0">
                <a:solidFill>
                  <a:schemeClr val="tx1"/>
                </a:solidFill>
                <a:effectLst/>
                <a:latin typeface="+mn-lt"/>
                <a:ea typeface="+mn-ea"/>
                <a:cs typeface="+mn-cs"/>
              </a:rPr>
              <a:t> is an upgrade over the basic features of </a:t>
            </a:r>
            <a:r>
              <a:rPr lang="en-US" sz="1200" b="1" i="0" kern="1200" dirty="0" smtClean="0">
                <a:solidFill>
                  <a:schemeClr val="tx1"/>
                </a:solidFill>
                <a:effectLst/>
                <a:latin typeface="+mn-lt"/>
                <a:ea typeface="+mn-ea"/>
                <a:cs typeface="+mn-cs"/>
              </a:rPr>
              <a:t>GSM</a:t>
            </a:r>
            <a:r>
              <a:rPr lang="en-US" sz="1200" b="0" i="0" kern="1200" dirty="0" smtClean="0">
                <a:solidFill>
                  <a:schemeClr val="tx1"/>
                </a:solidFill>
                <a:effectLst/>
                <a:latin typeface="+mn-lt"/>
                <a:ea typeface="+mn-ea"/>
                <a:cs typeface="+mn-cs"/>
              </a:rPr>
              <a:t>.</a:t>
            </a:r>
            <a:endParaRPr lang="en-US" dirty="0" smtClean="0"/>
          </a:p>
          <a:p>
            <a:r>
              <a:rPr lang="en-US" dirty="0" smtClean="0"/>
              <a:t>a packet oriented mobile data service on the 2G</a:t>
            </a:r>
          </a:p>
          <a:p>
            <a:endParaRPr lang="en-US" dirty="0" smtClean="0"/>
          </a:p>
          <a:p>
            <a:r>
              <a:rPr lang="en-US" dirty="0" smtClean="0"/>
              <a:t>1G (First</a:t>
            </a:r>
            <a:r>
              <a:rPr lang="en-US" baseline="0" dirty="0" smtClean="0"/>
              <a:t> Generation of </a:t>
            </a:r>
            <a:r>
              <a:rPr lang="en-US" sz="1200" b="0" i="0" u="none" strike="noStrike" kern="1200" dirty="0" smtClean="0">
                <a:solidFill>
                  <a:schemeClr val="tx1"/>
                </a:solidFill>
                <a:effectLst/>
                <a:latin typeface="+mn-lt"/>
                <a:ea typeface="+mn-ea"/>
                <a:cs typeface="+mn-cs"/>
                <a:hlinkClick r:id="rId3" tooltip="Wireless"/>
              </a:rPr>
              <a:t>wireless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tooltip="Cellular network"/>
              </a:rPr>
              <a:t>cellular</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5"/>
              </a:rPr>
              <a:t>technology</a:t>
            </a:r>
            <a:r>
              <a:rPr lang="en-US" dirty="0" smtClean="0"/>
              <a:t>– Analog</a:t>
            </a:r>
          </a:p>
          <a:p>
            <a:r>
              <a:rPr lang="en-US" dirty="0" smtClean="0"/>
              <a:t>2G and 3G are Digital</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110</a:t>
            </a:fld>
            <a:endParaRPr lang="en-US"/>
          </a:p>
        </p:txBody>
      </p:sp>
    </p:spTree>
    <p:extLst>
      <p:ext uri="{BB962C8B-B14F-4D97-AF65-F5344CB8AC3E}">
        <p14:creationId xmlns:p14="http://schemas.microsoft.com/office/powerpoint/2010/main" val="35140618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Electromagnetic</a:t>
            </a:r>
            <a:r>
              <a:rPr lang="en-US" baseline="0" dirty="0" smtClean="0"/>
              <a:t> Waves, electro magnetic </a:t>
            </a:r>
            <a:r>
              <a:rPr lang="en-US" baseline="0" dirty="0" err="1" smtClean="0"/>
              <a:t>puls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113</a:t>
            </a:fld>
            <a:endParaRPr lang="en-US"/>
          </a:p>
        </p:txBody>
      </p:sp>
    </p:spTree>
    <p:extLst>
      <p:ext uri="{BB962C8B-B14F-4D97-AF65-F5344CB8AC3E}">
        <p14:creationId xmlns:p14="http://schemas.microsoft.com/office/powerpoint/2010/main" val="38056122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මෙම ක්‍රියාවලිය සිදු කිරීමේ පරමාර්ථය වනුයේ වාහක තරංගය සතු එහෙත් ප්‍රයෝජනවත් තරංගය සතු නොවන ලක්ෂණ උපයෝගී කර ගනිමින් සංනිවේදන ක්‍රියාවලිය සිදු කිරීමයි. නිදසුනක් ලෙස ගුවන් විදුලි සම්ප්‍රේශණ ක්‍රියාවලිය සැලකිය හැකිය. සාමාන්‍ය ශබ්දය පැතිරෙන්නේ මීටර් කීපයක දුරකට පමණි. ඊට වඩා වැඩි දුරකට තොරතුරු යැවීමට නම් වෙනත් දෙයක උපකාරයක් ගැනීමට සිදු වෙයි. ගුවන් විදුලි සම්ප්‍රේශණයේදී භාවිතා වන දෙය නම් රේඩියෝ සංඛ්‍යාත විද්‍යුත් චුම්භක තරංගයකි. මෙහිදී විද්‍යුත් චුම්භක තරංගයේ වැඩි දුරකට නොනැසී ගමන් කිරීමේ හැකියාව එය ‍තෝරා ගැනීමට හේතුව විය. </a:t>
            </a:r>
          </a:p>
          <a:p>
            <a:r>
              <a:rPr lang="si-LK" dirty="0" smtClean="0"/>
              <a:t>විද්‍යුත් චුම්භක තරංගවලට අමතරව ආලෝක තරංග (ප්‍රකාශ තන්තු සන්නිවේදනය), අධි සංඛ්‍යාත විද්‍යුත් තරංග ආදියද සංනිවේදන ක්‍රියාවලියන්හීදී භාවිතා කරනු ලබයි. මූර්ජන ක්‍රියාවලිය සිදුවන එකිනෙකට වෙනස් ආකාර ගනනාවකි.</a:t>
            </a:r>
          </a:p>
          <a:p>
            <a:r>
              <a:rPr lang="si-LK" dirty="0" smtClean="0"/>
              <a:t>මෙසේ යම් ආකාරයකින් මූර්ජනය කර යැවූ තරංගයකින් වැදගත් තොරතුර හෝ දත්තය නැවත පෙරා ගැනීමේ ක්‍රියාවලිය විමූර්ජනය ලෙස හැඳින්වේ. මෙහිදී, මූර්ජනයේ ප්‍රතිවිරුද්ධ ක්‍රියාවලිය විද්‍යුත් පරිපථ මගින් කරවීමෙන් ලබා ගනී. මූර්ජනය සිදුකරන උපාංගය හෝ පරිපථ කොටස මූර්ජකය ලෙස හැඳුන්වෙන අතර විමූර්ජනය සිදු කරන පරිපථ කොටස හෝ උපාංගය විමූර්ජකය ලෙස හැඳින්වේ.</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114</a:t>
            </a:fld>
            <a:endParaRPr lang="en-US"/>
          </a:p>
        </p:txBody>
      </p:sp>
    </p:spTree>
    <p:extLst>
      <p:ext uri="{BB962C8B-B14F-4D97-AF65-F5344CB8AC3E}">
        <p14:creationId xmlns:p14="http://schemas.microsoft.com/office/powerpoint/2010/main" val="3207908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ආදාන තරංගයේ විස්තාරය අනුව වාහක තරංගයේ විස්තාරය වෙනස් කිරීමේ මූර්ජන ආකාරය විස්තාර මූර්ජනය (</a:t>
            </a:r>
            <a:r>
              <a:rPr lang="en-US" dirty="0" smtClean="0"/>
              <a:t>AM-Amplitude Modulation)</a:t>
            </a:r>
            <a:r>
              <a:rPr lang="si-LK" dirty="0" smtClean="0"/>
              <a:t>ලෙස හඳුන්වනු ලැබේ.මූර්ජනය ලොවට හඳුන්වා දුන්නේ විස්තාර මූර්ජනය සමගිනි. 1870 අවධියේදී මුල්වරට දුරකතන යොදා ගනිමින් සාර්ථකව පැහැදිලි හඩක් ප්‍රචාරය කර ගැනීමට හැකිවීම මෙම තාක්ෂණයේ සංවර්ධනයට මං පෙත් එලි කලේය. (එහිදී විද්‍යුත් චුම්භක තරංග භාවිතා නොවීය 1870 අවදිය වන විට විද්‍යුත් චුම්භක තරංග මගින් සම්ප්‍රේශණ කිරීම පැවතුනේ ළදරු අවදියකය.) </a:t>
            </a:r>
          </a:p>
          <a:p>
            <a:r>
              <a:rPr lang="si-LK" dirty="0" smtClean="0"/>
              <a:t>1915න් පසුව විද්‍යුත් චුම්භක තරංග මගින් ශබ්දය විකාශනය කිරීම ඇරඹුනේ විස්තාර මූර්ජනය යොදා ගනිමිනි. ඉතා පහසුවෙන් මූර්ජනය සහ විමූර්ජනය කල හැකි වීම මෙම ආකාරය වඩාත් ප්‍රචලිත වීමට බලපෑ ප්‍රධාන සාධකයයි. මුල් යුගයේ රේඩියෝ වල භාවිතා වූයේ විස්තාර මූර්ජනයයි. පසුකාලීනව දියුණු වූ රූපවාහිනී විකාශණ සඳහාද විස්තාර මූර්ජනය භාවිතා කෙරිණි. </a:t>
            </a:r>
          </a:p>
          <a:p>
            <a:r>
              <a:rPr lang="si-LK" dirty="0" smtClean="0"/>
              <a:t>සංඛ්‍යාත මූර්ජනය (</a:t>
            </a:r>
            <a:r>
              <a:rPr lang="en-US" dirty="0" smtClean="0"/>
              <a:t>FM) </a:t>
            </a:r>
            <a:r>
              <a:rPr lang="si-LK" dirty="0" smtClean="0"/>
              <a:t>හඳුන්වාදීමත් සමඟ එහි හඬ රේඩියෝ විකාශන වලදී ට වඩා ඉතා පැහැදිලි භාවය හේතුවෙන් ඈත් වුවද, තවමත් ලංකාවේ රූපවාහිනී විකාශන කටයුතු සඳහා විස්තාර මූර්ජනය භාවිතා කෙරේ (</a:t>
            </a:r>
            <a:r>
              <a:rPr lang="en-US" dirty="0" smtClean="0"/>
              <a:t>PAL-B).</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117</a:t>
            </a:fld>
            <a:endParaRPr lang="en-US"/>
          </a:p>
        </p:txBody>
      </p:sp>
    </p:spTree>
    <p:extLst>
      <p:ext uri="{BB962C8B-B14F-4D97-AF65-F5344CB8AC3E}">
        <p14:creationId xmlns:p14="http://schemas.microsoft.com/office/powerpoint/2010/main" val="371003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කෙටියෙන් කිව්වොත් කලාව (</a:t>
            </a:r>
            <a:r>
              <a:rPr lang="en-US" dirty="0" smtClean="0"/>
              <a:t>phase) </a:t>
            </a:r>
            <a:r>
              <a:rPr lang="si-LK" dirty="0" smtClean="0"/>
              <a:t>යනු තරංග දෙකක් අතර පවතින කෝණ වෙනසයි. එය තවදුරටත් සොයා බලමු.</a:t>
            </a:r>
          </a:p>
          <a:p>
            <a:endParaRPr lang="si-LK" dirty="0" smtClean="0"/>
          </a:p>
          <a:p>
            <a:r>
              <a:rPr lang="si-LK" dirty="0" smtClean="0"/>
              <a:t>සයිනාකාර තරංග දෙකක් එකට අඳිමු. මෙවිට, තරංග දෙකම එකම සංඛ්‍යාතයේ නම්, එම තරංග දෙකම එක විටම 0 සිට පටන් ගෙන එකම තාලෙට (ඒ කියන්නේ එකට) ගමන් කරන්නේ නම් එවිට අපි කියනවා එම තරංග දෙක අතර කලා වෙනස 0යි කියා. (පහත </a:t>
            </a:r>
            <a:r>
              <a:rPr lang="en-US" dirty="0" smtClean="0"/>
              <a:t>A </a:t>
            </a:r>
            <a:r>
              <a:rPr lang="si-LK" dirty="0" smtClean="0"/>
              <a:t>රූපය). එහෙත් එක් තරංගයක් ගමන් කිරීම අරඹා යම් පමාවකට පසුව අනෙක් තරංගය පටන් ගත හැකියි. එවිට, තරංග දෙක අතර යම් කලා වෙනසක් තිබේ යැයි අප කියනවා (පහත </a:t>
            </a:r>
            <a:r>
              <a:rPr lang="en-US" dirty="0" smtClean="0"/>
              <a:t>B </a:t>
            </a:r>
            <a:r>
              <a:rPr lang="si-LK" dirty="0" smtClean="0"/>
              <a:t>හා </a:t>
            </a:r>
            <a:r>
              <a:rPr lang="en-US" dirty="0" smtClean="0"/>
              <a:t>C </a:t>
            </a:r>
            <a:r>
              <a:rPr lang="si-LK" dirty="0" smtClean="0"/>
              <a:t>රූප).</a:t>
            </a:r>
          </a:p>
          <a:p>
            <a:endParaRPr lang="si-LK" dirty="0" smtClean="0"/>
          </a:p>
          <a:p>
            <a:r>
              <a:rPr lang="si-LK" dirty="0" smtClean="0"/>
              <a:t>මෙම කලා වෙනස සාමාන්‍යයෙන් කෝණයක් ලෙසයි දක්වන්නේ. ඊට හේතුව තරංගයක් ගතහොත් එහි තිරස් අක්ෂයෙන් කෝණ අගය නිරූපණය කරන නිසාය. තරංගයක් යනු කෝණය අංශක බිංදුවේ සිට අංශක 360 දක්වා වූ පරාසයක ගමන් කරන දෙයක්නෙ. ඊටත් අමතරව, කලා වෙනස තරංග ආයාමය (</a:t>
            </a:r>
            <a:r>
              <a:rPr lang="el-GR" dirty="0" smtClean="0"/>
              <a:t>λ) </a:t>
            </a:r>
            <a:r>
              <a:rPr lang="si-LK" dirty="0" smtClean="0"/>
              <a:t>ආශ්‍රයෙනුත් දැක්විය හැකියි. එක් තරංග ආයාමයක් යනු අංශක 360කි (එනම් එක් සම්පූර්ණ තරංගයක්). තරංග ආයාමයෙන් භාගයක් යනු අංශක180ද, තරංග ආයාමයෙන් කාලක් යනු අංශක 90 ද ආදී ලෙස සිතා ගත හැකියිනෙ.</a:t>
            </a:r>
          </a:p>
          <a:p>
            <a:r>
              <a:rPr lang="si-LK" dirty="0" smtClean="0"/>
              <a:t/>
            </a:r>
            <a:br>
              <a:rPr lang="si-LK" dirty="0" smtClean="0"/>
            </a:br>
            <a:endParaRPr lang="si-LK" dirty="0" smtClean="0"/>
          </a:p>
          <a:p>
            <a:r>
              <a:rPr lang="si-LK" dirty="0" smtClean="0"/>
              <a:t>යම් තරංග දෙකක් අතර කලා වෙනස අංශක 180ක් නම්, එම තරංග දෙක සම්පූර්ණයෙන්ම එකිනෙකට ප්‍රතිවිරුද්ධ තරංග දෙකක් ලෙස සලකනවා. එලෙසම, එම තරංග දෙක අතර කලා වෙනස අංශක 360ක් නම් (ඒ කියන්නේ තරංග ආයාම එකකට පසුව), එම තරංග දෙක ඇත්තටම එක උඩ එක පිහිටනවා. ඒ කියන්නේ කලා වෙනස 0 වෙනවා. ඉතිං අංශක 0ත් 360ත් අතර අගයක කලා වෙනසක් තමයි හැමවිටම පවතින්නේ.</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12</a:t>
            </a:fld>
            <a:endParaRPr lang="en-US" dirty="0"/>
          </a:p>
        </p:txBody>
      </p:sp>
    </p:spTree>
    <p:extLst>
      <p:ext uri="{BB962C8B-B14F-4D97-AF65-F5344CB8AC3E}">
        <p14:creationId xmlns:p14="http://schemas.microsoft.com/office/powerpoint/2010/main" val="29659668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ආදාන තරංගයේ ලක්ශණ අනුව වාහක තරංගයේ සංඛ්‍යාතය වෙනස් කිරීමේ මූර්ජන ආකාරය සංඛ්‍යාත මූර්ජනය (</a:t>
            </a:r>
            <a:r>
              <a:rPr lang="en-US" dirty="0" smtClean="0"/>
              <a:t>FM-Frequency Modulation)</a:t>
            </a:r>
            <a:r>
              <a:rPr lang="si-LK" dirty="0" smtClean="0"/>
              <a:t>ලෙස හඳුන්වනු ලැබේ. තරංගයක විස්තාරයට පසු පහසුවෙන් හඳුනාගත හැකි වූ දෙවන තරංග ලක්ෂණය වූ බැවින්ද, විස්තාර මූර්ජනයේදී දුර වැඩි වන විට විස්තාරය අඩු තරංග කොටස් හානි වීමේ හැකියාව වැඩි වීම හේතුවෙන් ඇති වූ ඝෝශාව ඉතා අඩු වූ බැවින්ද මෙම මූර්ජන ආකාරය ලොව පුරා වේගයෙන් පැතිර යන්නට විය.</a:t>
            </a:r>
          </a:p>
          <a:p>
            <a:r>
              <a:rPr lang="si-LK" dirty="0" smtClean="0"/>
              <a:t>හ‍ෙඬෙහි</a:t>
            </a:r>
            <a:r>
              <a:rPr lang="si-LK" baseline="0" dirty="0" smtClean="0"/>
              <a:t> උස් පහත් වීමක් නැත</a:t>
            </a:r>
            <a:endParaRPr lang="si-LK" dirty="0" smtClean="0"/>
          </a:p>
          <a:p>
            <a:r>
              <a:rPr lang="si-LK" dirty="0" smtClean="0"/>
              <a:t>තරංග අවශ්‍ය දිශාවට තිරස්ව සම්ප්‍රේෂණය</a:t>
            </a:r>
            <a:r>
              <a:rPr lang="si-LK" baseline="0" dirty="0" smtClean="0"/>
              <a:t> කරන බැවින් කඳු වැනි බාධා නිසා හානි සිදු වේ</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118</a:t>
            </a:fld>
            <a:endParaRPr lang="en-US"/>
          </a:p>
        </p:txBody>
      </p:sp>
    </p:spTree>
    <p:extLst>
      <p:ext uri="{BB962C8B-B14F-4D97-AF65-F5344CB8AC3E}">
        <p14:creationId xmlns:p14="http://schemas.microsoft.com/office/powerpoint/2010/main" val="10766486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විස්තාර</a:t>
            </a:r>
            <a:r>
              <a:rPr lang="si-LK" baseline="0" dirty="0" smtClean="0"/>
              <a:t> මූර්ජනයේ දී විස්තාරය අඩු ස්ථානයන් වලදී දුර ගමන් කරන විට හානිය වැඩිවීම නිසා ඝෝෂාව (</a:t>
            </a:r>
            <a:r>
              <a:rPr lang="en-US" baseline="0" dirty="0" smtClean="0"/>
              <a:t>Noise) </a:t>
            </a:r>
            <a:r>
              <a:rPr lang="si-LK" baseline="0" dirty="0" smtClean="0"/>
              <a:t>වැඩි වීම දුර්වල තාවයකි. එමනිසා පසුකාලීනව සංඛ්‍යාත මූර්ජනය ඉතා ජනප්‍රිය විය</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119</a:t>
            </a:fld>
            <a:endParaRPr lang="en-US"/>
          </a:p>
        </p:txBody>
      </p:sp>
    </p:spTree>
    <p:extLst>
      <p:ext uri="{BB962C8B-B14F-4D97-AF65-F5344CB8AC3E}">
        <p14:creationId xmlns:p14="http://schemas.microsoft.com/office/powerpoint/2010/main" val="20827611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si-LK" dirty="0" smtClean="0"/>
          </a:p>
          <a:p>
            <a:r>
              <a:rPr lang="si-LK" dirty="0" smtClean="0"/>
              <a:t>ප්‍රතිග්‍රාහක සහ විමූර්ජන පරිපථ වලට තරංගයේ සිදු වන කුඩා ප්‍රමාණයේ කලා වෙනස්වීම් හඳුනාගත නොහැකි බැවින්, මෙම මූර්ජන ආකාරය වැඩිපුරම භාවිතා වනුයේ සංඛ්‍යාංක මූර්ජන ආකාර වලදීය. විස්තාර සහ සංඛ්‍යාත මූර්ජන ආකාර සමඟ එකවිට භාවිතා කල හැකි වීමෙන් කුඩා කාලසීමාවක් තුල වැඩි තොරතුරු ප්‍රමාණයක් සම්ප්‍රේශණය කල හැකි වීම සංඛ්‍යාංක මූර්ජනයේදී කලා මූර්ජනය වැඩිපුර භාවිතා කිරීමට මූලිකම සාධකය වේ.</a:t>
            </a:r>
          </a:p>
          <a:p>
            <a:r>
              <a:rPr lang="si-LK" dirty="0" smtClean="0"/>
              <a:t>මීට පෙර, ඔබ තරංගයක සංඛ්‍යාතය, විස්තාරය ගැන ඉගෙන ගත්තත් මෙතෙක් තරංගයක කලාව ගැන අප කතා කර නොමැත. තරංගයක කලාව යනු කුමක්ද?</a:t>
            </a:r>
            <a:r>
              <a:rPr lang="en-US" baseline="0" dirty="0" smtClean="0"/>
              <a:t> </a:t>
            </a:r>
            <a:r>
              <a:rPr lang="si-LK" baseline="0" dirty="0" smtClean="0"/>
              <a:t>වි</a:t>
            </a:r>
            <a:r>
              <a:rPr lang="si-LK" dirty="0" smtClean="0"/>
              <a:t>දුලි බලය ගැන කතා කරන විට තෙකලා විදුලිය (3-</a:t>
            </a:r>
            <a:r>
              <a:rPr lang="en-US" dirty="0" smtClean="0"/>
              <a:t>phase </a:t>
            </a:r>
            <a:r>
              <a:rPr lang="en-US" dirty="0" err="1" smtClean="0"/>
              <a:t>electiricity</a:t>
            </a:r>
            <a:r>
              <a:rPr lang="en-US" dirty="0" smtClean="0"/>
              <a:t>) </a:t>
            </a:r>
            <a:r>
              <a:rPr lang="si-LK" dirty="0" smtClean="0"/>
              <a:t>යන වචනයේ හමුවන්නේ අප මේ ඉගෙන ගන්නට යන කලාව ගැන තමයි. කෙටියෙන් කිව්වොත් කලාව (</a:t>
            </a:r>
            <a:r>
              <a:rPr lang="en-US" dirty="0" smtClean="0"/>
              <a:t>phase) </a:t>
            </a:r>
            <a:r>
              <a:rPr lang="si-LK" dirty="0" smtClean="0"/>
              <a:t>යනු තරංග දෙකක් අතර පවතින කෝණ වෙනසයි. එය තවදුරටත් සොයා බලමු.</a:t>
            </a:r>
          </a:p>
          <a:p>
            <a:endParaRPr lang="si-LK" dirty="0" smtClean="0"/>
          </a:p>
          <a:p>
            <a:r>
              <a:rPr lang="si-LK" dirty="0" smtClean="0"/>
              <a:t>සයිනාකාර තරංග දෙකක් එකට අඳිමු. මෙවිට, තරංග දෙකම එකම සංඛ්‍යාතයේ නම්, එම තරංග දෙකම එක විටම 0 සිට පටන් ගෙන එකම තාලෙට (ඒ කියන්නේ එකට) ගමන් කරන්නේ නම් එවිට අපි කියනවා එම තරංග දෙක අතර කලා වෙනස 0යි කියා. (පහත </a:t>
            </a:r>
            <a:r>
              <a:rPr lang="en-US" dirty="0" smtClean="0"/>
              <a:t>A </a:t>
            </a:r>
            <a:r>
              <a:rPr lang="si-LK" dirty="0" smtClean="0"/>
              <a:t>රූපය). එහෙත් එක් තරංගයක් ගමන් කිරීම අරඹා යම් පමාවකට පසුව අනෙක් තරංගය පටන් ගත හැකියි. එවිට, තරංග දෙක අතර යම් කලා වෙනසක් තිබේ යැයි අප කියනවා (පහත </a:t>
            </a:r>
            <a:r>
              <a:rPr lang="en-US" dirty="0" smtClean="0"/>
              <a:t>B </a:t>
            </a:r>
            <a:r>
              <a:rPr lang="si-LK" dirty="0" smtClean="0"/>
              <a:t>හා </a:t>
            </a:r>
            <a:r>
              <a:rPr lang="en-US" dirty="0" smtClean="0"/>
              <a:t>C </a:t>
            </a:r>
            <a:r>
              <a:rPr lang="si-LK" dirty="0" smtClean="0"/>
              <a:t>රූප).</a:t>
            </a:r>
          </a:p>
          <a:p>
            <a:endParaRPr lang="si-LK" dirty="0" smtClean="0"/>
          </a:p>
          <a:p>
            <a:r>
              <a:rPr lang="si-LK" sz="1200" b="0" i="0" kern="1200" dirty="0" smtClean="0">
                <a:solidFill>
                  <a:schemeClr val="tx1"/>
                </a:solidFill>
                <a:effectLst/>
                <a:latin typeface="+mn-lt"/>
                <a:ea typeface="+mn-ea"/>
                <a:cs typeface="+mn-cs"/>
              </a:rPr>
              <a:t>මෙම කලා වෙනස සාමාන්‍යයෙන් කෝණයක් ලෙසයි දක්වන්නේ. ඊට හේතුව තරංගයක් ගතහොත් එහි තිරස් අක්ෂයෙන් කෝණ අගය නිරූපණය කරන නිසාය. තරංගයක් යනු කෝණය අංශක බිංදුවේ සිට අංශක 360 දක්වා වූ පරාසයක ගමන් කරන දෙයක්නෙ. ඊටත් අමතරව, කලා වෙනස තරංග ආයාමය (</a:t>
            </a:r>
            <a:r>
              <a:rPr lang="el-GR" sz="1200" b="0" i="0" kern="1200" dirty="0" smtClean="0">
                <a:solidFill>
                  <a:schemeClr val="tx1"/>
                </a:solidFill>
                <a:effectLst/>
                <a:latin typeface="+mn-lt"/>
                <a:ea typeface="+mn-ea"/>
                <a:cs typeface="+mn-cs"/>
              </a:rPr>
              <a:t>λ) </a:t>
            </a:r>
            <a:r>
              <a:rPr lang="si-LK" sz="1200" b="0" i="0" kern="1200" dirty="0" smtClean="0">
                <a:solidFill>
                  <a:schemeClr val="tx1"/>
                </a:solidFill>
                <a:effectLst/>
                <a:latin typeface="+mn-lt"/>
                <a:ea typeface="+mn-ea"/>
                <a:cs typeface="+mn-cs"/>
              </a:rPr>
              <a:t>ආශ්‍රයෙනුත් දැක්විය හැකියි. එක් තරංග ආයාමයක් යනු අංශක 360කි (එනම් එක් සම්පූර්ණ තරංගයක්). තරංග ආයාමයෙන් භාගයක් යනු අංශක180ද, තරංග ආයාමයෙන් කාලක් යනු අංශක 90 ද ආදී ලෙස සිතා ගත හැකියිනෙ.</a:t>
            </a:r>
          </a:p>
          <a:p>
            <a:r>
              <a:rPr lang="si-LK" sz="1200" b="0" i="0" kern="1200" dirty="0" smtClean="0">
                <a:solidFill>
                  <a:schemeClr val="tx1"/>
                </a:solidFill>
                <a:effectLst/>
                <a:latin typeface="+mn-lt"/>
                <a:ea typeface="+mn-ea"/>
                <a:cs typeface="+mn-cs"/>
              </a:rPr>
              <a:t/>
            </a:r>
            <a:br>
              <a:rPr lang="si-LK" sz="1200" b="0" i="0" kern="1200" dirty="0" smtClean="0">
                <a:solidFill>
                  <a:schemeClr val="tx1"/>
                </a:solidFill>
                <a:effectLst/>
                <a:latin typeface="+mn-lt"/>
                <a:ea typeface="+mn-ea"/>
                <a:cs typeface="+mn-cs"/>
              </a:rPr>
            </a:br>
            <a:endParaRPr lang="si-LK" sz="1200" b="0" i="0" kern="1200" dirty="0" smtClean="0">
              <a:solidFill>
                <a:schemeClr val="tx1"/>
              </a:solidFill>
              <a:effectLst/>
              <a:latin typeface="+mn-lt"/>
              <a:ea typeface="+mn-ea"/>
              <a:cs typeface="+mn-cs"/>
            </a:endParaRPr>
          </a:p>
          <a:p>
            <a:r>
              <a:rPr lang="si-LK" sz="1200" b="0" i="0" kern="1200" dirty="0" smtClean="0">
                <a:solidFill>
                  <a:schemeClr val="tx1"/>
                </a:solidFill>
                <a:effectLst/>
                <a:latin typeface="+mn-lt"/>
                <a:ea typeface="+mn-ea"/>
                <a:cs typeface="+mn-cs"/>
              </a:rPr>
              <a:t>යම් තරංග දෙකක් අතර කලා වෙනස අංශක 180ක් නම්, එම තරංග දෙක සම්පූර්ණයෙන්ම එකිනෙකට ප්‍රතිවිරුද්ධ තරංග දෙකක් ලෙස සලකනවා. එලෙසම, එම තරංග දෙක අතර කලා වෙනස අංශක 360ක් නම් (ඒ කියන්නේ තරංග ආයාම එකකට පසුව), එම තරංග දෙක ඇත්තටම එක උඩ එක පිහිටනවා. ඒ කියන්නේ කලා වෙනස 0 වෙනවා. ඉතිං අංශක 0ත් 360ත් අතර අගයක කලා වෙනසක් තමයි හැමවිටම පවතින්නේ.</a:t>
            </a:r>
          </a:p>
          <a:p>
            <a:endParaRPr lang="si-LK" dirty="0" smtClean="0"/>
          </a:p>
          <a:p>
            <a:endParaRPr lang="si-LK"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120</a:t>
            </a:fld>
            <a:endParaRPr lang="en-US"/>
          </a:p>
        </p:txBody>
      </p:sp>
    </p:spTree>
    <p:extLst>
      <p:ext uri="{BB962C8B-B14F-4D97-AF65-F5344CB8AC3E}">
        <p14:creationId xmlns:p14="http://schemas.microsoft.com/office/powerpoint/2010/main" val="21336114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Any modulated signal has a high frequency carrier. The binary signal when ASK modulated, gives a zero value for Low input while it gives the carrier output for High input.</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123</a:t>
            </a:fld>
            <a:endParaRPr lang="en-US"/>
          </a:p>
        </p:txBody>
      </p:sp>
    </p:spTree>
    <p:extLst>
      <p:ext uri="{BB962C8B-B14F-4D97-AF65-F5344CB8AC3E}">
        <p14:creationId xmlns:p14="http://schemas.microsoft.com/office/powerpoint/2010/main" val="23883956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අංකිත</a:t>
            </a:r>
            <a:r>
              <a:rPr lang="si-LK" baseline="0" dirty="0" smtClean="0"/>
              <a:t> සංඥාව 1 හා 0 ලෙස වෙනස්වන විට කලා වෙනස 180</a:t>
            </a:r>
            <a:r>
              <a:rPr lang="si-LK" baseline="30000" dirty="0" smtClean="0"/>
              <a:t>0 </a:t>
            </a:r>
            <a:r>
              <a:rPr lang="si-LK" baseline="0" dirty="0" smtClean="0"/>
              <a:t>(තරංගයේ ගමන් දිශාව 180</a:t>
            </a:r>
            <a:r>
              <a:rPr lang="si-LK" baseline="30000" dirty="0" smtClean="0"/>
              <a:t>0 </a:t>
            </a:r>
            <a:r>
              <a:rPr lang="si-LK" baseline="0" dirty="0" smtClean="0"/>
              <a:t> ) කින් වෙනස් කිරීම </a:t>
            </a:r>
            <a:endParaRPr lang="en-US" baseline="30000" dirty="0"/>
          </a:p>
        </p:txBody>
      </p:sp>
      <p:sp>
        <p:nvSpPr>
          <p:cNvPr id="4" name="Slide Number Placeholder 3"/>
          <p:cNvSpPr>
            <a:spLocks noGrp="1"/>
          </p:cNvSpPr>
          <p:nvPr>
            <p:ph type="sldNum" sz="quarter" idx="10"/>
          </p:nvPr>
        </p:nvSpPr>
        <p:spPr/>
        <p:txBody>
          <a:bodyPr/>
          <a:lstStyle/>
          <a:p>
            <a:fld id="{15120450-4374-4C8F-AFB4-B2EF880A669C}" type="slidenum">
              <a:rPr lang="en-US" smtClean="0"/>
              <a:t>125</a:t>
            </a:fld>
            <a:endParaRPr lang="en-US"/>
          </a:p>
        </p:txBody>
      </p:sp>
    </p:spTree>
    <p:extLst>
      <p:ext uri="{BB962C8B-B14F-4D97-AF65-F5344CB8AC3E}">
        <p14:creationId xmlns:p14="http://schemas.microsoft.com/office/powerpoint/2010/main" val="2856565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Vdd</a:t>
            </a:r>
            <a:r>
              <a:rPr lang="en-US" dirty="0" smtClean="0"/>
              <a:t> – Drain Supply ( IC Power Supply), Binary Input 8 Bits,</a:t>
            </a:r>
            <a:r>
              <a:rPr lang="en-US" baseline="0" dirty="0" smtClean="0"/>
              <a:t> earth, </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126</a:t>
            </a:fld>
            <a:endParaRPr lang="en-US"/>
          </a:p>
        </p:txBody>
      </p:sp>
    </p:spTree>
    <p:extLst>
      <p:ext uri="{BB962C8B-B14F-4D97-AF65-F5344CB8AC3E}">
        <p14:creationId xmlns:p14="http://schemas.microsoft.com/office/powerpoint/2010/main" val="33736376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Pulse-code modulation (PCM) </a:t>
            </a:r>
          </a:p>
          <a:p>
            <a:r>
              <a:rPr lang="en-US" dirty="0" smtClean="0"/>
              <a:t>is a method used to digitally represent sampled analog signals. It is the standard form of digital audio in computers, compact discs, digital telephony and other digital audio applications.</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129</a:t>
            </a:fld>
            <a:endParaRPr lang="en-US"/>
          </a:p>
        </p:txBody>
      </p:sp>
    </p:spTree>
    <p:extLst>
      <p:ext uri="{BB962C8B-B14F-4D97-AF65-F5344CB8AC3E}">
        <p14:creationId xmlns:p14="http://schemas.microsoft.com/office/powerpoint/2010/main" val="33353746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 codec is a device or computer program for encoding or decoding a digital data stream or signal.</a:t>
            </a:r>
          </a:p>
          <a:p>
            <a:r>
              <a:rPr lang="en-US" dirty="0" smtClean="0"/>
              <a:t>Codecs are used in videoconferencing, streaming media, and video editing applications.</a:t>
            </a:r>
          </a:p>
          <a:p>
            <a:endParaRPr lang="si-L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Audio </a:t>
            </a:r>
            <a:r>
              <a:rPr lang="si-LK" dirty="0" smtClean="0"/>
              <a:t>හෝ </a:t>
            </a:r>
            <a:r>
              <a:rPr lang="en-US" dirty="0" smtClean="0"/>
              <a:t> Video </a:t>
            </a:r>
            <a:r>
              <a:rPr lang="si-LK" dirty="0" smtClean="0"/>
              <a:t>දත්ත ගබඩා කිරීම හෝ සම්ප්‍රේෂණය කිරීම සඳහා ආකේතනය </a:t>
            </a:r>
            <a:r>
              <a:rPr lang="en-US" dirty="0" smtClean="0"/>
              <a:t>(encode) </a:t>
            </a:r>
            <a:r>
              <a:rPr lang="si-LK" dirty="0" smtClean="0"/>
              <a:t>කරන අතර ධාවනය </a:t>
            </a:r>
            <a:r>
              <a:rPr lang="en-US" dirty="0" smtClean="0"/>
              <a:t>(Playback) </a:t>
            </a:r>
            <a:r>
              <a:rPr lang="si-LK" dirty="0" smtClean="0"/>
              <a:t>හෝ සංස්කරණය සදහා නැවත විකේතනය (</a:t>
            </a:r>
            <a:r>
              <a:rPr lang="en-US" dirty="0" smtClean="0"/>
              <a:t>Decode) </a:t>
            </a:r>
            <a:r>
              <a:rPr lang="si-LK" dirty="0" smtClean="0"/>
              <a:t>කල යුතුයි.</a:t>
            </a:r>
            <a:endParaRPr lang="en-US"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130</a:t>
            </a:fld>
            <a:endParaRPr lang="en-US"/>
          </a:p>
        </p:txBody>
      </p:sp>
    </p:spTree>
    <p:extLst>
      <p:ext uri="{BB962C8B-B14F-4D97-AF65-F5344CB8AC3E}">
        <p14:creationId xmlns:p14="http://schemas.microsoft.com/office/powerpoint/2010/main" val="1822599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multiplexer (or mux) is a device that selects one of several analog or digital input signals and forwards the selected input into a single line. A multiplexer of 2n inputs has ⌈n⌉ select lines, which are used to select which input line to send to the output.</a:t>
            </a:r>
          </a:p>
          <a:p>
            <a:endParaRPr lang="en-US" dirty="0" smtClean="0"/>
          </a:p>
          <a:p>
            <a:r>
              <a:rPr lang="en-US" sz="1200" b="0" i="0" kern="1200" dirty="0" smtClean="0">
                <a:solidFill>
                  <a:schemeClr val="tx1"/>
                </a:solidFill>
                <a:effectLst/>
                <a:latin typeface="+mn-lt"/>
                <a:ea typeface="+mn-ea"/>
                <a:cs typeface="+mn-cs"/>
              </a:rPr>
              <a:t>Multiplexers are mainly used to increase the amount of data that can be sent over the </a:t>
            </a:r>
            <a:r>
              <a:rPr lang="en-US" sz="1200" b="0" i="0" u="none" strike="noStrike" kern="1200" dirty="0" smtClean="0">
                <a:solidFill>
                  <a:schemeClr val="tx1"/>
                </a:solidFill>
                <a:effectLst/>
                <a:latin typeface="+mn-lt"/>
                <a:ea typeface="+mn-ea"/>
                <a:cs typeface="+mn-cs"/>
                <a:hlinkClick r:id="rId3" tooltip="Computer networks"/>
              </a:rPr>
              <a:t>network</a:t>
            </a:r>
            <a:r>
              <a:rPr lang="en-US" sz="1200" b="0" i="0" kern="1200" dirty="0" smtClean="0">
                <a:solidFill>
                  <a:schemeClr val="tx1"/>
                </a:solidFill>
                <a:effectLst/>
                <a:latin typeface="+mn-lt"/>
                <a:ea typeface="+mn-ea"/>
                <a:cs typeface="+mn-cs"/>
              </a:rPr>
              <a:t> within a certain amount of time and </a:t>
            </a:r>
            <a:r>
              <a:rPr lang="en-US" sz="1200" b="0" i="0" u="none" strike="noStrike" kern="1200" dirty="0" smtClean="0">
                <a:solidFill>
                  <a:schemeClr val="tx1"/>
                </a:solidFill>
                <a:effectLst/>
                <a:latin typeface="+mn-lt"/>
                <a:ea typeface="+mn-ea"/>
                <a:cs typeface="+mn-cs"/>
                <a:hlinkClick r:id="rId4" tooltip="Bandwidth (signal processing)"/>
              </a:rPr>
              <a:t>bandwidth</a:t>
            </a:r>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Integrated Services Digital Network</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131</a:t>
            </a:fld>
            <a:endParaRPr lang="en-US"/>
          </a:p>
        </p:txBody>
      </p:sp>
    </p:spTree>
    <p:extLst>
      <p:ext uri="{BB962C8B-B14F-4D97-AF65-F5344CB8AC3E}">
        <p14:creationId xmlns:p14="http://schemas.microsoft.com/office/powerpoint/2010/main" val="25047410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මෙමගින්</a:t>
            </a:r>
            <a:r>
              <a:rPr lang="si-LK" baseline="0" dirty="0" smtClean="0"/>
              <a:t> බහුපථකාරකයේ ස්විචය පාලනය කරයි. </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132</a:t>
            </a:fld>
            <a:endParaRPr lang="en-US"/>
          </a:p>
        </p:txBody>
      </p:sp>
    </p:spTree>
    <p:extLst>
      <p:ext uri="{BB962C8B-B14F-4D97-AF65-F5344CB8AC3E}">
        <p14:creationId xmlns:p14="http://schemas.microsoft.com/office/powerpoint/2010/main" val="3713327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l-GR" dirty="0" smtClean="0"/>
              <a:t>Αα	</a:t>
            </a:r>
            <a:r>
              <a:rPr lang="en-US" dirty="0" smtClean="0"/>
              <a:t>Alpha	</a:t>
            </a:r>
            <a:r>
              <a:rPr lang="el-GR" dirty="0" smtClean="0"/>
              <a:t>Νν	</a:t>
            </a:r>
            <a:r>
              <a:rPr lang="en-US" dirty="0" smtClean="0"/>
              <a:t>Nu</a:t>
            </a:r>
          </a:p>
          <a:p>
            <a:r>
              <a:rPr lang="el-GR" dirty="0" smtClean="0"/>
              <a:t>Ββ	</a:t>
            </a:r>
            <a:r>
              <a:rPr lang="en-US" dirty="0" smtClean="0"/>
              <a:t>Beta	</a:t>
            </a:r>
            <a:r>
              <a:rPr lang="el-GR" dirty="0" smtClean="0"/>
              <a:t>Ξξ	</a:t>
            </a:r>
            <a:r>
              <a:rPr lang="en-US" dirty="0" smtClean="0"/>
              <a:t>Xi</a:t>
            </a:r>
          </a:p>
          <a:p>
            <a:r>
              <a:rPr lang="el-GR" dirty="0" smtClean="0"/>
              <a:t>Γγ	</a:t>
            </a:r>
            <a:r>
              <a:rPr lang="en-US" dirty="0" smtClean="0"/>
              <a:t>Gamma	</a:t>
            </a:r>
            <a:r>
              <a:rPr lang="el-GR" dirty="0" smtClean="0"/>
              <a:t>Οο	</a:t>
            </a:r>
            <a:r>
              <a:rPr lang="en-US" dirty="0" smtClean="0"/>
              <a:t>Omicron</a:t>
            </a:r>
          </a:p>
          <a:p>
            <a:r>
              <a:rPr lang="el-GR" dirty="0" smtClean="0"/>
              <a:t>Δδ	</a:t>
            </a:r>
            <a:r>
              <a:rPr lang="en-US" dirty="0" smtClean="0"/>
              <a:t>Delta	</a:t>
            </a:r>
            <a:r>
              <a:rPr lang="el-GR" dirty="0" smtClean="0"/>
              <a:t>Ππ	</a:t>
            </a:r>
            <a:r>
              <a:rPr lang="en-US" dirty="0" smtClean="0"/>
              <a:t>Pi</a:t>
            </a:r>
          </a:p>
          <a:p>
            <a:r>
              <a:rPr lang="el-GR" dirty="0" smtClean="0"/>
              <a:t>Εε	</a:t>
            </a:r>
            <a:r>
              <a:rPr lang="en-US" dirty="0" smtClean="0"/>
              <a:t>Epsilon	</a:t>
            </a:r>
            <a:r>
              <a:rPr lang="el-GR" dirty="0" smtClean="0"/>
              <a:t>Ρρ	</a:t>
            </a:r>
            <a:r>
              <a:rPr lang="en-US" dirty="0" smtClean="0"/>
              <a:t>Rho</a:t>
            </a:r>
          </a:p>
          <a:p>
            <a:r>
              <a:rPr lang="el-GR" dirty="0" smtClean="0"/>
              <a:t>Ζζ	</a:t>
            </a:r>
            <a:r>
              <a:rPr lang="en-US" dirty="0" smtClean="0"/>
              <a:t>Zeta	</a:t>
            </a:r>
            <a:r>
              <a:rPr lang="el-GR" dirty="0" smtClean="0"/>
              <a:t>Σσς	</a:t>
            </a:r>
            <a:r>
              <a:rPr lang="en-US" dirty="0" smtClean="0"/>
              <a:t>Sigma</a:t>
            </a:r>
          </a:p>
          <a:p>
            <a:r>
              <a:rPr lang="el-GR" dirty="0" smtClean="0"/>
              <a:t>Ηη	</a:t>
            </a:r>
            <a:r>
              <a:rPr lang="en-US" dirty="0" smtClean="0"/>
              <a:t>Eta	</a:t>
            </a:r>
            <a:r>
              <a:rPr lang="el-GR" dirty="0" smtClean="0"/>
              <a:t>Ττ	</a:t>
            </a:r>
            <a:r>
              <a:rPr lang="en-US" dirty="0" smtClean="0"/>
              <a:t>Tau</a:t>
            </a:r>
          </a:p>
          <a:p>
            <a:r>
              <a:rPr lang="el-GR" dirty="0" smtClean="0"/>
              <a:t>Θθ	</a:t>
            </a:r>
            <a:r>
              <a:rPr lang="en-US" dirty="0" smtClean="0"/>
              <a:t>Theta	</a:t>
            </a:r>
            <a:r>
              <a:rPr lang="el-GR" dirty="0" smtClean="0"/>
              <a:t>Υυ	</a:t>
            </a:r>
            <a:r>
              <a:rPr lang="en-US" dirty="0" smtClean="0"/>
              <a:t>Upsilon</a:t>
            </a:r>
          </a:p>
          <a:p>
            <a:r>
              <a:rPr lang="el-GR" dirty="0" smtClean="0"/>
              <a:t>Ιι	</a:t>
            </a:r>
            <a:r>
              <a:rPr lang="en-US" dirty="0" smtClean="0"/>
              <a:t>Iota	</a:t>
            </a:r>
            <a:r>
              <a:rPr lang="el-GR" dirty="0" smtClean="0"/>
              <a:t>Φφ	</a:t>
            </a:r>
            <a:r>
              <a:rPr lang="en-US" dirty="0" smtClean="0"/>
              <a:t>Phi</a:t>
            </a:r>
          </a:p>
          <a:p>
            <a:r>
              <a:rPr lang="el-GR" dirty="0" smtClean="0"/>
              <a:t>Κκ	</a:t>
            </a:r>
            <a:r>
              <a:rPr lang="en-US" dirty="0" smtClean="0"/>
              <a:t>Kappa	</a:t>
            </a:r>
            <a:r>
              <a:rPr lang="el-GR" dirty="0" smtClean="0"/>
              <a:t>Χχ	</a:t>
            </a:r>
            <a:r>
              <a:rPr lang="en-US" dirty="0" smtClean="0"/>
              <a:t>Chi</a:t>
            </a:r>
          </a:p>
          <a:p>
            <a:r>
              <a:rPr lang="el-GR" dirty="0" smtClean="0"/>
              <a:t>Λλ	</a:t>
            </a:r>
            <a:r>
              <a:rPr lang="en-US" dirty="0" smtClean="0"/>
              <a:t>Lambda	</a:t>
            </a:r>
            <a:r>
              <a:rPr lang="el-GR" dirty="0" smtClean="0"/>
              <a:t>Ψψ	</a:t>
            </a:r>
            <a:r>
              <a:rPr lang="en-US" dirty="0" smtClean="0"/>
              <a:t>Psi</a:t>
            </a:r>
          </a:p>
          <a:p>
            <a:r>
              <a:rPr lang="el-GR" dirty="0" smtClean="0"/>
              <a:t>Μμ	</a:t>
            </a:r>
            <a:r>
              <a:rPr lang="en-US" dirty="0" smtClean="0"/>
              <a:t>Mu	</a:t>
            </a:r>
            <a:r>
              <a:rPr lang="el-GR" dirty="0" smtClean="0"/>
              <a:t>Ωω	</a:t>
            </a:r>
            <a:r>
              <a:rPr lang="en-US" dirty="0" smtClean="0"/>
              <a:t>Omega</a:t>
            </a:r>
          </a:p>
          <a:p>
            <a:r>
              <a:rPr lang="en-US" dirty="0" smtClean="0"/>
              <a:t>Other letters</a:t>
            </a:r>
          </a:p>
          <a:p>
            <a:r>
              <a:rPr lang="el-GR" dirty="0" smtClean="0"/>
              <a:t>Ϝϝ	</a:t>
            </a:r>
            <a:r>
              <a:rPr lang="en-US" dirty="0" smtClean="0"/>
              <a:t>Digamma	Ⱶⱶ	</a:t>
            </a:r>
            <a:r>
              <a:rPr lang="en-US" dirty="0" err="1" smtClean="0"/>
              <a:t>Heta</a:t>
            </a:r>
            <a:endParaRPr lang="en-US" dirty="0" smtClean="0"/>
          </a:p>
          <a:p>
            <a:r>
              <a:rPr lang="el-GR" dirty="0" smtClean="0"/>
              <a:t>Ϻϻ	</a:t>
            </a:r>
            <a:r>
              <a:rPr lang="en-US" dirty="0" smtClean="0"/>
              <a:t>San	</a:t>
            </a:r>
            <a:r>
              <a:rPr lang="el-GR" dirty="0" smtClean="0"/>
              <a:t>Ϙϙ	</a:t>
            </a:r>
            <a:r>
              <a:rPr lang="en-US" dirty="0" err="1" smtClean="0"/>
              <a:t>Koppa</a:t>
            </a:r>
            <a:endParaRPr lang="en-US" dirty="0" smtClean="0"/>
          </a:p>
          <a:p>
            <a:r>
              <a:rPr lang="el-GR" dirty="0" smtClean="0"/>
              <a:t>Ϡϡ	</a:t>
            </a:r>
            <a:r>
              <a:rPr lang="en-US" dirty="0" err="1" smtClean="0"/>
              <a:t>Sampi</a:t>
            </a:r>
            <a:r>
              <a:rPr lang="en-US" dirty="0" smtClean="0"/>
              <a:t>	</a:t>
            </a:r>
            <a:r>
              <a:rPr lang="el-GR" dirty="0" smtClean="0"/>
              <a:t>Ϛϛ	</a:t>
            </a:r>
            <a:r>
              <a:rPr lang="en-US" dirty="0" smtClean="0"/>
              <a:t>Stigma</a:t>
            </a:r>
          </a:p>
          <a:p>
            <a:r>
              <a:rPr lang="el-GR" dirty="0" smtClean="0"/>
              <a:t>Ϸϸ	</a:t>
            </a:r>
            <a:r>
              <a:rPr lang="en-US" dirty="0" err="1" smtClean="0"/>
              <a:t>Sho</a:t>
            </a:r>
            <a:r>
              <a:rPr lang="en-US" dirty="0" smtClean="0"/>
              <a:t>		</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13</a:t>
            </a:fld>
            <a:endParaRPr lang="en-US" dirty="0"/>
          </a:p>
        </p:txBody>
      </p:sp>
    </p:spTree>
    <p:extLst>
      <p:ext uri="{BB962C8B-B14F-4D97-AF65-F5344CB8AC3E}">
        <p14:creationId xmlns:p14="http://schemas.microsoft.com/office/powerpoint/2010/main" val="1420274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As we only have one control line, (A) then we can only switch 21 inputs and in this simple example, the 2-input multiplexer connects one of two 1-bit sources to a common output, producing a 2-to-1-line multiplexer. We can confirm this in the following Boolean expression.</a:t>
            </a:r>
          </a:p>
          <a:p>
            <a:endParaRPr lang="en-US" dirty="0" smtClean="0"/>
          </a:p>
          <a:p>
            <a:r>
              <a:rPr lang="en-US" sz="1200" b="0" i="0" u="none" strike="noStrike" kern="1200" dirty="0" smtClean="0">
                <a:solidFill>
                  <a:schemeClr val="tx1"/>
                </a:solidFill>
                <a:effectLst/>
                <a:latin typeface="+mn-lt"/>
                <a:ea typeface="+mn-ea"/>
                <a:cs typeface="+mn-cs"/>
              </a:rPr>
              <a:t>Q = </a:t>
            </a:r>
            <a:r>
              <a:rPr lang="en-US" sz="1200" b="0" i="0" kern="1200" dirty="0" smtClean="0">
                <a:solidFill>
                  <a:schemeClr val="tx1"/>
                </a:solidFill>
                <a:effectLst/>
                <a:latin typeface="+mn-lt"/>
                <a:ea typeface="+mn-ea"/>
                <a:cs typeface="+mn-cs"/>
              </a:rPr>
              <a:t>A.I</a:t>
            </a:r>
            <a:r>
              <a:rPr lang="en-US" sz="1200" b="0" i="0" kern="1200" baseline="-25000" dirty="0" smtClean="0">
                <a:solidFill>
                  <a:schemeClr val="tx1"/>
                </a:solidFill>
                <a:effectLst/>
                <a:latin typeface="+mn-lt"/>
                <a:ea typeface="+mn-ea"/>
                <a:cs typeface="+mn-cs"/>
              </a:rPr>
              <a:t>0</a:t>
            </a:r>
            <a:r>
              <a:rPr lang="en-US" sz="1200" b="0" i="0" u="none" strike="noStrike" kern="1200" dirty="0" smtClean="0">
                <a:solidFill>
                  <a:schemeClr val="tx1"/>
                </a:solidFill>
                <a:effectLst/>
                <a:latin typeface="+mn-lt"/>
                <a:ea typeface="+mn-ea"/>
                <a:cs typeface="+mn-cs"/>
              </a:rPr>
              <a:t>.I</a:t>
            </a:r>
            <a:r>
              <a:rPr lang="en-US" sz="1200" b="0" i="0" u="none" strike="noStrike" kern="1200" baseline="-25000" dirty="0" smtClean="0">
                <a:solidFill>
                  <a:schemeClr val="tx1"/>
                </a:solidFill>
                <a:effectLst/>
                <a:latin typeface="+mn-lt"/>
                <a:ea typeface="+mn-ea"/>
                <a:cs typeface="+mn-cs"/>
              </a:rPr>
              <a:t>1</a:t>
            </a:r>
            <a:r>
              <a:rPr lang="en-US" sz="1200" b="0" i="0" u="none" strike="noStrike" kern="1200" dirty="0" smtClean="0">
                <a:solidFill>
                  <a:schemeClr val="tx1"/>
                </a:solidFill>
                <a:effectLst/>
                <a:latin typeface="+mn-lt"/>
                <a:ea typeface="+mn-ea"/>
                <a:cs typeface="+mn-cs"/>
              </a:rPr>
              <a:t> + </a:t>
            </a:r>
            <a:r>
              <a:rPr lang="en-US" sz="1200" b="0" i="0" kern="1200" dirty="0" smtClean="0">
                <a:solidFill>
                  <a:schemeClr val="tx1"/>
                </a:solidFill>
                <a:effectLst/>
                <a:latin typeface="+mn-lt"/>
                <a:ea typeface="+mn-ea"/>
                <a:cs typeface="+mn-cs"/>
              </a:rPr>
              <a:t>A</a:t>
            </a:r>
            <a:r>
              <a:rPr lang="en-US" sz="1200" b="0" i="0" u="none" strike="noStrike" kern="1200" dirty="0" smtClean="0">
                <a:solidFill>
                  <a:schemeClr val="tx1"/>
                </a:solidFill>
                <a:effectLst/>
                <a:latin typeface="+mn-lt"/>
                <a:ea typeface="+mn-ea"/>
                <a:cs typeface="+mn-cs"/>
              </a:rPr>
              <a:t>.I</a:t>
            </a:r>
            <a:r>
              <a:rPr lang="en-US" sz="1200" b="0" i="0" u="none" strike="noStrike" kern="1200" baseline="-25000" dirty="0" smtClean="0">
                <a:solidFill>
                  <a:schemeClr val="tx1"/>
                </a:solidFill>
                <a:effectLst/>
                <a:latin typeface="+mn-lt"/>
                <a:ea typeface="+mn-ea"/>
                <a:cs typeface="+mn-cs"/>
              </a:rPr>
              <a:t>0</a:t>
            </a:r>
            <a:r>
              <a:rPr lang="en-US" sz="1200" b="0" i="0" u="none" strike="noStrike" kern="1200" dirty="0" smtClean="0">
                <a:solidFill>
                  <a:schemeClr val="tx1"/>
                </a:solidFill>
                <a:effectLst/>
                <a:latin typeface="+mn-lt"/>
                <a:ea typeface="+mn-ea"/>
                <a:cs typeface="+mn-cs"/>
              </a:rPr>
              <a:t>.I</a:t>
            </a:r>
            <a:r>
              <a:rPr lang="en-US" sz="1200" b="0" i="0" u="none" strike="noStrike" kern="1200" baseline="-25000" dirty="0" smtClean="0">
                <a:solidFill>
                  <a:schemeClr val="tx1"/>
                </a:solidFill>
                <a:effectLst/>
                <a:latin typeface="+mn-lt"/>
                <a:ea typeface="+mn-ea"/>
                <a:cs typeface="+mn-cs"/>
              </a:rPr>
              <a:t>1</a:t>
            </a:r>
            <a:r>
              <a:rPr lang="en-US" sz="1200" b="0" i="0" u="none" strike="noStrike" kern="1200" dirty="0" smtClean="0">
                <a:solidFill>
                  <a:schemeClr val="tx1"/>
                </a:solidFill>
                <a:effectLst/>
                <a:latin typeface="+mn-lt"/>
                <a:ea typeface="+mn-ea"/>
                <a:cs typeface="+mn-cs"/>
              </a:rPr>
              <a:t> + A.I</a:t>
            </a:r>
            <a:r>
              <a:rPr lang="en-US" sz="1200" b="0" i="0" u="none" strike="noStrike" kern="1200" baseline="-25000" dirty="0" smtClean="0">
                <a:solidFill>
                  <a:schemeClr val="tx1"/>
                </a:solidFill>
                <a:effectLst/>
                <a:latin typeface="+mn-lt"/>
                <a:ea typeface="+mn-ea"/>
                <a:cs typeface="+mn-cs"/>
              </a:rPr>
              <a:t>0</a:t>
            </a:r>
            <a:r>
              <a:rPr lang="en-US" sz="1200" b="0" i="0" kern="1200" dirty="0" smtClean="0">
                <a:solidFill>
                  <a:schemeClr val="tx1"/>
                </a:solidFill>
                <a:effectLst/>
                <a:latin typeface="+mn-lt"/>
                <a:ea typeface="+mn-ea"/>
                <a:cs typeface="+mn-cs"/>
              </a:rPr>
              <a:t>.I</a:t>
            </a:r>
            <a:r>
              <a:rPr lang="en-US" sz="1200" b="0" i="0" kern="1200" baseline="-25000" dirty="0" smtClean="0">
                <a:solidFill>
                  <a:schemeClr val="tx1"/>
                </a:solidFill>
                <a:effectLst/>
                <a:latin typeface="+mn-lt"/>
                <a:ea typeface="+mn-ea"/>
                <a:cs typeface="+mn-cs"/>
              </a:rPr>
              <a:t>1</a:t>
            </a:r>
            <a:r>
              <a:rPr lang="en-US" sz="1200" b="0" i="0" u="none" strike="noStrike" kern="1200" dirty="0" smtClean="0">
                <a:solidFill>
                  <a:schemeClr val="tx1"/>
                </a:solidFill>
                <a:effectLst/>
                <a:latin typeface="+mn-lt"/>
                <a:ea typeface="+mn-ea"/>
                <a:cs typeface="+mn-cs"/>
              </a:rPr>
              <a:t> + A.I</a:t>
            </a:r>
            <a:r>
              <a:rPr lang="en-US" sz="1200" b="0" i="0" u="none" strike="noStrike" kern="1200" baseline="-25000" dirty="0" smtClean="0">
                <a:solidFill>
                  <a:schemeClr val="tx1"/>
                </a:solidFill>
                <a:effectLst/>
                <a:latin typeface="+mn-lt"/>
                <a:ea typeface="+mn-ea"/>
                <a:cs typeface="+mn-cs"/>
              </a:rPr>
              <a:t>0</a:t>
            </a:r>
            <a:r>
              <a:rPr lang="en-US" sz="1200" b="0" i="0" u="none" strike="noStrike" kern="1200" dirty="0" smtClean="0">
                <a:solidFill>
                  <a:schemeClr val="tx1"/>
                </a:solidFill>
                <a:effectLst/>
                <a:latin typeface="+mn-lt"/>
                <a:ea typeface="+mn-ea"/>
                <a:cs typeface="+mn-cs"/>
              </a:rPr>
              <a:t>.I</a:t>
            </a:r>
            <a:r>
              <a:rPr lang="en-US" sz="1200" b="0" i="0" u="none" strike="noStrike" kern="1200" baseline="-25000" dirty="0" smtClean="0">
                <a:solidFill>
                  <a:schemeClr val="tx1"/>
                </a:solidFill>
                <a:effectLst/>
                <a:latin typeface="+mn-lt"/>
                <a:ea typeface="+mn-ea"/>
                <a:cs typeface="+mn-cs"/>
              </a:rPr>
              <a:t>1</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and for our 2-input multiplexer circuit above, this can be simplified too:</a:t>
            </a:r>
          </a:p>
          <a:p>
            <a:r>
              <a:rPr lang="en-US" sz="1200" b="0" i="0" u="none" strike="noStrike" kern="1200" dirty="0" smtClean="0">
                <a:solidFill>
                  <a:schemeClr val="tx1"/>
                </a:solidFill>
                <a:effectLst/>
                <a:latin typeface="+mn-lt"/>
                <a:ea typeface="+mn-ea"/>
                <a:cs typeface="+mn-cs"/>
              </a:rPr>
              <a:t>Q = </a:t>
            </a:r>
            <a:r>
              <a:rPr lang="en-US" sz="1200" b="0" i="0" kern="1200" dirty="0" smtClean="0">
                <a:solidFill>
                  <a:schemeClr val="tx1"/>
                </a:solidFill>
                <a:effectLst/>
                <a:latin typeface="+mn-lt"/>
                <a:ea typeface="+mn-ea"/>
                <a:cs typeface="+mn-cs"/>
              </a:rPr>
              <a:t>A</a:t>
            </a:r>
            <a:r>
              <a:rPr lang="en-US" sz="1200" b="0" i="0" u="none" strike="noStrike" kern="1200" dirty="0" smtClean="0">
                <a:solidFill>
                  <a:schemeClr val="tx1"/>
                </a:solidFill>
                <a:effectLst/>
                <a:latin typeface="+mn-lt"/>
                <a:ea typeface="+mn-ea"/>
                <a:cs typeface="+mn-cs"/>
              </a:rPr>
              <a:t>.I</a:t>
            </a:r>
            <a:r>
              <a:rPr lang="en-US" sz="1200" b="0" i="0" u="none" strike="noStrike" kern="1200" baseline="-25000" dirty="0" smtClean="0">
                <a:solidFill>
                  <a:schemeClr val="tx1"/>
                </a:solidFill>
                <a:effectLst/>
                <a:latin typeface="+mn-lt"/>
                <a:ea typeface="+mn-ea"/>
                <a:cs typeface="+mn-cs"/>
              </a:rPr>
              <a:t>1</a:t>
            </a:r>
            <a:r>
              <a:rPr lang="en-US" sz="1200" b="0" i="0" u="none" strike="noStrike" kern="1200" dirty="0" smtClean="0">
                <a:solidFill>
                  <a:schemeClr val="tx1"/>
                </a:solidFill>
                <a:effectLst/>
                <a:latin typeface="+mn-lt"/>
                <a:ea typeface="+mn-ea"/>
                <a:cs typeface="+mn-cs"/>
              </a:rPr>
              <a:t> + A.I</a:t>
            </a:r>
            <a:r>
              <a:rPr lang="en-US" sz="1200" b="0" i="0" u="none" strike="noStrike" kern="1200" baseline="-25000" dirty="0" smtClean="0">
                <a:solidFill>
                  <a:schemeClr val="tx1"/>
                </a:solidFill>
                <a:effectLst/>
                <a:latin typeface="+mn-lt"/>
                <a:ea typeface="+mn-ea"/>
                <a:cs typeface="+mn-cs"/>
              </a:rPr>
              <a:t>0</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133</a:t>
            </a:fld>
            <a:endParaRPr lang="en-US"/>
          </a:p>
        </p:txBody>
      </p:sp>
    </p:spTree>
    <p:extLst>
      <p:ext uri="{BB962C8B-B14F-4D97-AF65-F5344CB8AC3E}">
        <p14:creationId xmlns:p14="http://schemas.microsoft.com/office/powerpoint/2010/main" val="20963645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We can increase the number of data inputs to be selected further simply by following the same procedure and larger multiplexer circuits can be implemented using smaller 2-to-1 multiplexers as their basic building blocks. So for a 4-input multiplexer we would therefore require two data select lines as 4-inputs represents 22 data control lines give a circuit with four inputs, I0, I1, I2, I3 and two data select lines A and B as shown.</a:t>
            </a:r>
          </a:p>
          <a:p>
            <a:endParaRPr lang="en-US" dirty="0" smtClean="0"/>
          </a:p>
          <a:p>
            <a:r>
              <a:rPr lang="en-US" sz="1200" b="0" i="0" kern="1200" dirty="0" smtClean="0">
                <a:solidFill>
                  <a:schemeClr val="tx1"/>
                </a:solidFill>
                <a:effectLst/>
                <a:latin typeface="+mn-lt"/>
                <a:ea typeface="+mn-ea"/>
                <a:cs typeface="+mn-cs"/>
              </a:rPr>
              <a:t>The Boolean expression for this 4-to-1 </a:t>
            </a:r>
            <a:r>
              <a:rPr lang="en-US" sz="1200" b="1" i="0" kern="1200" dirty="0" smtClean="0">
                <a:solidFill>
                  <a:schemeClr val="tx1"/>
                </a:solidFill>
                <a:effectLst/>
                <a:latin typeface="+mn-lt"/>
                <a:ea typeface="+mn-ea"/>
                <a:cs typeface="+mn-cs"/>
              </a:rPr>
              <a:t>Multiplexer</a:t>
            </a:r>
            <a:r>
              <a:rPr lang="en-US" sz="1200" b="0" i="0" kern="1200" dirty="0" smtClean="0">
                <a:solidFill>
                  <a:schemeClr val="tx1"/>
                </a:solidFill>
                <a:effectLst/>
                <a:latin typeface="+mn-lt"/>
                <a:ea typeface="+mn-ea"/>
                <a:cs typeface="+mn-cs"/>
              </a:rPr>
              <a:t> above with inputs </a:t>
            </a:r>
            <a:r>
              <a:rPr lang="en-US" sz="1200" b="0" i="0" u="none" strike="noStrike"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to </a:t>
            </a:r>
            <a:r>
              <a:rPr lang="en-US" sz="1200" b="0" i="0" u="none" strike="noStrike"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and data select lines </a:t>
            </a:r>
            <a:r>
              <a:rPr lang="en-US" sz="1200" b="0" i="0" u="none" strike="noStrike" kern="1200" dirty="0" smtClean="0">
                <a:solidFill>
                  <a:schemeClr val="tx1"/>
                </a:solidFill>
                <a:effectLst/>
                <a:latin typeface="+mn-lt"/>
                <a:ea typeface="+mn-ea"/>
                <a:cs typeface="+mn-cs"/>
              </a:rPr>
              <a:t>a, b</a:t>
            </a:r>
            <a:r>
              <a:rPr lang="en-US" sz="1200" b="0" i="0" kern="1200" dirty="0" smtClean="0">
                <a:solidFill>
                  <a:schemeClr val="tx1"/>
                </a:solidFill>
                <a:effectLst/>
                <a:latin typeface="+mn-lt"/>
                <a:ea typeface="+mn-ea"/>
                <a:cs typeface="+mn-cs"/>
              </a:rPr>
              <a:t> is given as:</a:t>
            </a:r>
          </a:p>
          <a:p>
            <a:r>
              <a:rPr lang="es-ES" dirty="0" smtClean="0"/>
              <a:t>Q = </a:t>
            </a:r>
            <a:r>
              <a:rPr lang="es-ES" dirty="0" err="1" smtClean="0"/>
              <a:t>abA</a:t>
            </a:r>
            <a:r>
              <a:rPr lang="es-ES" dirty="0" smtClean="0"/>
              <a:t> + </a:t>
            </a:r>
            <a:r>
              <a:rPr lang="es-ES" dirty="0" err="1" smtClean="0"/>
              <a:t>abB</a:t>
            </a:r>
            <a:r>
              <a:rPr lang="es-ES" dirty="0" smtClean="0"/>
              <a:t> + </a:t>
            </a:r>
            <a:r>
              <a:rPr lang="es-ES" dirty="0" err="1" smtClean="0"/>
              <a:t>abC</a:t>
            </a:r>
            <a:r>
              <a:rPr lang="es-ES" dirty="0" smtClean="0"/>
              <a:t> + </a:t>
            </a:r>
            <a:r>
              <a:rPr lang="es-ES" dirty="0" err="1" smtClean="0"/>
              <a:t>abD</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134</a:t>
            </a:fld>
            <a:endParaRPr lang="en-US"/>
          </a:p>
        </p:txBody>
      </p:sp>
    </p:spTree>
    <p:extLst>
      <p:ext uri="{BB962C8B-B14F-4D97-AF65-F5344CB8AC3E}">
        <p14:creationId xmlns:p14="http://schemas.microsoft.com/office/powerpoint/2010/main" val="6263852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Adding more control address lines, (n) will allow the multiplexer to control more inputs as it can switch 2n inputs but each control line configuration will connect only ONE input to the output</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135</a:t>
            </a:fld>
            <a:endParaRPr lang="en-US"/>
          </a:p>
        </p:txBody>
      </p:sp>
    </p:spTree>
    <p:extLst>
      <p:ext uri="{BB962C8B-B14F-4D97-AF65-F5344CB8AC3E}">
        <p14:creationId xmlns:p14="http://schemas.microsoft.com/office/powerpoint/2010/main" val="23052821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i-LK" dirty="0" smtClean="0"/>
              <a:t>සමමුහුර්ත</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140</a:t>
            </a:fld>
            <a:endParaRPr lang="en-US" dirty="0"/>
          </a:p>
        </p:txBody>
      </p:sp>
    </p:spTree>
    <p:extLst>
      <p:ext uri="{BB962C8B-B14F-4D97-AF65-F5344CB8AC3E}">
        <p14:creationId xmlns:p14="http://schemas.microsoft.com/office/powerpoint/2010/main" val="13226686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i-LK" dirty="0" smtClean="0"/>
              <a:t>පැතුරුම්</a:t>
            </a:r>
            <a:r>
              <a:rPr lang="si-LK" baseline="0" dirty="0" smtClean="0"/>
              <a:t> කේතය</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141</a:t>
            </a:fld>
            <a:endParaRPr lang="en-US" dirty="0"/>
          </a:p>
        </p:txBody>
      </p:sp>
    </p:spTree>
    <p:extLst>
      <p:ext uri="{BB962C8B-B14F-4D97-AF65-F5344CB8AC3E}">
        <p14:creationId xmlns:p14="http://schemas.microsoft.com/office/powerpoint/2010/main" val="40607138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 electronics, telecommunications and computer networks, multiplexing (short </a:t>
            </a:r>
            <a:r>
              <a:rPr lang="en-US" dirty="0" err="1" smtClean="0"/>
              <a:t>muxing</a:t>
            </a:r>
            <a:r>
              <a:rPr lang="en-US" dirty="0" smtClean="0"/>
              <a:t>) is a term used to refer to a process where multiple analog message signals or digital data streams are combined into one signal over a shared medium. The aim is to share an expensive resource. For example, in electronics, multiplexing allows several analog signals to be processed by one analog-to-digital converter (ADC), and in telecommunications, several phone calls may be transferred using one wire.</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143</a:t>
            </a:fld>
            <a:endParaRPr lang="en-US"/>
          </a:p>
        </p:txBody>
      </p:sp>
    </p:spTree>
    <p:extLst>
      <p:ext uri="{BB962C8B-B14F-4D97-AF65-F5344CB8AC3E}">
        <p14:creationId xmlns:p14="http://schemas.microsoft.com/office/powerpoint/2010/main" val="16834066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සම්ප්‍රේෂණය වන සංඥාවක් විවිධ තරංග වල බලපෑමට ලක්විය හැකිය. එසේම</a:t>
            </a:r>
            <a:r>
              <a:rPr lang="si-LK" baseline="0" dirty="0" smtClean="0"/>
              <a:t> අනවශ්‍ය සංඥා එක්විය හැකිය. </a:t>
            </a:r>
            <a:r>
              <a:rPr lang="si-LK" dirty="0" smtClean="0"/>
              <a:t>මෙය </a:t>
            </a:r>
            <a:r>
              <a:rPr lang="en-US" dirty="0" smtClean="0"/>
              <a:t>Noise </a:t>
            </a:r>
            <a:r>
              <a:rPr lang="si-LK" dirty="0" smtClean="0"/>
              <a:t>ලෙස හඳුන්වයි. </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147</a:t>
            </a:fld>
            <a:endParaRPr lang="en-US"/>
          </a:p>
        </p:txBody>
      </p:sp>
    </p:spTree>
    <p:extLst>
      <p:ext uri="{BB962C8B-B14F-4D97-AF65-F5344CB8AC3E}">
        <p14:creationId xmlns:p14="http://schemas.microsoft.com/office/powerpoint/2010/main" val="33665136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148</a:t>
            </a:fld>
            <a:endParaRPr lang="en-US"/>
          </a:p>
        </p:txBody>
      </p:sp>
    </p:spTree>
    <p:extLst>
      <p:ext uri="{BB962C8B-B14F-4D97-AF65-F5344CB8AC3E}">
        <p14:creationId xmlns:p14="http://schemas.microsoft.com/office/powerpoint/2010/main" val="36366734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Repeater </a:t>
            </a:r>
            <a:r>
              <a:rPr lang="si-LK" dirty="0" smtClean="0"/>
              <a:t>එකක් යොදාගනු ලබන්නේ තරංගයේ ගෙවී ගිය ශක්තිය නැවත යථාතත්වයට පත් කරගැනීම සදහාය.</a:t>
            </a:r>
          </a:p>
          <a:p>
            <a:r>
              <a:rPr lang="si-LK" dirty="0" smtClean="0"/>
              <a:t>මෙලෙස </a:t>
            </a:r>
            <a:r>
              <a:rPr lang="en-US" dirty="0" smtClean="0"/>
              <a:t>Amplify </a:t>
            </a:r>
            <a:r>
              <a:rPr lang="si-LK" dirty="0" smtClean="0"/>
              <a:t>කල පසුව නැවත මුල් අවස්ථාව මෙන් සංඥාවේ ශක්තිය  දියුණු වේ. එම නිසා මුල් තත්ත්වය මේන් ඉදිරියට ගෙන යා හැකිය.</a:t>
            </a:r>
          </a:p>
          <a:p>
            <a:endParaRPr lang="si-LK" dirty="0" smtClean="0"/>
          </a:p>
          <a:p>
            <a:r>
              <a:rPr lang="si-LK" dirty="0" smtClean="0"/>
              <a:t>ස්ථාන 2ක සංඥාවේ ප්‍රබලතාවය </a:t>
            </a:r>
            <a:r>
              <a:rPr lang="en-US" dirty="0" err="1" smtClean="0"/>
              <a:t>db</a:t>
            </a:r>
            <a:r>
              <a:rPr lang="en-US" dirty="0" smtClean="0"/>
              <a:t> </a:t>
            </a:r>
            <a:r>
              <a:rPr lang="si-LK" dirty="0" smtClean="0"/>
              <a:t>වලින් මැනීමෙන් හායනය ගණනය කිරීම</a:t>
            </a:r>
            <a:endParaRPr lang="en-US" dirty="0" smtClean="0"/>
          </a:p>
          <a:p>
            <a:endParaRPr lang="en-US" dirty="0" smtClean="0"/>
          </a:p>
          <a:p>
            <a:endParaRPr lang="si-LK"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149</a:t>
            </a:fld>
            <a:endParaRPr lang="en-US"/>
          </a:p>
        </p:txBody>
      </p:sp>
    </p:spTree>
    <p:extLst>
      <p:ext uri="{BB962C8B-B14F-4D97-AF65-F5344CB8AC3E}">
        <p14:creationId xmlns:p14="http://schemas.microsoft.com/office/powerpoint/2010/main" val="12297609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sz="1200" b="1" i="0" kern="1200" dirty="0" smtClean="0">
                <a:solidFill>
                  <a:schemeClr val="tx1"/>
                </a:solidFill>
                <a:effectLst/>
                <a:latin typeface="+mn-lt"/>
                <a:ea typeface="+mn-ea"/>
                <a:cs typeface="+mn-cs"/>
              </a:rPr>
              <a:t>රැහැන් සහිත මාධ්‍යයක දත්ත සම්ප්‍රේෂණය සිදුවන විට තරංගය ගමන් කරන උපරිම දුර ප්‍රමාණය තීරණය කිරීමට පෙර </a:t>
            </a:r>
            <a:r>
              <a:rPr lang="en-US" sz="1200" b="1" i="0" kern="1200" dirty="0" smtClean="0">
                <a:solidFill>
                  <a:schemeClr val="tx1"/>
                </a:solidFill>
                <a:effectLst/>
                <a:latin typeface="+mn-lt"/>
                <a:ea typeface="+mn-ea"/>
                <a:cs typeface="+mn-cs"/>
              </a:rPr>
              <a:t>Repeater </a:t>
            </a:r>
            <a:r>
              <a:rPr lang="si-LK" sz="1200" b="1" i="0" kern="1200" dirty="0" smtClean="0">
                <a:solidFill>
                  <a:schemeClr val="tx1"/>
                </a:solidFill>
                <a:effectLst/>
                <a:latin typeface="+mn-lt"/>
                <a:ea typeface="+mn-ea"/>
                <a:cs typeface="+mn-cs"/>
              </a:rPr>
              <a:t>එකක් යොදා බැලිය යුතුය.</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150</a:t>
            </a:fld>
            <a:endParaRPr lang="en-US"/>
          </a:p>
        </p:txBody>
      </p:sp>
    </p:spTree>
    <p:extLst>
      <p:ext uri="{BB962C8B-B14F-4D97-AF65-F5344CB8AC3E}">
        <p14:creationId xmlns:p14="http://schemas.microsoft.com/office/powerpoint/2010/main" val="436538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Propagation speed: At best the signals propagate (radiate) through free space at the speed of </a:t>
            </a:r>
            <a:r>
              <a:rPr lang="en-US" dirty="0" err="1" smtClean="0"/>
              <a:t>lignt</a:t>
            </a:r>
            <a:r>
              <a:rPr lang="en-US" dirty="0" smtClean="0"/>
              <a:t> (3*10**8 m/s). In contrast, the speed of propagation through twisted pair wire or coax is 2/3 of this value. The speed at which electrical signals can travel and limited as a percentage of the speed of light. As such, it is typically at 2 * 10**8 m/s. Not also that the speed of 3*10**8 m/s applies to the unguided media in general, except for saltwater.</a:t>
            </a:r>
          </a:p>
          <a:p>
            <a:r>
              <a:rPr lang="en-US" dirty="0" smtClean="0"/>
              <a:t> </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16</a:t>
            </a:fld>
            <a:endParaRPr lang="en-US" dirty="0"/>
          </a:p>
        </p:txBody>
      </p:sp>
    </p:spTree>
    <p:extLst>
      <p:ext uri="{BB962C8B-B14F-4D97-AF65-F5344CB8AC3E}">
        <p14:creationId xmlns:p14="http://schemas.microsoft.com/office/powerpoint/2010/main" val="35318327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Amplitude</a:t>
            </a:r>
            <a:r>
              <a:rPr lang="en-US" baseline="0" dirty="0" smtClean="0"/>
              <a:t> Distortion</a:t>
            </a:r>
            <a:endParaRPr lang="en-US" dirty="0" smtClean="0"/>
          </a:p>
          <a:p>
            <a:r>
              <a:rPr lang="si-LK" dirty="0" smtClean="0"/>
              <a:t>ප්‍රස්ථාරයේ උස තැනින් තැනට වෙනස් වී </a:t>
            </a:r>
            <a:r>
              <a:rPr lang="en-US" dirty="0" smtClean="0"/>
              <a:t>Amplitude Distortion </a:t>
            </a:r>
            <a:r>
              <a:rPr lang="si-LK" dirty="0" smtClean="0"/>
              <a:t>ඇතිවේ.</a:t>
            </a:r>
          </a:p>
          <a:p>
            <a:r>
              <a:rPr lang="si-LK" dirty="0" smtClean="0"/>
              <a:t>මෙහිදී සිදුවන්නේ තැනින් තැන වෙනස් වීමකි එනම් මෙහිදී ක්‍රමයෙන් තරංගයේ උස අඩුවී හින වීමක් සිදු නොවේ</a:t>
            </a:r>
            <a:endParaRPr lang="en-US" dirty="0" smtClean="0"/>
          </a:p>
          <a:p>
            <a:endParaRPr lang="en-US" dirty="0" smtClean="0"/>
          </a:p>
          <a:p>
            <a:r>
              <a:rPr lang="en-US" dirty="0" smtClean="0"/>
              <a:t>Frequency Distortion</a:t>
            </a:r>
          </a:p>
          <a:p>
            <a:r>
              <a:rPr lang="si-LK" sz="1200" b="1" i="0" kern="1200" dirty="0" smtClean="0">
                <a:solidFill>
                  <a:schemeClr val="tx1"/>
                </a:solidFill>
                <a:effectLst/>
                <a:latin typeface="+mn-lt"/>
                <a:ea typeface="+mn-ea"/>
                <a:cs typeface="+mn-cs"/>
              </a:rPr>
              <a:t>තැනින් තැන සංඛ්‍යාතය වෙනස් වීම මගින් තරංගයේ හැඩය වෙනස් වේ.</a:t>
            </a:r>
            <a:endParaRPr lang="en-US" sz="1200" b="1"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dirty="0" smtClean="0"/>
              <a:t>Phase Distortion</a:t>
            </a:r>
          </a:p>
          <a:p>
            <a:r>
              <a:rPr lang="si-LK" dirty="0" smtClean="0"/>
              <a:t>ස්ථානයන්ට කලාව වෙනස් වීම මගින් තරංගයේ හැඩය වෙනස් වේ.</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152</a:t>
            </a:fld>
            <a:endParaRPr lang="en-US"/>
          </a:p>
        </p:txBody>
      </p:sp>
    </p:spTree>
    <p:extLst>
      <p:ext uri="{BB962C8B-B14F-4D97-AF65-F5344CB8AC3E}">
        <p14:creationId xmlns:p14="http://schemas.microsoft.com/office/powerpoint/2010/main" val="21872694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පාරාවර්ථය</a:t>
            </a:r>
          </a:p>
          <a:p>
            <a:r>
              <a:rPr lang="si-LK" dirty="0" smtClean="0"/>
              <a:t>තරංගයක එක පෘෂ්ඨයක වැදී තවත් පසකට ගමන් කිරීම.</a:t>
            </a:r>
          </a:p>
          <a:p>
            <a:endParaRPr lang="si-LK" dirty="0" smtClean="0"/>
          </a:p>
          <a:p>
            <a:r>
              <a:rPr lang="si-LK" dirty="0" smtClean="0"/>
              <a:t>වර්ථනය</a:t>
            </a:r>
          </a:p>
          <a:p>
            <a:r>
              <a:rPr lang="si-LK" dirty="0" smtClean="0"/>
              <a:t>තරංගයක් එක මාධ්‍යකින් මධ්‍යක්වෙත ගමන් කිරීම.</a:t>
            </a:r>
          </a:p>
          <a:p>
            <a:endParaRPr lang="si-LK" dirty="0" smtClean="0"/>
          </a:p>
          <a:p>
            <a:r>
              <a:rPr lang="si-LK" dirty="0" smtClean="0"/>
              <a:t>විවර්තනය</a:t>
            </a:r>
          </a:p>
          <a:p>
            <a:r>
              <a:rPr lang="si-LK" dirty="0" smtClean="0"/>
              <a:t>තරගය ගමන් කරන මාර්ගයේ බාධක මග හරවා ගැනීමට තරංගය හැරියාම.</a:t>
            </a:r>
          </a:p>
          <a:p>
            <a:endParaRPr lang="si-LK" dirty="0" smtClean="0"/>
          </a:p>
          <a:p>
            <a:r>
              <a:rPr lang="si-LK" dirty="0" smtClean="0"/>
              <a:t>අවශෝෂණය</a:t>
            </a:r>
          </a:p>
          <a:p>
            <a:r>
              <a:rPr lang="si-LK" dirty="0" smtClean="0"/>
              <a:t>වායුගෝලයේ පවතින දුවිලි හා ජල වාෂ්ප මගින් තරංගයේ ශක්තිය උරා ගැනීම.</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153</a:t>
            </a:fld>
            <a:endParaRPr lang="en-US"/>
          </a:p>
        </p:txBody>
      </p:sp>
    </p:spTree>
    <p:extLst>
      <p:ext uri="{BB962C8B-B14F-4D97-AF65-F5344CB8AC3E}">
        <p14:creationId xmlns:p14="http://schemas.microsoft.com/office/powerpoint/2010/main" val="16951326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තරංගය ලෝහ ආවරණයක් තුල ගමන් කරන අවස්ථාව තුල දීය.</a:t>
            </a:r>
            <a:r>
              <a:rPr lang="si-LK" baseline="0" dirty="0" smtClean="0"/>
              <a:t> </a:t>
            </a:r>
            <a:r>
              <a:rPr lang="si-LK" dirty="0" smtClean="0"/>
              <a:t>මෙහි පියවර ලෙස මුලින්ම තරංගය හේතුවෙන් ලෝහ ඉලෙක්ට්‍රොන කලඹී</a:t>
            </a:r>
            <a:r>
              <a:rPr lang="si-LK" baseline="0" dirty="0" smtClean="0"/>
              <a:t> </a:t>
            </a:r>
            <a:r>
              <a:rPr lang="si-LK" dirty="0" smtClean="0"/>
              <a:t>තාපය නිර්මාණය වේ.</a:t>
            </a:r>
            <a:r>
              <a:rPr lang="si-LK" baseline="0" dirty="0" smtClean="0"/>
              <a:t> </a:t>
            </a:r>
            <a:r>
              <a:rPr lang="si-LK" dirty="0" smtClean="0"/>
              <a:t>මෙහිදී අමතර ඝෝෂාකාරී තත්වයක් ඇතිවී මාධ්‍ය තුල ගමන් කරන තරංගය සමග මිශ්‍රවේ.</a:t>
            </a:r>
          </a:p>
          <a:p>
            <a:endParaRPr lang="si-LK" dirty="0" smtClean="0"/>
          </a:p>
          <a:p>
            <a:r>
              <a:rPr lang="si-LK" dirty="0" smtClean="0"/>
              <a:t>ප්‍රේරිත ඝෝෂාව මෙහිදී උපකරණයක් මගින් නිපදවන ඝෝෂාව තරංග සමග මිශ්‍ර වීම සිදුවේ.</a:t>
            </a:r>
          </a:p>
          <a:p>
            <a:endParaRPr lang="si-LK" dirty="0" smtClean="0"/>
          </a:p>
          <a:p>
            <a:r>
              <a:rPr lang="si-LK" sz="1200" b="1" i="0" kern="1200" dirty="0" smtClean="0">
                <a:solidFill>
                  <a:schemeClr val="tx1"/>
                </a:solidFill>
                <a:effectLst/>
                <a:latin typeface="+mn-lt"/>
                <a:ea typeface="+mn-ea"/>
                <a:cs typeface="+mn-cs"/>
              </a:rPr>
              <a:t>වයර් එක මත ඔතා ඇති ආවරණ</a:t>
            </a:r>
            <a:r>
              <a:rPr lang="si-LK" sz="1200" b="1" i="0" kern="1200" baseline="0" dirty="0" smtClean="0">
                <a:solidFill>
                  <a:schemeClr val="tx1"/>
                </a:solidFill>
                <a:effectLst/>
                <a:latin typeface="+mn-lt"/>
                <a:ea typeface="+mn-ea"/>
                <a:cs typeface="+mn-cs"/>
              </a:rPr>
              <a:t> නිසා</a:t>
            </a:r>
            <a:r>
              <a:rPr lang="si-LK" sz="1200" b="1" i="0" kern="1200" dirty="0" smtClean="0">
                <a:solidFill>
                  <a:schemeClr val="tx1"/>
                </a:solidFill>
                <a:effectLst/>
                <a:latin typeface="+mn-lt"/>
                <a:ea typeface="+mn-ea"/>
                <a:cs typeface="+mn-cs"/>
              </a:rPr>
              <a:t> ඇති වන ඝෝෂාව රැහැන් ආවර්ණයේ ප්‍රමිතිය අඩුවූ විට රැහැන් දෙක අතර ගමන් කරන තරංග එකිනෙක හා මිශ්‍ර වීමෙන් නිර්මාණය වේ.</a:t>
            </a:r>
          </a:p>
          <a:p>
            <a:endParaRPr lang="si-LK" sz="1200" b="1" i="0" kern="1200" dirty="0" smtClean="0">
              <a:solidFill>
                <a:schemeClr val="tx1"/>
              </a:solidFill>
              <a:effectLst/>
              <a:latin typeface="+mn-lt"/>
              <a:ea typeface="+mn-ea"/>
              <a:cs typeface="+mn-cs"/>
            </a:endParaRPr>
          </a:p>
          <a:p>
            <a:r>
              <a:rPr lang="si-LK" dirty="0" smtClean="0"/>
              <a:t>හදිසියේ ඇතිවන ඝෝෂාව විදුලි කෙටිම හෝ විදුලි රැහැනක් නිසා විද්‍යුත් චුම්බක ධාරා සමග තරංග මිශ්‍ර වී නිර්මාණය වේ.</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154</a:t>
            </a:fld>
            <a:endParaRPr lang="en-US"/>
          </a:p>
        </p:txBody>
      </p:sp>
    </p:spTree>
    <p:extLst>
      <p:ext uri="{BB962C8B-B14F-4D97-AF65-F5344CB8AC3E}">
        <p14:creationId xmlns:p14="http://schemas.microsoft.com/office/powerpoint/2010/main" val="15905647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දත්ත</a:t>
            </a:r>
            <a:r>
              <a:rPr lang="si-LK" baseline="0" dirty="0" smtClean="0"/>
              <a:t> විද්‍යුත් තරංග ලෙස ඉතා දුරට සම්ප්‍රේෂනයේ</a:t>
            </a:r>
            <a:r>
              <a:rPr lang="en-US" baseline="0" dirty="0" smtClean="0"/>
              <a:t> </a:t>
            </a:r>
            <a:r>
              <a:rPr lang="si-LK" baseline="0" dirty="0" smtClean="0"/>
              <a:t>දී දුර්වල වේ. එසේ</a:t>
            </a:r>
            <a:r>
              <a:rPr lang="en-US" baseline="0" dirty="0" smtClean="0"/>
              <a:t> </a:t>
            </a:r>
            <a:r>
              <a:rPr lang="si-LK" baseline="0" dirty="0" smtClean="0"/>
              <a:t>දුර්වල වීමට ප්‍රථම </a:t>
            </a:r>
            <a:r>
              <a:rPr lang="en-US" baseline="0" dirty="0" smtClean="0"/>
              <a:t>repeater </a:t>
            </a:r>
            <a:r>
              <a:rPr lang="si-LK" baseline="0" dirty="0" smtClean="0"/>
              <a:t>ක් මගින් අදාල තරංගය වර්ධනය කල යුතුයි.</a:t>
            </a:r>
            <a:endParaRPr lang="en-US" baseline="0" dirty="0" smtClean="0"/>
          </a:p>
          <a:p>
            <a:r>
              <a:rPr lang="si-LK" dirty="0" smtClean="0"/>
              <a:t>හායනය නිසා සංඥා දුර්වල වන අතර එය යතා තත්වයට පත්කර ගැනීම සඳහා </a:t>
            </a:r>
            <a:r>
              <a:rPr lang="en-US" dirty="0" smtClean="0"/>
              <a:t>Repeaters </a:t>
            </a:r>
            <a:r>
              <a:rPr lang="si-LK" dirty="0" smtClean="0"/>
              <a:t>භාවිතා කරයි.</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158</a:t>
            </a:fld>
            <a:endParaRPr lang="en-US"/>
          </a:p>
        </p:txBody>
      </p:sp>
    </p:spTree>
    <p:extLst>
      <p:ext uri="{BB962C8B-B14F-4D97-AF65-F5344CB8AC3E}">
        <p14:creationId xmlns:p14="http://schemas.microsoft.com/office/powerpoint/2010/main" val="41721639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t>Your computer's network interface card connects to a local data network or the Internet. The card converts computer data into electrical signals that are sent over the network; the signals are network-compatible, allowing computers to consistently exchange data. </a:t>
            </a:r>
          </a:p>
          <a:p>
            <a:pPr marL="171450" indent="-171450">
              <a:buFont typeface="Arial" panose="020B0604020202020204" pitchFamily="34" charset="0"/>
              <a:buChar cha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159</a:t>
            </a:fld>
            <a:endParaRPr lang="en-US" dirty="0"/>
          </a:p>
        </p:txBody>
      </p:sp>
    </p:spTree>
    <p:extLst>
      <p:ext uri="{BB962C8B-B14F-4D97-AF65-F5344CB8AC3E}">
        <p14:creationId xmlns:p14="http://schemas.microsoft.com/office/powerpoint/2010/main" val="31856908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 wired computer networks, bridges serve a similar function as network switches. Traditionally, wired bridges support one incoming and one outgoing network connection, which is accessible through a hardware port, whereas switches usually offer four or more hardware ports. Switches are sometimes called multiport bridges for this reason.</a:t>
            </a:r>
          </a:p>
          <a:p>
            <a:endParaRPr lang="si-LK" dirty="0" smtClean="0"/>
          </a:p>
          <a:p>
            <a:r>
              <a:rPr lang="en-US" sz="1200" b="0" i="0" kern="1200" dirty="0" smtClean="0">
                <a:solidFill>
                  <a:schemeClr val="tx1"/>
                </a:solidFill>
                <a:effectLst/>
                <a:latin typeface="+mn-lt"/>
                <a:ea typeface="+mn-ea"/>
                <a:cs typeface="+mn-cs"/>
              </a:rPr>
              <a:t>Bridges lack the intelligence of </a:t>
            </a:r>
            <a:r>
              <a:rPr lang="en-US" sz="1200" b="0" i="0" u="none" strike="noStrike" kern="1200" dirty="0" smtClean="0">
                <a:solidFill>
                  <a:schemeClr val="tx1"/>
                </a:solidFill>
                <a:effectLst/>
                <a:latin typeface="+mn-lt"/>
                <a:ea typeface="+mn-ea"/>
                <a:cs typeface="+mn-cs"/>
                <a:hlinkClick r:id="rId3"/>
              </a:rPr>
              <a:t>network routers</a:t>
            </a:r>
            <a:r>
              <a:rPr lang="en-US" sz="1200" b="0" i="0" kern="1200" dirty="0" smtClean="0">
                <a:solidFill>
                  <a:schemeClr val="tx1"/>
                </a:solidFill>
                <a:effectLst/>
                <a:latin typeface="+mn-lt"/>
                <a:ea typeface="+mn-ea"/>
                <a:cs typeface="+mn-cs"/>
              </a:rPr>
              <a:t>: Bridges do not understand the concept of remote networks and cannot redirect messages to different locations dynamically but instead support only one outside interface.</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160</a:t>
            </a:fld>
            <a:endParaRPr lang="en-US"/>
          </a:p>
        </p:txBody>
      </p:sp>
    </p:spTree>
    <p:extLst>
      <p:ext uri="{BB962C8B-B14F-4D97-AF65-F5344CB8AC3E}">
        <p14:creationId xmlns:p14="http://schemas.microsoft.com/office/powerpoint/2010/main" val="4790626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ජාලයක</a:t>
            </a:r>
            <a:r>
              <a:rPr lang="si-LK" baseline="0" dirty="0" smtClean="0"/>
              <a:t> එක් </a:t>
            </a:r>
            <a:r>
              <a:rPr lang="en-US" baseline="0" dirty="0" smtClean="0"/>
              <a:t>node </a:t>
            </a:r>
            <a:r>
              <a:rPr lang="si-LK" baseline="0" dirty="0" smtClean="0"/>
              <a:t>එකක සිට </a:t>
            </a:r>
            <a:r>
              <a:rPr lang="si-LK" b="1" u="sng" baseline="0" dirty="0" smtClean="0">
                <a:solidFill>
                  <a:srgbClr val="FF0000"/>
                </a:solidFill>
              </a:rPr>
              <a:t>තවත් ජාලයක </a:t>
            </a:r>
            <a:r>
              <a:rPr lang="en-US" baseline="0" dirty="0" smtClean="0"/>
              <a:t>Node  </a:t>
            </a:r>
            <a:r>
              <a:rPr lang="si-LK" baseline="0" dirty="0" smtClean="0"/>
              <a:t>එකකට දත්ත ගෙනයාමේ දී </a:t>
            </a:r>
            <a:r>
              <a:rPr lang="en-US" baseline="0" dirty="0" smtClean="0"/>
              <a:t>Data Packet </a:t>
            </a:r>
            <a:r>
              <a:rPr lang="si-LK" baseline="0" dirty="0" smtClean="0"/>
              <a:t>වල </a:t>
            </a:r>
            <a:r>
              <a:rPr lang="en-US" baseline="0" dirty="0" smtClean="0"/>
              <a:t>IP Address </a:t>
            </a:r>
            <a:r>
              <a:rPr lang="si-LK" baseline="0" dirty="0" smtClean="0"/>
              <a:t>එක අනුව දත්ත ගෙනයා යුතු මාර්ගය තීරණය කිරීම හා යොමුගත කිරීම මෙමගින් සිදුකරයි. තදබදය අඩු මාර්ග වලට </a:t>
            </a:r>
            <a:r>
              <a:rPr lang="en-US" baseline="0" dirty="0" smtClean="0"/>
              <a:t>packet </a:t>
            </a:r>
            <a:r>
              <a:rPr lang="si-LK" baseline="0" dirty="0" smtClean="0"/>
              <a:t>යොමු කරයි.</a:t>
            </a:r>
          </a:p>
          <a:p>
            <a:r>
              <a:rPr lang="en-US" sz="1200" b="0" i="0" kern="1200" dirty="0" smtClean="0">
                <a:solidFill>
                  <a:schemeClr val="tx1"/>
                </a:solidFill>
                <a:effectLst/>
                <a:latin typeface="+mn-lt"/>
                <a:ea typeface="+mn-ea"/>
                <a:cs typeface="+mn-cs"/>
              </a:rPr>
              <a:t>A router will have at least two network cards (NICs), one physically connected to one network and the other physically connected to another network. </a:t>
            </a:r>
          </a:p>
          <a:p>
            <a:r>
              <a:rPr lang="si-LK" dirty="0" smtClean="0"/>
              <a:t>රවුටරයක් ​​යනු </a:t>
            </a:r>
            <a:r>
              <a:rPr lang="en-US" dirty="0" smtClean="0"/>
              <a:t>packet switched </a:t>
            </a:r>
            <a:r>
              <a:rPr lang="si-LK" dirty="0" smtClean="0"/>
              <a:t> ජාල හෝ උපජාල දෙකක් හෝ වැඩි ගණනක් සම්බන්ධ කරන උපකරණයකි. එය මූලික කාර්යයන් දෙකක් ඉටු කරයි: දත්ත පැකට් ඔවුන්ගේ අපේක්ෂිත </a:t>
            </a:r>
            <a:r>
              <a:rPr lang="en-US" dirty="0" smtClean="0"/>
              <a:t>IP </a:t>
            </a:r>
            <a:r>
              <a:rPr lang="si-LK" dirty="0" smtClean="0"/>
              <a:t>ලිපින වෙත යොමු කිරීමෙන් මෙම ජාල අතර ගමනාගමනය කළමනාකරණය කිරීම සහ එකම අන්තර්ජාල සම්බන්ධතාවය භාවිතා කිරීමට උපාංග කිහිපයකට ඉඩ දීම.</a:t>
            </a:r>
            <a:endParaRPr lang="en-US"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161</a:t>
            </a:fld>
            <a:endParaRPr lang="en-US"/>
          </a:p>
        </p:txBody>
      </p:sp>
    </p:spTree>
    <p:extLst>
      <p:ext uri="{BB962C8B-B14F-4D97-AF65-F5344CB8AC3E}">
        <p14:creationId xmlns:p14="http://schemas.microsoft.com/office/powerpoint/2010/main" val="23450853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 if we have just 3 networks we can connect them in two different ways; one way is to daisy chain them together using only 2 routers. The other way would be to connect them directly to each other using 3 routers.</a:t>
            </a:r>
            <a:endParaRPr lang="si-LK" dirty="0" smtClean="0"/>
          </a:p>
          <a:p>
            <a:r>
              <a:rPr lang="en-US" dirty="0" smtClean="0"/>
              <a:t>In configuration 1 if router A or B went down no machines from subnet A would be able to communicate with subnet C as there is only one path to it. But, if we add an additional router between subnets A and C we now have two routes to Subnet C which makes our network more efficient.</a:t>
            </a:r>
            <a:endParaRPr lang="si-LK" dirty="0" smtClean="0"/>
          </a:p>
          <a:p>
            <a:r>
              <a:rPr lang="en-US" sz="1200" b="0" i="0" kern="1200" dirty="0" smtClean="0">
                <a:solidFill>
                  <a:schemeClr val="tx1"/>
                </a:solidFill>
                <a:effectLst/>
                <a:latin typeface="+mn-lt"/>
                <a:ea typeface="+mn-ea"/>
                <a:cs typeface="+mn-cs"/>
              </a:rPr>
              <a:t>Routers don’t just route traffic to other networks, they learn which are the fastest routes and use them first. Using configuration 2 from above subnet A has two routes to subnet C; one directly through Router C (1 hop) and one through Router A then B (2 hops). When sending traffic from subnet A to C we obviously want it to try going directly through Router C first. This is the quickest and most efficient route but how does the router know this? It knows by using something called a metric value. Each route the router knows of has a metric value assigned to it. A metric value is basically a preference number. If there are two routes to the same destination then the one with the lowest metric is assumed to be the most efficient. Routers will always use this route first until it fails, in which case it will then try the route with the next lowest metric and so on. Routers store all this information in a routing table </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162</a:t>
            </a:fld>
            <a:endParaRPr lang="en-US"/>
          </a:p>
        </p:txBody>
      </p:sp>
    </p:spTree>
    <p:extLst>
      <p:ext uri="{BB962C8B-B14F-4D97-AF65-F5344CB8AC3E}">
        <p14:creationId xmlns:p14="http://schemas.microsoft.com/office/powerpoint/2010/main" val="29655175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එකිනෙකට</a:t>
            </a:r>
            <a:r>
              <a:rPr lang="si-LK" baseline="0" dirty="0" smtClean="0"/>
              <a:t> වෙනස් නියමාවලි භාවිතා කරන ජාල අතර අන්තර්සම්බන්ධතා ගොඩ නගන ජාල ලක්ෂ්‍යකි. එක් ජාලයක සිට අනෙක් ජාලයට ප්‍රවේශය සපයයි. මෘදුකාංග හා දෘඩාංග දෙකේම එකතුවකි.</a:t>
            </a:r>
            <a:endParaRPr lang="en-US" baseline="0" dirty="0" smtClean="0"/>
          </a:p>
          <a:p>
            <a:r>
              <a:rPr lang="en-US" sz="1200" b="0" i="0" kern="1200" dirty="0" smtClean="0">
                <a:solidFill>
                  <a:schemeClr val="tx1"/>
                </a:solidFill>
                <a:effectLst/>
                <a:latin typeface="+mn-lt"/>
                <a:ea typeface="+mn-ea"/>
                <a:cs typeface="+mn-cs"/>
              </a:rPr>
              <a:t>A gateway is a node (router) in a computer network, a key </a:t>
            </a:r>
            <a:r>
              <a:rPr lang="en-US" sz="1200" b="0" i="1" kern="1200" dirty="0" smtClean="0">
                <a:solidFill>
                  <a:schemeClr val="tx1"/>
                </a:solidFill>
                <a:effectLst/>
                <a:latin typeface="+mn-lt"/>
                <a:ea typeface="+mn-ea"/>
                <a:cs typeface="+mn-cs"/>
              </a:rPr>
              <a:t>stopping point </a:t>
            </a:r>
            <a:r>
              <a:rPr lang="en-US" sz="1200" b="0" i="0" kern="1200" dirty="0" smtClean="0">
                <a:solidFill>
                  <a:schemeClr val="tx1"/>
                </a:solidFill>
                <a:effectLst/>
                <a:latin typeface="+mn-lt"/>
                <a:ea typeface="+mn-ea"/>
                <a:cs typeface="+mn-cs"/>
              </a:rPr>
              <a:t>for data on its way to or from other networks. Thanks to gateways, we are able to communicate and send data back and forth. The Internet wouldn't be any use to us without gateways (as well as a lot of other hardware and software).</a:t>
            </a:r>
          </a:p>
          <a:p>
            <a:r>
              <a:rPr lang="en-US" sz="1200" b="0" i="0" kern="1200" dirty="0" smtClean="0">
                <a:solidFill>
                  <a:schemeClr val="tx1"/>
                </a:solidFill>
                <a:effectLst/>
                <a:latin typeface="+mn-lt"/>
                <a:ea typeface="+mn-ea"/>
                <a:cs typeface="+mn-cs"/>
              </a:rPr>
              <a:t>In a workplace, the gateway is the computer that routes traffic from a workstation to the outside network that is serving up the Web pages. For basic Internet connections at home, the gateway is the Internet Service Provider that gives you access to the entire Internet.</a:t>
            </a:r>
          </a:p>
          <a:p>
            <a:r>
              <a:rPr lang="en-US" sz="1200" b="0" i="0" kern="1200" dirty="0" smtClean="0">
                <a:solidFill>
                  <a:schemeClr val="tx1"/>
                </a:solidFill>
                <a:effectLst/>
                <a:latin typeface="+mn-lt"/>
                <a:ea typeface="+mn-ea"/>
                <a:cs typeface="+mn-cs"/>
              </a:rPr>
              <a:t>A node is simply a physical place where the data stops for either transporting or reading/using. (A computer or modem is a node; a computer cable isn't.) Here are a few node notes:</a:t>
            </a:r>
          </a:p>
          <a:p>
            <a:r>
              <a:rPr lang="en-US" sz="1200" b="0" i="0" kern="1200" dirty="0" smtClean="0">
                <a:solidFill>
                  <a:schemeClr val="tx1"/>
                </a:solidFill>
                <a:effectLst/>
                <a:latin typeface="+mn-lt"/>
                <a:ea typeface="+mn-ea"/>
                <a:cs typeface="+mn-cs"/>
              </a:rPr>
              <a:t>On the Internet, the node that's a stopping point can be a gateway or a host node.</a:t>
            </a:r>
          </a:p>
          <a:p>
            <a:r>
              <a:rPr lang="en-US" sz="1200" b="0" i="0" kern="1200" dirty="0" smtClean="0">
                <a:solidFill>
                  <a:schemeClr val="tx1"/>
                </a:solidFill>
                <a:effectLst/>
                <a:latin typeface="+mn-lt"/>
                <a:ea typeface="+mn-ea"/>
                <a:cs typeface="+mn-cs"/>
              </a:rPr>
              <a:t>A computer that controls the traffic your Internet Service Provider (ISP) receives is a node.</a:t>
            </a:r>
          </a:p>
          <a:p>
            <a:r>
              <a:rPr lang="en-US" sz="1200" b="0" i="0" kern="1200" dirty="0" smtClean="0">
                <a:solidFill>
                  <a:schemeClr val="tx1"/>
                </a:solidFill>
                <a:effectLst/>
                <a:latin typeface="+mn-lt"/>
                <a:ea typeface="+mn-ea"/>
                <a:cs typeface="+mn-cs"/>
              </a:rPr>
              <a:t>If you have a wireless network at home that gives your entire family access to the Internet, your gateway is the modem (or modem-router combo) your ISP provides so you can connect to their network. On the other end, the computer that controls all of the data traffic your Internet Service Provider (ISP) takes and sends out is itself a node.</a:t>
            </a:r>
          </a:p>
          <a:p>
            <a:r>
              <a:rPr lang="en-US" sz="1200" b="0" i="0" kern="1200" dirty="0" smtClean="0">
                <a:solidFill>
                  <a:schemeClr val="tx1"/>
                </a:solidFill>
                <a:effectLst/>
                <a:latin typeface="+mn-lt"/>
                <a:ea typeface="+mn-ea"/>
                <a:cs typeface="+mn-cs"/>
              </a:rPr>
              <a:t>When a computer-server acts as a gateway, it also operates as a firewall and a proxy server. A firewall keeps out unwanted traffic and outsiders off a private network. A proxy server is software that "sits" between programs on your computer that you use (such as a Web browser) and a computer server—the computer that serves your network. The proxy server's task is to make sure the real server can handle your online data requests.</a:t>
            </a:r>
          </a:p>
          <a:p>
            <a:r>
              <a:rPr lang="si-LK" baseline="0" dirty="0" smtClean="0"/>
              <a:t> </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164</a:t>
            </a:fld>
            <a:endParaRPr lang="en-US"/>
          </a:p>
        </p:txBody>
      </p:sp>
    </p:spTree>
    <p:extLst>
      <p:ext uri="{BB962C8B-B14F-4D97-AF65-F5344CB8AC3E}">
        <p14:creationId xmlns:p14="http://schemas.microsoft.com/office/powerpoint/2010/main" val="6307596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 default gateway is the node in a computer network using the internet protocol suite that serves as the forwarding host (router) to other networks when no other route specification matches the destination IP address of a packet.</a:t>
            </a:r>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165</a:t>
            </a:fld>
            <a:endParaRPr lang="en-US" dirty="0"/>
          </a:p>
        </p:txBody>
      </p:sp>
    </p:spTree>
    <p:extLst>
      <p:ext uri="{BB962C8B-B14F-4D97-AF65-F5344CB8AC3E}">
        <p14:creationId xmlns:p14="http://schemas.microsoft.com/office/powerpoint/2010/main" val="4201266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Bandwidth is the capacity of a wired or wireless network communications link to transmit the maximum amount of data from one point to another over a computer network or internet connection in a given amount of time -- usually one second. Synonymous with capacity, bandwidth describes the data transfer rate. Bandwidth is not a measure of network speed -- a common misconception.</a:t>
            </a:r>
          </a:p>
          <a:p>
            <a:r>
              <a:rPr lang="en-US" dirty="0" smtClean="0"/>
              <a:t>While bandwidth is traditionally expressed in bits per second (bps), modern network links have greater capacity, which is typically measured in millions of bits per second (megabits per second, or Mbps) or billions of bits per second (gigabits per second, or </a:t>
            </a:r>
            <a:r>
              <a:rPr lang="en-US" dirty="0" err="1" smtClean="0"/>
              <a:t>Gbps</a:t>
            </a:r>
            <a:r>
              <a:rPr lang="en-US" dirty="0" smtClean="0"/>
              <a:t>).</a:t>
            </a:r>
          </a:p>
          <a:p>
            <a:endParaRPr lang="en-US" dirty="0" smtClean="0"/>
          </a:p>
          <a:p>
            <a:r>
              <a:rPr lang="en-US" dirty="0" smtClean="0"/>
              <a:t>Bandwidth connections can be symmetrical, which means the data capacity is the same in both directions to upload or download data, or asymmetrical, which means download and upload capacity are not equal. In asymmetrical connections, upload capacity is typically smaller than download capacity.</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17</a:t>
            </a:fld>
            <a:endParaRPr lang="en-US" dirty="0"/>
          </a:p>
        </p:txBody>
      </p:sp>
    </p:spTree>
    <p:extLst>
      <p:ext uri="{BB962C8B-B14F-4D97-AF65-F5344CB8AC3E}">
        <p14:creationId xmlns:p14="http://schemas.microsoft.com/office/powerpoint/2010/main" val="20643664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BNC – Bus</a:t>
            </a:r>
            <a:r>
              <a:rPr lang="en-US" baseline="0" dirty="0" smtClean="0"/>
              <a:t> topology</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166</a:t>
            </a:fld>
            <a:endParaRPr lang="en-US"/>
          </a:p>
        </p:txBody>
      </p:sp>
    </p:spTree>
    <p:extLst>
      <p:ext uri="{BB962C8B-B14F-4D97-AF65-F5344CB8AC3E}">
        <p14:creationId xmlns:p14="http://schemas.microsoft.com/office/powerpoint/2010/main" val="40422665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167</a:t>
            </a:fld>
            <a:endParaRPr lang="en-US" dirty="0"/>
          </a:p>
        </p:txBody>
      </p:sp>
    </p:spTree>
    <p:extLst>
      <p:ext uri="{BB962C8B-B14F-4D97-AF65-F5344CB8AC3E}">
        <p14:creationId xmlns:p14="http://schemas.microsoft.com/office/powerpoint/2010/main" val="11605744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සේවා</a:t>
            </a:r>
            <a:r>
              <a:rPr lang="si-LK" baseline="0" dirty="0" smtClean="0"/>
              <a:t> ලාභීන් වෙත ලබාදෙන සේවය අනුව සේවා දායක පරිගණක වල ස්ථාපිත කර ඇති මෘදුකාංග වෙනස් වේ. ඒ අනුව සේවා දායක පරිගණක වර්ග කල හැකිය.</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168</a:t>
            </a:fld>
            <a:endParaRPr lang="en-US" dirty="0"/>
          </a:p>
        </p:txBody>
      </p:sp>
    </p:spTree>
    <p:extLst>
      <p:ext uri="{BB962C8B-B14F-4D97-AF65-F5344CB8AC3E}">
        <p14:creationId xmlns:p14="http://schemas.microsoft.com/office/powerpoint/2010/main" val="26058331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dirty="0" smtClean="0"/>
              <a:t>සේවා ලාභී පරිගණක වෙත වෙබ්</a:t>
            </a:r>
            <a:r>
              <a:rPr lang="si-LK" baseline="0" dirty="0" smtClean="0"/>
              <a:t> </a:t>
            </a:r>
            <a:r>
              <a:rPr lang="si-LK" dirty="0" smtClean="0"/>
              <a:t>සේවා දායක මෘදුකාංග මගින් වෙබ් පිටු ලබාදෙන පරිගණක මෙලෙස හැඳින්වේ. එසේ නැතහොත් වෙබ් සේවා දායක මෘදුකාංග අඩංගු කර ඇති පරිගණකයන්ය‍. මේ</a:t>
            </a:r>
            <a:r>
              <a:rPr lang="si-LK" baseline="0" dirty="0" smtClean="0"/>
              <a:t> සඳහා </a:t>
            </a:r>
            <a:r>
              <a:rPr lang="en-US" baseline="0" dirty="0" smtClean="0"/>
              <a:t>Hyper Text Transfer Protocol </a:t>
            </a:r>
            <a:r>
              <a:rPr lang="si-LK" baseline="0" dirty="0" smtClean="0"/>
              <a:t>(අධි පාඨ සම්ප්‍රේෂණ නියමාවලිය)භාවිතා කරයි.</a:t>
            </a:r>
          </a:p>
          <a:p>
            <a:r>
              <a:rPr lang="si-LK" baseline="0" dirty="0" smtClean="0"/>
              <a:t>එක වෙබ් සේවා දායක පරිගණකයක් තුල වෙබ් පිටු එකක් හෝ කිහිපයක් අන්තර්ගත කල හැකිය.</a:t>
            </a:r>
            <a:r>
              <a:rPr lang="en-US" baseline="0" dirty="0" smtClean="0"/>
              <a:t> </a:t>
            </a:r>
            <a:r>
              <a:rPr lang="si-LK" baseline="0" dirty="0" smtClean="0"/>
              <a:t>වෙබ්</a:t>
            </a:r>
            <a:r>
              <a:rPr lang="en-US" baseline="0" dirty="0" smtClean="0"/>
              <a:t> </a:t>
            </a:r>
            <a:r>
              <a:rPr lang="si-LK" baseline="0" dirty="0" smtClean="0"/>
              <a:t>අඩවි කිහිපයක් අන්තර්ග කර ඇති විට </a:t>
            </a:r>
            <a:r>
              <a:rPr lang="en-US" baseline="0" dirty="0" smtClean="0"/>
              <a:t>shared Web Server/</a:t>
            </a:r>
            <a:r>
              <a:rPr lang="si-LK" baseline="0" dirty="0" smtClean="0"/>
              <a:t>හවුල් වෙබ් සේවා දායකය ලෙස හඳුන්වයි.</a:t>
            </a:r>
          </a:p>
          <a:p>
            <a:r>
              <a:rPr lang="si-LK" sz="1200" b="0" i="0" kern="1200" dirty="0" smtClean="0">
                <a:solidFill>
                  <a:schemeClr val="tx1"/>
                </a:solidFill>
                <a:effectLst/>
                <a:latin typeface="+mn-lt"/>
                <a:ea typeface="+mn-ea"/>
                <a:cs typeface="+mn-cs"/>
              </a:rPr>
              <a:t>මේ සඳහා </a:t>
            </a:r>
            <a:r>
              <a:rPr lang="en-US" sz="1200" b="0" i="0" kern="1200" dirty="0" smtClean="0">
                <a:solidFill>
                  <a:schemeClr val="tx1"/>
                </a:solidFill>
                <a:effectLst/>
                <a:latin typeface="+mn-lt"/>
                <a:ea typeface="+mn-ea"/>
                <a:cs typeface="+mn-cs"/>
              </a:rPr>
              <a:t>Virtual Hosting </a:t>
            </a:r>
            <a:r>
              <a:rPr lang="si-LK" sz="1200" b="0" i="0" kern="1200" dirty="0" smtClean="0">
                <a:solidFill>
                  <a:schemeClr val="tx1"/>
                </a:solidFill>
                <a:effectLst/>
                <a:latin typeface="+mn-lt"/>
                <a:ea typeface="+mn-ea"/>
                <a:cs typeface="+mn-cs"/>
              </a:rPr>
              <a:t>නැමති ක්‍රමය භාවිතා වෙනවා. මෙහි ද ප්‍රචලිත උපක්‍රම දෙකක් තිබෙනවා.</a:t>
            </a:r>
          </a:p>
          <a:p>
            <a:r>
              <a:rPr lang="en-US" sz="1200" b="0" i="0" kern="1200" dirty="0" smtClean="0">
                <a:solidFill>
                  <a:schemeClr val="tx1"/>
                </a:solidFill>
                <a:effectLst/>
                <a:latin typeface="+mn-lt"/>
                <a:ea typeface="+mn-ea"/>
                <a:cs typeface="+mn-cs"/>
              </a:rPr>
              <a:t>Name Based Virtual Hosting</a:t>
            </a:r>
            <a:br>
              <a:rPr lang="en-US" sz="1200" b="0" i="0" kern="1200" dirty="0" smtClean="0">
                <a:solidFill>
                  <a:schemeClr val="tx1"/>
                </a:solidFill>
                <a:effectLst/>
                <a:latin typeface="+mn-lt"/>
                <a:ea typeface="+mn-ea"/>
                <a:cs typeface="+mn-cs"/>
              </a:rPr>
            </a:br>
            <a:r>
              <a:rPr lang="si-LK" sz="1200" b="0" i="0" kern="1200" dirty="0" smtClean="0">
                <a:solidFill>
                  <a:schemeClr val="tx1"/>
                </a:solidFill>
                <a:effectLst/>
                <a:latin typeface="+mn-lt"/>
                <a:ea typeface="+mn-ea"/>
                <a:cs typeface="+mn-cs"/>
              </a:rPr>
              <a:t>මෙම ක්‍රමයේදී සිදුවන්නේ එක් </a:t>
            </a:r>
            <a:r>
              <a:rPr lang="en-US" sz="1200" b="0" i="0" kern="1200" dirty="0" smtClean="0">
                <a:solidFill>
                  <a:schemeClr val="tx1"/>
                </a:solidFill>
                <a:effectLst/>
                <a:latin typeface="+mn-lt"/>
                <a:ea typeface="+mn-ea"/>
                <a:cs typeface="+mn-cs"/>
              </a:rPr>
              <a:t>Server </a:t>
            </a:r>
            <a:r>
              <a:rPr lang="si-LK" sz="1200" b="0" i="0" kern="1200" dirty="0" smtClean="0">
                <a:solidFill>
                  <a:schemeClr val="tx1"/>
                </a:solidFill>
                <a:effectLst/>
                <a:latin typeface="+mn-lt"/>
                <a:ea typeface="+mn-ea"/>
                <a:cs typeface="+mn-cs"/>
              </a:rPr>
              <a:t>පරිගණකයක විවිධ ‍ඩොමෙයින් නාම(</a:t>
            </a:r>
            <a:r>
              <a:rPr lang="en-US" sz="1200" b="0" i="0" kern="1200" dirty="0" smtClean="0">
                <a:solidFill>
                  <a:schemeClr val="tx1"/>
                </a:solidFill>
                <a:effectLst/>
                <a:latin typeface="+mn-lt"/>
                <a:ea typeface="+mn-ea"/>
                <a:cs typeface="+mn-cs"/>
              </a:rPr>
              <a:t>Domain Name) </a:t>
            </a:r>
            <a:r>
              <a:rPr lang="si-LK" sz="1200" b="0" i="0" kern="1200" dirty="0" smtClean="0">
                <a:solidFill>
                  <a:schemeClr val="tx1"/>
                </a:solidFill>
                <a:effectLst/>
                <a:latin typeface="+mn-lt"/>
                <a:ea typeface="+mn-ea"/>
                <a:cs typeface="+mn-cs"/>
              </a:rPr>
              <a:t>සහිත වෙබ් අඩවි තැන්පත් කිරීමයි.</a:t>
            </a:r>
          </a:p>
          <a:p>
            <a:r>
              <a:rPr lang="en-US" sz="1200" b="0" i="0" kern="1200" dirty="0" smtClean="0">
                <a:solidFill>
                  <a:schemeClr val="tx1"/>
                </a:solidFill>
                <a:effectLst/>
                <a:latin typeface="+mn-lt"/>
                <a:ea typeface="+mn-ea"/>
                <a:cs typeface="+mn-cs"/>
              </a:rPr>
              <a:t>IP Based Virtual Hosting</a:t>
            </a:r>
            <a:br>
              <a:rPr lang="en-US" sz="1200" b="0" i="0" kern="1200" dirty="0" smtClean="0">
                <a:solidFill>
                  <a:schemeClr val="tx1"/>
                </a:solidFill>
                <a:effectLst/>
                <a:latin typeface="+mn-lt"/>
                <a:ea typeface="+mn-ea"/>
                <a:cs typeface="+mn-cs"/>
              </a:rPr>
            </a:br>
            <a:r>
              <a:rPr lang="si-LK" sz="1200" b="0" i="0" kern="1200" dirty="0" smtClean="0">
                <a:solidFill>
                  <a:schemeClr val="tx1"/>
                </a:solidFill>
                <a:effectLst/>
                <a:latin typeface="+mn-lt"/>
                <a:ea typeface="+mn-ea"/>
                <a:cs typeface="+mn-cs"/>
              </a:rPr>
              <a:t>මෙම ක්‍රමයේදී  එක් </a:t>
            </a:r>
            <a:r>
              <a:rPr lang="en-US" sz="1200" b="0" i="0" kern="1200" dirty="0" smtClean="0">
                <a:solidFill>
                  <a:schemeClr val="tx1"/>
                </a:solidFill>
                <a:effectLst/>
                <a:latin typeface="+mn-lt"/>
                <a:ea typeface="+mn-ea"/>
                <a:cs typeface="+mn-cs"/>
              </a:rPr>
              <a:t>Server </a:t>
            </a:r>
            <a:r>
              <a:rPr lang="si-LK" sz="1200" b="0" i="0" kern="1200" dirty="0" smtClean="0">
                <a:solidFill>
                  <a:schemeClr val="tx1"/>
                </a:solidFill>
                <a:effectLst/>
                <a:latin typeface="+mn-lt"/>
                <a:ea typeface="+mn-ea"/>
                <a:cs typeface="+mn-cs"/>
              </a:rPr>
              <a:t>පරිගණකයකට විවිධ </a:t>
            </a:r>
            <a:r>
              <a:rPr lang="en-US" sz="1200" b="0" i="0" kern="1200" dirty="0" smtClean="0">
                <a:solidFill>
                  <a:schemeClr val="tx1"/>
                </a:solidFill>
                <a:effectLst/>
                <a:latin typeface="+mn-lt"/>
                <a:ea typeface="+mn-ea"/>
                <a:cs typeface="+mn-cs"/>
              </a:rPr>
              <a:t>IP Address </a:t>
            </a:r>
            <a:r>
              <a:rPr lang="si-LK" sz="1200" b="0" i="0" kern="1200" dirty="0" smtClean="0">
                <a:solidFill>
                  <a:schemeClr val="tx1"/>
                </a:solidFill>
                <a:effectLst/>
                <a:latin typeface="+mn-lt"/>
                <a:ea typeface="+mn-ea"/>
                <a:cs typeface="+mn-cs"/>
              </a:rPr>
              <a:t>සහිත වෙබ් අඩවි තැන්පත් කිරීමයි. මෙහිදී එකම පරිගණකය විවිධ </a:t>
            </a:r>
            <a:r>
              <a:rPr lang="en-US" sz="1200" b="0" i="0" kern="1200" dirty="0" smtClean="0">
                <a:solidFill>
                  <a:schemeClr val="tx1"/>
                </a:solidFill>
                <a:effectLst/>
                <a:latin typeface="+mn-lt"/>
                <a:ea typeface="+mn-ea"/>
                <a:cs typeface="+mn-cs"/>
              </a:rPr>
              <a:t>IP Address </a:t>
            </a:r>
            <a:r>
              <a:rPr lang="si-LK" sz="1200" b="0" i="0" kern="1200" dirty="0" smtClean="0">
                <a:solidFill>
                  <a:schemeClr val="tx1"/>
                </a:solidFill>
                <a:effectLst/>
                <a:latin typeface="+mn-lt"/>
                <a:ea typeface="+mn-ea"/>
                <a:cs typeface="+mn-cs"/>
              </a:rPr>
              <a:t>සඳහා වෙබ් සේවාව සපයයි.</a:t>
            </a:r>
          </a:p>
          <a:p>
            <a:r>
              <a:rPr lang="en-US" dirty="0" smtClean="0"/>
              <a:t>Dedicated Web Server</a:t>
            </a:r>
          </a:p>
          <a:p>
            <a:r>
              <a:rPr lang="si-LK" sz="1200" b="0" i="0" kern="1200" dirty="0" smtClean="0">
                <a:solidFill>
                  <a:schemeClr val="tx1"/>
                </a:solidFill>
                <a:effectLst/>
                <a:latin typeface="+mn-lt"/>
                <a:ea typeface="+mn-ea"/>
                <a:cs typeface="+mn-cs"/>
              </a:rPr>
              <a:t>විශාල පරිමාණයේ වෙබ් අඩවි ස්ථාපනය කිරීම සඳහා වෙන්කරන ලද</a:t>
            </a:r>
            <a:r>
              <a:rPr lang="en-US" sz="1200" b="0" i="0" kern="1200" dirty="0" smtClean="0">
                <a:solidFill>
                  <a:schemeClr val="tx1"/>
                </a:solidFill>
                <a:effectLst/>
                <a:latin typeface="+mn-lt"/>
                <a:ea typeface="+mn-ea"/>
                <a:cs typeface="+mn-cs"/>
              </a:rPr>
              <a:t> web</a:t>
            </a:r>
            <a:r>
              <a:rPr lang="en-US" sz="1200" b="0" i="0" kern="1200" baseline="0" dirty="0" smtClean="0">
                <a:solidFill>
                  <a:schemeClr val="tx1"/>
                </a:solidFill>
                <a:effectLst/>
                <a:latin typeface="+mn-lt"/>
                <a:ea typeface="+mn-ea"/>
                <a:cs typeface="+mn-cs"/>
              </a:rPr>
              <a:t> Server, </a:t>
            </a:r>
            <a:r>
              <a:rPr lang="en-US" sz="1200" b="0" i="0" kern="1200" dirty="0" smtClean="0">
                <a:solidFill>
                  <a:schemeClr val="tx1"/>
                </a:solidFill>
                <a:effectLst/>
                <a:latin typeface="+mn-lt"/>
                <a:ea typeface="+mn-ea"/>
                <a:cs typeface="+mn-cs"/>
              </a:rPr>
              <a:t>Dedicated</a:t>
            </a:r>
            <a:r>
              <a:rPr lang="en-US" sz="1200" b="0" i="0" kern="1200" baseline="0" dirty="0" smtClean="0">
                <a:solidFill>
                  <a:schemeClr val="tx1"/>
                </a:solidFill>
                <a:effectLst/>
                <a:latin typeface="+mn-lt"/>
                <a:ea typeface="+mn-ea"/>
                <a:cs typeface="+mn-cs"/>
              </a:rPr>
              <a:t> Web</a:t>
            </a:r>
            <a:r>
              <a:rPr lang="en-US" sz="1200" b="0" i="0" kern="1200" dirty="0" smtClean="0">
                <a:solidFill>
                  <a:schemeClr val="tx1"/>
                </a:solidFill>
                <a:effectLst/>
                <a:latin typeface="+mn-lt"/>
                <a:ea typeface="+mn-ea"/>
                <a:cs typeface="+mn-cs"/>
              </a:rPr>
              <a:t> Server </a:t>
            </a:r>
            <a:r>
              <a:rPr lang="si-LK" sz="1200" b="0" i="0" kern="1200" dirty="0" smtClean="0">
                <a:solidFill>
                  <a:schemeClr val="tx1"/>
                </a:solidFill>
                <a:effectLst/>
                <a:latin typeface="+mn-lt"/>
                <a:ea typeface="+mn-ea"/>
                <a:cs typeface="+mn-cs"/>
              </a:rPr>
              <a:t>නම්</a:t>
            </a:r>
            <a:r>
              <a:rPr lang="si-LK" sz="1200" b="0" i="0" kern="1200" baseline="0" dirty="0" smtClean="0">
                <a:solidFill>
                  <a:schemeClr val="tx1"/>
                </a:solidFill>
                <a:effectLst/>
                <a:latin typeface="+mn-lt"/>
                <a:ea typeface="+mn-ea"/>
                <a:cs typeface="+mn-cs"/>
              </a:rPr>
              <a:t> වේ. </a:t>
            </a:r>
            <a:r>
              <a:rPr lang="si-LK" sz="1200" b="0" i="0" kern="1200" dirty="0" smtClean="0">
                <a:solidFill>
                  <a:schemeClr val="tx1"/>
                </a:solidFill>
                <a:effectLst/>
                <a:latin typeface="+mn-lt"/>
                <a:ea typeface="+mn-ea"/>
                <a:cs typeface="+mn-cs"/>
              </a:rPr>
              <a:t>සර්වර් ධාරිතාව ඉතා අධික වන අතර</a:t>
            </a:r>
            <a:r>
              <a:rPr lang="si-LK"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Bandwidth </a:t>
            </a:r>
            <a:r>
              <a:rPr lang="si-LK" sz="1200" b="0" i="0" kern="1200" dirty="0" smtClean="0">
                <a:solidFill>
                  <a:schemeClr val="tx1"/>
                </a:solidFill>
                <a:effectLst/>
                <a:latin typeface="+mn-lt"/>
                <a:ea typeface="+mn-ea"/>
                <a:cs typeface="+mn-cs"/>
              </a:rPr>
              <a:t>ද අධික</a:t>
            </a:r>
            <a:r>
              <a:rPr lang="si-LK" sz="1200" b="0" i="0" kern="1200" baseline="0" dirty="0" smtClean="0">
                <a:solidFill>
                  <a:schemeClr val="tx1"/>
                </a:solidFill>
                <a:effectLst/>
                <a:latin typeface="+mn-lt"/>
                <a:ea typeface="+mn-ea"/>
                <a:cs typeface="+mn-cs"/>
              </a:rPr>
              <a:t> වේ</a:t>
            </a:r>
            <a:r>
              <a:rPr lang="si-LK" sz="1200" b="0" i="0" kern="1200" dirty="0" smtClean="0">
                <a:solidFill>
                  <a:schemeClr val="tx1"/>
                </a:solidFill>
                <a:effectLst/>
                <a:latin typeface="+mn-lt"/>
                <a:ea typeface="+mn-ea"/>
                <a:cs typeface="+mn-cs"/>
              </a:rPr>
              <a:t>.</a:t>
            </a:r>
            <a:r>
              <a:rPr lang="si-LK" sz="1200" b="0" i="0" kern="1200" baseline="0" dirty="0" smtClean="0">
                <a:solidFill>
                  <a:schemeClr val="tx1"/>
                </a:solidFill>
                <a:effectLst/>
                <a:latin typeface="+mn-lt"/>
                <a:ea typeface="+mn-ea"/>
                <a:cs typeface="+mn-cs"/>
              </a:rPr>
              <a:t> </a:t>
            </a:r>
            <a:r>
              <a:rPr lang="si-LK" sz="1200" b="0" i="0" kern="1200" dirty="0" smtClean="0">
                <a:solidFill>
                  <a:schemeClr val="tx1"/>
                </a:solidFill>
                <a:effectLst/>
                <a:latin typeface="+mn-lt"/>
                <a:ea typeface="+mn-ea"/>
                <a:cs typeface="+mn-cs"/>
              </a:rPr>
              <a:t>අධික </a:t>
            </a:r>
            <a:r>
              <a:rPr lang="en-US" sz="1200" b="0" i="0" kern="1200" dirty="0" smtClean="0">
                <a:solidFill>
                  <a:schemeClr val="tx1"/>
                </a:solidFill>
                <a:effectLst/>
                <a:latin typeface="+mn-lt"/>
                <a:ea typeface="+mn-ea"/>
                <a:cs typeface="+mn-cs"/>
              </a:rPr>
              <a:t>Traffic </a:t>
            </a:r>
            <a:r>
              <a:rPr lang="si-LK" sz="1200" b="0" i="0" kern="1200" dirty="0" smtClean="0">
                <a:solidFill>
                  <a:schemeClr val="tx1"/>
                </a:solidFill>
                <a:effectLst/>
                <a:latin typeface="+mn-lt"/>
                <a:ea typeface="+mn-ea"/>
                <a:cs typeface="+mn-cs"/>
              </a:rPr>
              <a:t>එකක් සහිත වෙබ් අඩවි සඳහා මෙවැනි ‍</a:t>
            </a:r>
            <a:r>
              <a:rPr lang="en-US" sz="1200" b="0" i="0" kern="1200" dirty="0" smtClean="0">
                <a:solidFill>
                  <a:schemeClr val="tx1"/>
                </a:solidFill>
                <a:effectLst/>
                <a:latin typeface="+mn-lt"/>
                <a:ea typeface="+mn-ea"/>
                <a:cs typeface="+mn-cs"/>
              </a:rPr>
              <a:t>Server </a:t>
            </a:r>
            <a:r>
              <a:rPr lang="si-LK" sz="1200" b="0" i="0" kern="1200" dirty="0" smtClean="0">
                <a:solidFill>
                  <a:schemeClr val="tx1"/>
                </a:solidFill>
                <a:effectLst/>
                <a:latin typeface="+mn-lt"/>
                <a:ea typeface="+mn-ea"/>
                <a:cs typeface="+mn-cs"/>
              </a:rPr>
              <a:t>පරිගණකයක් පමණක් භාවිතා කිරීමෙන් එහි  ප්‍රොසෙසින් ධාරිතාව(</a:t>
            </a:r>
            <a:r>
              <a:rPr lang="en-US" sz="1200" b="0" i="0" kern="1200" dirty="0" smtClean="0">
                <a:solidFill>
                  <a:schemeClr val="tx1"/>
                </a:solidFill>
                <a:effectLst/>
                <a:latin typeface="+mn-lt"/>
                <a:ea typeface="+mn-ea"/>
                <a:cs typeface="+mn-cs"/>
              </a:rPr>
              <a:t>Processing Power), </a:t>
            </a:r>
            <a:r>
              <a:rPr lang="si-LK" sz="1200" b="0" i="0" kern="1200" dirty="0" smtClean="0">
                <a:solidFill>
                  <a:schemeClr val="tx1"/>
                </a:solidFill>
                <a:effectLst/>
                <a:latin typeface="+mn-lt"/>
                <a:ea typeface="+mn-ea"/>
                <a:cs typeface="+mn-cs"/>
              </a:rPr>
              <a:t>මතක ධාරිතාව(</a:t>
            </a:r>
            <a:r>
              <a:rPr lang="en-US" sz="1200" b="0" i="0" kern="1200" dirty="0" smtClean="0">
                <a:solidFill>
                  <a:schemeClr val="tx1"/>
                </a:solidFill>
                <a:effectLst/>
                <a:latin typeface="+mn-lt"/>
                <a:ea typeface="+mn-ea"/>
                <a:cs typeface="+mn-cs"/>
              </a:rPr>
              <a:t>Ram Capacity), Database Access </a:t>
            </a:r>
            <a:r>
              <a:rPr lang="si-LK" sz="1200" b="0" i="0" kern="1200" dirty="0" smtClean="0">
                <a:solidFill>
                  <a:schemeClr val="tx1"/>
                </a:solidFill>
                <a:effectLst/>
                <a:latin typeface="+mn-lt"/>
                <a:ea typeface="+mn-ea"/>
                <a:cs typeface="+mn-cs"/>
              </a:rPr>
              <a:t>හැකියාව වැනි දෑ ඉක්මවා යාමෙන් සේවාදායකයන් සඳහා නිසි පරිදි සේවාව සැපයීම කළ නොහැකි විය හැකි අතරම එම වෙබ් අඩවිය අකර්මණ්‍ය(</a:t>
            </a:r>
            <a:r>
              <a:rPr lang="en-US" sz="1200" b="0" i="0" kern="1200" dirty="0" smtClean="0">
                <a:solidFill>
                  <a:schemeClr val="tx1"/>
                </a:solidFill>
                <a:effectLst/>
                <a:latin typeface="+mn-lt"/>
                <a:ea typeface="+mn-ea"/>
                <a:cs typeface="+mn-cs"/>
              </a:rPr>
              <a:t>Down) </a:t>
            </a:r>
            <a:r>
              <a:rPr lang="si-LK" sz="1200" b="0" i="0" kern="1200" dirty="0" smtClean="0">
                <a:solidFill>
                  <a:schemeClr val="tx1"/>
                </a:solidFill>
                <a:effectLst/>
                <a:latin typeface="+mn-lt"/>
                <a:ea typeface="+mn-ea"/>
                <a:cs typeface="+mn-cs"/>
              </a:rPr>
              <a:t>විමේ අවදානම වැඩි වෙනවා. </a:t>
            </a:r>
            <a:endParaRPr lang="si-LK" dirty="0" smtClean="0"/>
          </a:p>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169</a:t>
            </a:fld>
            <a:endParaRPr lang="en-US" dirty="0"/>
          </a:p>
        </p:txBody>
      </p:sp>
    </p:spTree>
    <p:extLst>
      <p:ext uri="{BB962C8B-B14F-4D97-AF65-F5344CB8AC3E}">
        <p14:creationId xmlns:p14="http://schemas.microsoft.com/office/powerpoint/2010/main" val="34577932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i-LK" u="sng" dirty="0" smtClean="0"/>
              <a:t>උපරිම උපයෝජ්‍යතාව(</a:t>
            </a:r>
            <a:r>
              <a:rPr lang="en-US" u="sng" dirty="0" smtClean="0"/>
              <a:t>High Availability)</a:t>
            </a:r>
            <a:endParaRPr lang="si-LK" u="sng" dirty="0" smtClean="0"/>
          </a:p>
          <a:p>
            <a:r>
              <a:rPr lang="si-LK" dirty="0" smtClean="0"/>
              <a:t>වෙබ් සර්වරස් කිහිපයක්, අන්තර්ජාල සබඳතා කිහිපයක් යොදා ගනිමින් එකක් අඩාල වුවහෙත් අනෙක ස්වයංක්‍රීයව හාවිතා වන පරිදි සකස් කර තියෙන්වා.</a:t>
            </a:r>
          </a:p>
          <a:p>
            <a:endParaRPr lang="si-LK" dirty="0" smtClean="0"/>
          </a:p>
          <a:p>
            <a:r>
              <a:rPr lang="si-LK" u="sng" dirty="0" smtClean="0"/>
              <a:t>භාරය තුලනය(</a:t>
            </a:r>
            <a:r>
              <a:rPr lang="en-US" u="sng" dirty="0" smtClean="0"/>
              <a:t>Load Balancing)</a:t>
            </a:r>
          </a:p>
          <a:p>
            <a:r>
              <a:rPr lang="si-LK" dirty="0" smtClean="0"/>
              <a:t>මෙහිදී  මුළු කාර්යභාරය </a:t>
            </a:r>
            <a:r>
              <a:rPr lang="en-US" dirty="0" smtClean="0"/>
              <a:t>Server </a:t>
            </a:r>
            <a:r>
              <a:rPr lang="si-LK" dirty="0" smtClean="0"/>
              <a:t>පරිගණක කිහිපයකට භාර දෙනවා. ‍මේ </a:t>
            </a:r>
            <a:r>
              <a:rPr lang="en-US" dirty="0" smtClean="0"/>
              <a:t>Server </a:t>
            </a:r>
            <a:r>
              <a:rPr lang="si-LK" dirty="0" smtClean="0"/>
              <a:t>පරිගණක කිහිපයම එකවර ක්‍රියාත්මක වන අතර ලැ‍බෙන සේවාදායක ඉල්ලීම් (</a:t>
            </a:r>
            <a:r>
              <a:rPr lang="en-US" dirty="0" smtClean="0"/>
              <a:t>Requests) </a:t>
            </a:r>
            <a:r>
              <a:rPr lang="si-LK" dirty="0" smtClean="0"/>
              <a:t>කිසියම් ඇල්ගොරිතමයකට අනුව මාරුවෙන් මාරුවට </a:t>
            </a:r>
            <a:r>
              <a:rPr lang="en-US" dirty="0" smtClean="0"/>
              <a:t>Server </a:t>
            </a:r>
            <a:r>
              <a:rPr lang="si-LK" dirty="0" smtClean="0"/>
              <a:t>පරිගණක කිහිපයටම ලබාදෙනවා. ඒ නිසා එක් පරිගණකයකට ලැබෙන භාරය(</a:t>
            </a:r>
            <a:r>
              <a:rPr lang="en-US" dirty="0" smtClean="0"/>
              <a:t>Load) </a:t>
            </a:r>
            <a:r>
              <a:rPr lang="si-LK" dirty="0" smtClean="0"/>
              <a:t>අඩු වීමෙන් ඒවා අකර්මණ්‍ය වීමේ අවදානම අඩු වෙනවා.</a:t>
            </a:r>
          </a:p>
          <a:p>
            <a:endParaRPr lang="si-LK" dirty="0" smtClean="0"/>
          </a:p>
          <a:p>
            <a:r>
              <a:rPr lang="en-US" dirty="0" smtClean="0"/>
              <a:t>CDN</a:t>
            </a:r>
            <a:endParaRPr lang="si-LK" dirty="0" smtClean="0"/>
          </a:p>
          <a:p>
            <a:r>
              <a:rPr lang="si-LK" sz="1200" b="0" i="0" kern="1200" dirty="0" smtClean="0">
                <a:solidFill>
                  <a:schemeClr val="tx1"/>
                </a:solidFill>
                <a:effectLst/>
                <a:latin typeface="+mn-lt"/>
                <a:ea typeface="+mn-ea"/>
                <a:cs typeface="+mn-cs"/>
              </a:rPr>
              <a:t>සේවාදායකයන්ට තමාට ආසන්නයේම ඇති ඇති වෙබ් සර්වරයෙන් පිළිතුරු ලබා දෙන බැවින්, ඉතා විශිෂ්ඨ, වේගවත් සේවාවක් ලබා දීමට හැකි වෙනවා. ඒ වාගේම මේ තුළින් ඒ ඒ කලාපයේ වෙබ් ඉල්ලීම් සලකා බලා, ඒ ඒ කලාපයට සරිලන සේ වෙබ් සර්වර් පිහිටුවීමට ද එම ‍වෙබ් සේවා සපයන සමාගම් වලට හැකි වෙනවා.</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170</a:t>
            </a:fld>
            <a:endParaRPr lang="en-US" dirty="0"/>
          </a:p>
        </p:txBody>
      </p:sp>
    </p:spTree>
    <p:extLst>
      <p:ext uri="{BB962C8B-B14F-4D97-AF65-F5344CB8AC3E}">
        <p14:creationId xmlns:p14="http://schemas.microsoft.com/office/powerpoint/2010/main" val="16715721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SMTP</a:t>
            </a:r>
            <a:r>
              <a:rPr lang="en-US" baseline="0" dirty="0" smtClean="0"/>
              <a:t> – Simple Mail Transfer Protocol</a:t>
            </a:r>
          </a:p>
          <a:p>
            <a:r>
              <a:rPr lang="en-US" baseline="0" dirty="0" smtClean="0"/>
              <a:t>POP3 – Post office Protocol Version 3</a:t>
            </a:r>
          </a:p>
          <a:p>
            <a:r>
              <a:rPr lang="en-US" baseline="0" dirty="0" smtClean="0"/>
              <a:t>IMAP – Internet Message Access protocol</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171</a:t>
            </a:fld>
            <a:endParaRPr lang="en-US" dirty="0"/>
          </a:p>
        </p:txBody>
      </p:sp>
    </p:spTree>
    <p:extLst>
      <p:ext uri="{BB962C8B-B14F-4D97-AF65-F5344CB8AC3E}">
        <p14:creationId xmlns:p14="http://schemas.microsoft.com/office/powerpoint/2010/main" val="38026083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i-LK" baseline="0" dirty="0" smtClean="0"/>
              <a:t>මේල් සේවා ලාභීන් මේල් යැවීම හා ලබා ගැනීම සඳහා </a:t>
            </a:r>
            <a:r>
              <a:rPr lang="en-US" baseline="0" dirty="0" smtClean="0"/>
              <a:t>POP3 </a:t>
            </a:r>
            <a:r>
              <a:rPr lang="si-LK" baseline="0" dirty="0" smtClean="0"/>
              <a:t>හා </a:t>
            </a:r>
            <a:r>
              <a:rPr lang="en-US" baseline="0" dirty="0" smtClean="0"/>
              <a:t>IMAP </a:t>
            </a:r>
            <a:r>
              <a:rPr lang="si-LK" baseline="0" dirty="0" smtClean="0"/>
              <a:t>නියමාවලි භාවිතා කරයි.</a:t>
            </a:r>
          </a:p>
          <a:p>
            <a:pPr marL="171450" indent="-171450">
              <a:buFont typeface="Arial" panose="020B0604020202020204" pitchFamily="34" charset="0"/>
              <a:buChar char="•"/>
            </a:pPr>
            <a:r>
              <a:rPr lang="si-LK" baseline="0" dirty="0" smtClean="0"/>
              <a:t>තැපැල් සේවා දායකය හා තැපැල් දායකය සන්න්වේදනය සඳහා </a:t>
            </a:r>
            <a:r>
              <a:rPr lang="en-US" baseline="0" dirty="0" smtClean="0"/>
              <a:t>SMTP </a:t>
            </a:r>
            <a:r>
              <a:rPr lang="si-LK" baseline="0" dirty="0" smtClean="0"/>
              <a:t>නියමාවලිය භාවිතා කරයි</a:t>
            </a:r>
          </a:p>
          <a:p>
            <a:pPr marL="171450" indent="-171450">
              <a:buFont typeface="Arial" panose="020B0604020202020204" pitchFamily="34" charset="0"/>
              <a:buChar char="•"/>
            </a:pPr>
            <a:r>
              <a:rPr lang="si-LK" baseline="0" dirty="0" smtClean="0"/>
              <a:t>තැපැල් සේවා දායකය අන්තර්ජාලයට සම්බන්ධ ‍අනෙකුත් තැපැල් සේවා දායක වල ලිපිනයන් හඳුනා ගැනීම සඳහා </a:t>
            </a:r>
            <a:r>
              <a:rPr lang="en-US" baseline="0" dirty="0" smtClean="0"/>
              <a:t>DNS </a:t>
            </a:r>
            <a:r>
              <a:rPr lang="si-LK" baseline="0" dirty="0" smtClean="0"/>
              <a:t>සේවා දායකයක් භාවිතා කරයි. </a:t>
            </a:r>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172</a:t>
            </a:fld>
            <a:endParaRPr lang="en-US" dirty="0"/>
          </a:p>
        </p:txBody>
      </p:sp>
    </p:spTree>
    <p:extLst>
      <p:ext uri="{BB962C8B-B14F-4D97-AF65-F5344CB8AC3E}">
        <p14:creationId xmlns:p14="http://schemas.microsoft.com/office/powerpoint/2010/main" val="21842795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180</a:t>
            </a:fld>
            <a:endParaRPr lang="en-US" dirty="0"/>
          </a:p>
        </p:txBody>
      </p:sp>
    </p:spTree>
    <p:extLst>
      <p:ext uri="{BB962C8B-B14F-4D97-AF65-F5344CB8AC3E}">
        <p14:creationId xmlns:p14="http://schemas.microsoft.com/office/powerpoint/2010/main" val="12013736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182</a:t>
            </a:fld>
            <a:endParaRPr lang="en-US" dirty="0"/>
          </a:p>
        </p:txBody>
      </p:sp>
    </p:spTree>
    <p:extLst>
      <p:ext uri="{BB962C8B-B14F-4D97-AF65-F5344CB8AC3E}">
        <p14:creationId xmlns:p14="http://schemas.microsoft.com/office/powerpoint/2010/main" val="36384078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120450-4374-4C8F-AFB4-B2EF880A669C}" type="slidenum">
              <a:rPr lang="en-US" smtClean="0"/>
              <a:t>184</a:t>
            </a:fld>
            <a:endParaRPr lang="en-US" dirty="0"/>
          </a:p>
        </p:txBody>
      </p:sp>
    </p:spTree>
    <p:extLst>
      <p:ext uri="{BB962C8B-B14F-4D97-AF65-F5344CB8AC3E}">
        <p14:creationId xmlns:p14="http://schemas.microsoft.com/office/powerpoint/2010/main" val="1124681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936FE4-1C71-4F02-B8DC-558446D6A37D}" type="datetimeFigureOut">
              <a:rPr lang="en-US" smtClean="0"/>
              <a:t>9/28/2025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3E9A86-7914-42CC-A638-48EF5DE537B6}" type="slidenum">
              <a:rPr lang="en-US" smtClean="0"/>
              <a:t>‹#›</a:t>
            </a:fld>
            <a:endParaRPr lang="en-US" dirty="0"/>
          </a:p>
        </p:txBody>
      </p:sp>
    </p:spTree>
    <p:extLst>
      <p:ext uri="{BB962C8B-B14F-4D97-AF65-F5344CB8AC3E}">
        <p14:creationId xmlns:p14="http://schemas.microsoft.com/office/powerpoint/2010/main" val="1581680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936FE4-1C71-4F02-B8DC-558446D6A37D}" type="datetimeFigureOut">
              <a:rPr lang="en-US" smtClean="0"/>
              <a:t>9/28/2025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3E9A86-7914-42CC-A638-48EF5DE537B6}" type="slidenum">
              <a:rPr lang="en-US" smtClean="0"/>
              <a:t>‹#›</a:t>
            </a:fld>
            <a:endParaRPr lang="en-US" dirty="0"/>
          </a:p>
        </p:txBody>
      </p:sp>
    </p:spTree>
    <p:extLst>
      <p:ext uri="{BB962C8B-B14F-4D97-AF65-F5344CB8AC3E}">
        <p14:creationId xmlns:p14="http://schemas.microsoft.com/office/powerpoint/2010/main" val="30160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936FE4-1C71-4F02-B8DC-558446D6A37D}" type="datetimeFigureOut">
              <a:rPr lang="en-US" smtClean="0"/>
              <a:t>9/28/2025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3E9A86-7914-42CC-A638-48EF5DE537B6}" type="slidenum">
              <a:rPr lang="en-US" smtClean="0"/>
              <a:t>‹#›</a:t>
            </a:fld>
            <a:endParaRPr lang="en-US" dirty="0"/>
          </a:p>
        </p:txBody>
      </p:sp>
    </p:spTree>
    <p:extLst>
      <p:ext uri="{BB962C8B-B14F-4D97-AF65-F5344CB8AC3E}">
        <p14:creationId xmlns:p14="http://schemas.microsoft.com/office/powerpoint/2010/main" val="2802763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936FE4-1C71-4F02-B8DC-558446D6A37D}" type="datetimeFigureOut">
              <a:rPr lang="en-US" smtClean="0"/>
              <a:t>9/28/2025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3E9A86-7914-42CC-A638-48EF5DE537B6}" type="slidenum">
              <a:rPr lang="en-US" smtClean="0"/>
              <a:t>‹#›</a:t>
            </a:fld>
            <a:endParaRPr lang="en-US" dirty="0"/>
          </a:p>
        </p:txBody>
      </p:sp>
    </p:spTree>
    <p:extLst>
      <p:ext uri="{BB962C8B-B14F-4D97-AF65-F5344CB8AC3E}">
        <p14:creationId xmlns:p14="http://schemas.microsoft.com/office/powerpoint/2010/main" val="1313793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936FE4-1C71-4F02-B8DC-558446D6A37D}" type="datetimeFigureOut">
              <a:rPr lang="en-US" smtClean="0"/>
              <a:t>9/28/2025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3E9A86-7914-42CC-A638-48EF5DE537B6}" type="slidenum">
              <a:rPr lang="en-US" smtClean="0"/>
              <a:t>‹#›</a:t>
            </a:fld>
            <a:endParaRPr lang="en-US" dirty="0"/>
          </a:p>
        </p:txBody>
      </p:sp>
    </p:spTree>
    <p:extLst>
      <p:ext uri="{BB962C8B-B14F-4D97-AF65-F5344CB8AC3E}">
        <p14:creationId xmlns:p14="http://schemas.microsoft.com/office/powerpoint/2010/main" val="2890546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936FE4-1C71-4F02-B8DC-558446D6A37D}" type="datetimeFigureOut">
              <a:rPr lang="en-US" smtClean="0"/>
              <a:t>9/28/2025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3E9A86-7914-42CC-A638-48EF5DE537B6}" type="slidenum">
              <a:rPr lang="en-US" smtClean="0"/>
              <a:t>‹#›</a:t>
            </a:fld>
            <a:endParaRPr lang="en-US" dirty="0"/>
          </a:p>
        </p:txBody>
      </p:sp>
    </p:spTree>
    <p:extLst>
      <p:ext uri="{BB962C8B-B14F-4D97-AF65-F5344CB8AC3E}">
        <p14:creationId xmlns:p14="http://schemas.microsoft.com/office/powerpoint/2010/main" val="304766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936FE4-1C71-4F02-B8DC-558446D6A37D}" type="datetimeFigureOut">
              <a:rPr lang="en-US" smtClean="0"/>
              <a:t>9/28/2025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3E9A86-7914-42CC-A638-48EF5DE537B6}" type="slidenum">
              <a:rPr lang="en-US" smtClean="0"/>
              <a:t>‹#›</a:t>
            </a:fld>
            <a:endParaRPr lang="en-US" dirty="0"/>
          </a:p>
        </p:txBody>
      </p:sp>
    </p:spTree>
    <p:extLst>
      <p:ext uri="{BB962C8B-B14F-4D97-AF65-F5344CB8AC3E}">
        <p14:creationId xmlns:p14="http://schemas.microsoft.com/office/powerpoint/2010/main" val="1393735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936FE4-1C71-4F02-B8DC-558446D6A37D}" type="datetimeFigureOut">
              <a:rPr lang="en-US" smtClean="0"/>
              <a:t>9/28/2025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3E9A86-7914-42CC-A638-48EF5DE537B6}" type="slidenum">
              <a:rPr lang="en-US" smtClean="0"/>
              <a:t>‹#›</a:t>
            </a:fld>
            <a:endParaRPr lang="en-US" dirty="0"/>
          </a:p>
        </p:txBody>
      </p:sp>
    </p:spTree>
    <p:extLst>
      <p:ext uri="{BB962C8B-B14F-4D97-AF65-F5344CB8AC3E}">
        <p14:creationId xmlns:p14="http://schemas.microsoft.com/office/powerpoint/2010/main" val="41463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936FE4-1C71-4F02-B8DC-558446D6A37D}" type="datetimeFigureOut">
              <a:rPr lang="en-US" smtClean="0"/>
              <a:t>9/28/2025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3E9A86-7914-42CC-A638-48EF5DE537B6}" type="slidenum">
              <a:rPr lang="en-US" smtClean="0"/>
              <a:t>‹#›</a:t>
            </a:fld>
            <a:endParaRPr lang="en-US" dirty="0"/>
          </a:p>
        </p:txBody>
      </p:sp>
    </p:spTree>
    <p:extLst>
      <p:ext uri="{BB962C8B-B14F-4D97-AF65-F5344CB8AC3E}">
        <p14:creationId xmlns:p14="http://schemas.microsoft.com/office/powerpoint/2010/main" val="1673681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936FE4-1C71-4F02-B8DC-558446D6A37D}" type="datetimeFigureOut">
              <a:rPr lang="en-US" smtClean="0"/>
              <a:t>9/28/2025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3E9A86-7914-42CC-A638-48EF5DE537B6}" type="slidenum">
              <a:rPr lang="en-US" smtClean="0"/>
              <a:t>‹#›</a:t>
            </a:fld>
            <a:endParaRPr lang="en-US" dirty="0"/>
          </a:p>
        </p:txBody>
      </p:sp>
    </p:spTree>
    <p:extLst>
      <p:ext uri="{BB962C8B-B14F-4D97-AF65-F5344CB8AC3E}">
        <p14:creationId xmlns:p14="http://schemas.microsoft.com/office/powerpoint/2010/main" val="326643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936FE4-1C71-4F02-B8DC-558446D6A37D}" type="datetimeFigureOut">
              <a:rPr lang="en-US" smtClean="0"/>
              <a:t>9/28/2025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3E9A86-7914-42CC-A638-48EF5DE537B6}" type="slidenum">
              <a:rPr lang="en-US" smtClean="0"/>
              <a:t>‹#›</a:t>
            </a:fld>
            <a:endParaRPr lang="en-US" dirty="0"/>
          </a:p>
        </p:txBody>
      </p:sp>
    </p:spTree>
    <p:extLst>
      <p:ext uri="{BB962C8B-B14F-4D97-AF65-F5344CB8AC3E}">
        <p14:creationId xmlns:p14="http://schemas.microsoft.com/office/powerpoint/2010/main" val="2608125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
              <a:srgbClr val="639796"/>
            </a:gs>
            <a:gs pos="11000">
              <a:srgbClr val="D3ECB8"/>
            </a:gs>
            <a:gs pos="7000">
              <a:srgbClr val="92D050"/>
            </a:gs>
            <a:gs pos="7000">
              <a:schemeClr val="accent5">
                <a:lumMod val="0"/>
                <a:lumOff val="100000"/>
              </a:schemeClr>
            </a:gs>
            <a:gs pos="0">
              <a:schemeClr val="accent5">
                <a:lumMod val="100000"/>
              </a:schemeClr>
            </a:gs>
          </a:gsLst>
          <a:lin ang="30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936FE4-1C71-4F02-B8DC-558446D6A37D}" type="datetimeFigureOut">
              <a:rPr lang="en-US" smtClean="0"/>
              <a:t>9/28/2025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E9A86-7914-42CC-A638-48EF5DE537B6}" type="slidenum">
              <a:rPr lang="en-US" smtClean="0"/>
              <a:t>‹#›</a:t>
            </a:fld>
            <a:endParaRPr lang="en-US" dirty="0"/>
          </a:p>
        </p:txBody>
      </p:sp>
    </p:spTree>
    <p:extLst>
      <p:ext uri="{BB962C8B-B14F-4D97-AF65-F5344CB8AC3E}">
        <p14:creationId xmlns:p14="http://schemas.microsoft.com/office/powerpoint/2010/main" val="4047488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si.wikipedia.org/wiki/%E0%B7%80%E0%B7%8F%E0%B7%84%E0%B6%9A_%E0%B6%AD%E0%B6%BB%E0%B6%82%E0%B6%9C%E0%B6%BA"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hyperlink" Target="https://si.wikipedia.org/w/index.php?title=%E0%B7%83%E0%B6%B8%E0%B7%8A%E0%B6%B4%E0%B7%8A%E2%80%8D%E0%B6%BB%E0%B7%9A%E0%B7%81%E0%B6%9A_%E0%B6%AD%E0%B6%BB%E0%B6%82%E0%B6%9C%E0%B6%BA&amp;action=edit&amp;redlink=1"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1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19.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jpeg"/></Relationships>
</file>

<file path=ppt/slides/_rels/slide1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gif"/></Relationships>
</file>

<file path=ppt/slides/_rels/slide132.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3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hyperlink" Target="http://www.electronics-tutorials.ws/combination/comb_2.html"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12.emf"/><Relationship Id="rId5" Type="http://schemas.openxmlformats.org/officeDocument/2006/relationships/customXml" Target="../ink/ink2.xml"/><Relationship Id="rId4" Type="http://schemas.openxmlformats.org/officeDocument/2006/relationships/image" Target="../media/image134.png"/></Relationships>
</file>

<file path=ppt/slides/_rels/slide13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3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emf"/></Relationships>
</file>

<file path=ppt/slides/_rels/slide1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emf"/></Relationships>
</file>

<file path=ppt/slides/_rels/slide139.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350.png"/></Relationships>
</file>

<file path=ppt/slides/_rels/slide1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5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hyperlink" Target="https://www.myschool.lk/%E0%B6%BD%E0%B7%92%E0%B6%B4%E0%B7%92/%E0%B6%A2%E0%B7%8F%E0%B6%BD-%E0%B7%80%E0%B6%BB%E0%B7%8A%E0%B6%9C%E0%B7%93%E0%B6%9A%E0%B6%BB%E0%B6%AB%E0%B6%BA"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5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Fiber-optic_communica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en.wikipedia.org/wiki/Category_3_cable" TargetMode="External"/><Relationship Id="rId5" Type="http://schemas.openxmlformats.org/officeDocument/2006/relationships/hyperlink" Target="https://en.wikipedia.org/wiki/Category_5_cable" TargetMode="External"/><Relationship Id="rId4" Type="http://schemas.openxmlformats.org/officeDocument/2006/relationships/hyperlink" Target="https://en.wikipedia.org/wiki/Category_6A_cable"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160.gif"/><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6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0.xml"/><Relationship Id="rId1" Type="http://schemas.openxmlformats.org/officeDocument/2006/relationships/slideLayout" Target="../slideLayouts/slideLayout5.xml"/><Relationship Id="rId4" Type="http://schemas.openxmlformats.org/officeDocument/2006/relationships/image" Target="../media/image168.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hyperlink" Target="http://www.gov.lk/"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hyperlink" Target="http://www.gov.lk/" TargetMode="External"/><Relationship Id="rId1" Type="http://schemas.openxmlformats.org/officeDocument/2006/relationships/slideLayout" Target="../slideLayouts/slideLayout2.xml"/><Relationship Id="rId4" Type="http://schemas.openxmlformats.org/officeDocument/2006/relationships/hyperlink" Target="http://www.yahoo.com/"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18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18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187.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9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history.com/topics/inventions/alexander-graham-bel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8" Type="http://schemas.openxmlformats.org/officeDocument/2006/relationships/image" Target="../media/image221.emf"/><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220.emf"/><Relationship Id="rId5" Type="http://schemas.openxmlformats.org/officeDocument/2006/relationships/customXml" Target="../ink/ink4.xml"/><Relationship Id="rId4" Type="http://schemas.openxmlformats.org/officeDocument/2006/relationships/image" Target="../media/image219.emf"/></Relationships>
</file>

<file path=ppt/slides/_rels/slide202.xml.rels><?xml version="1.0" encoding="UTF-8" standalone="yes"?>
<Relationships xmlns="http://schemas.openxmlformats.org/package/2006/relationships"><Relationship Id="rId2" Type="http://schemas.openxmlformats.org/officeDocument/2006/relationships/hyperlink" Target="http://jodies.de/ipcalc?host=10.50.100.135&amp;mask1=27&amp;mask2=27" TargetMode="Externa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hyperlink" Target="https://www.countryipblocks.net/identifying-the-network-and-broadcast-address-of-a-subnet"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94.emf"/><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hyperlink" Target="file:///H:\presentation\AL%20ICT\subnetmask.docx"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21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2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hyperlink" Target="https://en.wikipedia.org/wiki/Modem"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hyperlink" Target="https://en.wikipedia.org/wiki/IP_routing" TargetMode="Externa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244.xml.rels><?xml version="1.0" encoding="UTF-8" standalone="yes"?>
<Relationships xmlns="http://schemas.openxmlformats.org/package/2006/relationships"><Relationship Id="rId3" Type="http://schemas.openxmlformats.org/officeDocument/2006/relationships/slide" Target="slide126.xml"/><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slide" Target="slide13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24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223.jpe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225.jpe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232.gif"/></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2" Type="http://schemas.openxmlformats.org/officeDocument/2006/relationships/image" Target="../media/image236.emf"/><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238.png"/></Relationships>
</file>

<file path=ppt/slides/_rels/slide286.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hyperlink" Target="https://doubleoctopus.com/security-wiki/encryption-and-cryptography/symmetric-key-cryptography/" TargetMode="External"/><Relationship Id="rId4" Type="http://schemas.openxmlformats.org/officeDocument/2006/relationships/image" Target="../media/image240.png"/></Relationships>
</file>

<file path=ppt/slides/_rels/slide287.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29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 Id="rId5" Type="http://schemas.openxmlformats.org/officeDocument/2006/relationships/image" Target="../media/image259.png"/><Relationship Id="rId4" Type="http://schemas.openxmlformats.org/officeDocument/2006/relationships/image" Target="../media/image25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61.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Ultra_high_frequency" TargetMode="External"/><Relationship Id="rId2" Type="http://schemas.openxmlformats.org/officeDocument/2006/relationships/hyperlink" Target="https://en.wikipedia.org/wiki/IEEE_802.11" TargetMode="Externa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Radio_spectru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en.wikipedia.org/wiki/Orbit"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hyperlink" Target="https://www.geeksforgeeks.org/types-transmission-media/" TargetMode="External"/><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70.png"/><Relationship Id="rId4" Type="http://schemas.openxmlformats.org/officeDocument/2006/relationships/diagramLayout" Target="../diagrams/layout2.xml"/><Relationship Id="rId9" Type="http://schemas.openxmlformats.org/officeDocument/2006/relationships/image" Target="../media/image6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34.xml"/><Relationship Id="rId16" Type="http://schemas.openxmlformats.org/officeDocument/2006/relationships/diagramColors" Target="../diagrams/colors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emf"/><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40.emf"/><Relationship Id="rId5" Type="http://schemas.openxmlformats.org/officeDocument/2006/relationships/customXml" Target="../ink/ink1.xml"/><Relationship Id="rId4" Type="http://schemas.openxmlformats.org/officeDocument/2006/relationships/image" Target="../media/image93.emf"/></Relationships>
</file>

<file path=ppt/slides/_rels/slide9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83536"/>
            <a:ext cx="9144000" cy="1821253"/>
          </a:xfrm>
        </p:spPr>
        <p:txBody>
          <a:bodyPr>
            <a:normAutofit/>
          </a:bodyPr>
          <a:lstStyle/>
          <a:p>
            <a:r>
              <a:rPr lang="en-US" dirty="0" smtClean="0"/>
              <a:t>Data Communication &amp; Computer Networks</a:t>
            </a:r>
            <a:endParaRPr lang="en-US" dirty="0"/>
          </a:p>
        </p:txBody>
      </p:sp>
      <p:pic>
        <p:nvPicPr>
          <p:cNvPr id="4" name="Picture 3"/>
          <p:cNvPicPr>
            <a:picLocks noChangeAspect="1"/>
          </p:cNvPicPr>
          <p:nvPr/>
        </p:nvPicPr>
        <p:blipFill>
          <a:blip r:embed="rId3"/>
          <a:stretch>
            <a:fillRect/>
          </a:stretch>
        </p:blipFill>
        <p:spPr>
          <a:xfrm>
            <a:off x="1524000" y="2079322"/>
            <a:ext cx="8885131" cy="4521949"/>
          </a:xfrm>
          <a:prstGeom prst="rect">
            <a:avLst/>
          </a:prstGeom>
        </p:spPr>
      </p:pic>
    </p:spTree>
    <p:extLst>
      <p:ext uri="{BB962C8B-B14F-4D97-AF65-F5344CB8AC3E}">
        <p14:creationId xmlns:p14="http://schemas.microsoft.com/office/powerpoint/2010/main" val="2630786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57099" y="3265109"/>
            <a:ext cx="5403392" cy="3327705"/>
          </a:xfrm>
          <a:prstGeom prst="rect">
            <a:avLst/>
          </a:prstGeom>
        </p:spPr>
      </p:pic>
      <p:sp>
        <p:nvSpPr>
          <p:cNvPr id="2" name="TextBox 1"/>
          <p:cNvSpPr txBox="1"/>
          <p:nvPr/>
        </p:nvSpPr>
        <p:spPr>
          <a:xfrm>
            <a:off x="1160060" y="310451"/>
            <a:ext cx="11163869" cy="2954655"/>
          </a:xfrm>
          <a:prstGeom prst="rect">
            <a:avLst/>
          </a:prstGeom>
          <a:noFill/>
        </p:spPr>
        <p:txBody>
          <a:bodyPr wrap="square" rtlCol="0">
            <a:spAutoFit/>
          </a:bodyPr>
          <a:lstStyle/>
          <a:p>
            <a:pPr marL="285744" indent="-285744">
              <a:buFont typeface="Arial" panose="020B0604020202020204" pitchFamily="34" charset="0"/>
              <a:buChar char="•"/>
            </a:pPr>
            <a:r>
              <a:rPr lang="si-LK" sz="2800" dirty="0"/>
              <a:t>සංඥාවක ප්‍රධාන ගුණාංග 4කි.</a:t>
            </a:r>
          </a:p>
          <a:p>
            <a:pPr marL="971526" lvl="1" indent="-514338">
              <a:buFont typeface="+mj-lt"/>
              <a:buAutoNum type="arabicPeriod"/>
            </a:pPr>
            <a:r>
              <a:rPr lang="si-LK" sz="2800" dirty="0"/>
              <a:t>විස්තාරය : තරංගයේ උස </a:t>
            </a:r>
            <a:r>
              <a:rPr lang="en-US" sz="2800" dirty="0"/>
              <a:t> - m</a:t>
            </a:r>
            <a:endParaRPr lang="si-LK" sz="2800" dirty="0"/>
          </a:p>
          <a:p>
            <a:pPr marL="971526" lvl="1" indent="-514338">
              <a:buFont typeface="+mj-lt"/>
              <a:buAutoNum type="arabicPeriod"/>
            </a:pPr>
            <a:r>
              <a:rPr lang="si-LK" sz="2800" dirty="0"/>
              <a:t>සංඛ්‍යාතය : සංඥාවක් විසින් තත්පරයක් ඇතුළත සම්පූර්ණ කරනු ලබන තරංග ප්‍රමාණය - </a:t>
            </a:r>
            <a:r>
              <a:rPr lang="en-US" sz="2800" dirty="0"/>
              <a:t>Hz</a:t>
            </a:r>
            <a:endParaRPr lang="si-LK" sz="2800" dirty="0"/>
          </a:p>
          <a:p>
            <a:pPr marL="971526" lvl="1" indent="-514338">
              <a:buFont typeface="+mj-lt"/>
              <a:buAutoNum type="arabicPeriod"/>
            </a:pPr>
            <a:r>
              <a:rPr lang="si-LK" sz="2800" dirty="0"/>
              <a:t>තරංග ආයාමය : තරංගයේ යාබද ශීර්ෂ දෙකක් අතර දුර - </a:t>
            </a:r>
            <a:r>
              <a:rPr lang="en-US" sz="2800" dirty="0"/>
              <a:t>m</a:t>
            </a:r>
            <a:r>
              <a:rPr lang="si-LK" sz="2800" dirty="0"/>
              <a:t> </a:t>
            </a:r>
          </a:p>
          <a:p>
            <a:pPr marL="971526" lvl="1" indent="-514338">
              <a:buFont typeface="+mj-lt"/>
              <a:buAutoNum type="arabicPeriod"/>
            </a:pPr>
            <a:r>
              <a:rPr lang="si-LK" sz="2800" dirty="0"/>
              <a:t>කලාව :</a:t>
            </a:r>
          </a:p>
          <a:p>
            <a:endParaRPr lang="en-US" dirty="0"/>
          </a:p>
        </p:txBody>
      </p:sp>
    </p:spTree>
    <p:extLst>
      <p:ext uri="{BB962C8B-B14F-4D97-AF65-F5344CB8AC3E}">
        <p14:creationId xmlns:p14="http://schemas.microsoft.com/office/powerpoint/2010/main" val="34780290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i-LK" dirty="0" smtClean="0"/>
              <a:t>දෝෂ හැසිරවීම</a:t>
            </a:r>
            <a:endParaRPr lang="en-US" dirty="0"/>
          </a:p>
        </p:txBody>
      </p:sp>
      <p:sp>
        <p:nvSpPr>
          <p:cNvPr id="3" name="Content Placeholder 2"/>
          <p:cNvSpPr>
            <a:spLocks noGrp="1"/>
          </p:cNvSpPr>
          <p:nvPr>
            <p:ph idx="1"/>
          </p:nvPr>
        </p:nvSpPr>
        <p:spPr/>
        <p:txBody>
          <a:bodyPr/>
          <a:lstStyle/>
          <a:p>
            <a:r>
              <a:rPr lang="si-LK" dirty="0" smtClean="0"/>
              <a:t>සමතාව බිටුව (</a:t>
            </a:r>
            <a:r>
              <a:rPr lang="en-US" dirty="0" smtClean="0"/>
              <a:t>parity bit)</a:t>
            </a:r>
          </a:p>
          <a:p>
            <a:pPr lvl="1"/>
            <a:r>
              <a:rPr lang="en-US" dirty="0" smtClean="0"/>
              <a:t>Even Parity</a:t>
            </a:r>
          </a:p>
          <a:p>
            <a:pPr lvl="1"/>
            <a:r>
              <a:rPr lang="en-US" dirty="0" smtClean="0"/>
              <a:t>ODD Parity</a:t>
            </a:r>
          </a:p>
          <a:p>
            <a:pPr lvl="1"/>
            <a:endParaRPr lang="si-LK" dirty="0" smtClean="0"/>
          </a:p>
          <a:p>
            <a:endParaRPr lang="en-US" dirty="0"/>
          </a:p>
        </p:txBody>
      </p:sp>
    </p:spTree>
    <p:extLst>
      <p:ext uri="{BB962C8B-B14F-4D97-AF65-F5344CB8AC3E}">
        <p14:creationId xmlns:p14="http://schemas.microsoft.com/office/powerpoint/2010/main" val="6368971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i-LK" dirty="0" smtClean="0"/>
              <a:t>පරීක්ෂාකිරීමේ ක්‍රම</a:t>
            </a:r>
            <a:endParaRPr lang="en-US" dirty="0"/>
          </a:p>
        </p:txBody>
      </p:sp>
      <p:sp>
        <p:nvSpPr>
          <p:cNvPr id="3" name="Content Placeholder 2"/>
          <p:cNvSpPr>
            <a:spLocks noGrp="1"/>
          </p:cNvSpPr>
          <p:nvPr>
            <p:ph idx="1"/>
          </p:nvPr>
        </p:nvSpPr>
        <p:spPr/>
        <p:txBody>
          <a:bodyPr/>
          <a:lstStyle/>
          <a:p>
            <a:r>
              <a:rPr lang="en-US" dirty="0" smtClean="0"/>
              <a:t>Parity check</a:t>
            </a:r>
          </a:p>
          <a:p>
            <a:endParaRPr lang="en-US" dirty="0"/>
          </a:p>
        </p:txBody>
      </p:sp>
    </p:spTree>
    <p:extLst>
      <p:ext uri="{BB962C8B-B14F-4D97-AF65-F5344CB8AC3E}">
        <p14:creationId xmlns:p14="http://schemas.microsoft.com/office/powerpoint/2010/main" val="415328426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i-LK" dirty="0" smtClean="0"/>
              <a:t>සන්නිවේදන ක්‍රම</a:t>
            </a:r>
            <a:endParaRPr lang="en-US" dirty="0"/>
          </a:p>
        </p:txBody>
      </p:sp>
      <p:sp>
        <p:nvSpPr>
          <p:cNvPr id="3" name="Content Placeholder 2"/>
          <p:cNvSpPr>
            <a:spLocks noGrp="1"/>
          </p:cNvSpPr>
          <p:nvPr>
            <p:ph idx="1"/>
          </p:nvPr>
        </p:nvSpPr>
        <p:spPr>
          <a:xfrm>
            <a:off x="838203" y="1825625"/>
            <a:ext cx="5377071" cy="4351339"/>
          </a:xfrm>
        </p:spPr>
        <p:txBody>
          <a:bodyPr>
            <a:normAutofit lnSpcReduction="10000"/>
          </a:bodyPr>
          <a:lstStyle/>
          <a:p>
            <a:pPr>
              <a:lnSpc>
                <a:spcPct val="150000"/>
              </a:lnSpc>
            </a:pPr>
            <a:r>
              <a:rPr lang="en-US" dirty="0" smtClean="0"/>
              <a:t>PSTN - </a:t>
            </a:r>
            <a:r>
              <a:rPr lang="si-LK" dirty="0" smtClean="0"/>
              <a:t>ප</a:t>
            </a:r>
            <a:r>
              <a:rPr lang="si-LK" dirty="0"/>
              <a:t>ොදු ස්වීච දූ</a:t>
            </a:r>
            <a:r>
              <a:rPr lang="si-LK" dirty="0" smtClean="0"/>
              <a:t>රකතන ජාලය </a:t>
            </a:r>
            <a:endParaRPr lang="en-US" dirty="0" smtClean="0"/>
          </a:p>
          <a:p>
            <a:pPr>
              <a:lnSpc>
                <a:spcPct val="150000"/>
              </a:lnSpc>
            </a:pPr>
            <a:r>
              <a:rPr lang="en-US" dirty="0" smtClean="0"/>
              <a:t>ISDN </a:t>
            </a:r>
            <a:endParaRPr lang="si-LK" dirty="0" smtClean="0"/>
          </a:p>
          <a:p>
            <a:pPr>
              <a:lnSpc>
                <a:spcPct val="150000"/>
              </a:lnSpc>
            </a:pPr>
            <a:r>
              <a:rPr lang="en-US" dirty="0" smtClean="0"/>
              <a:t>ADSL/DSL</a:t>
            </a:r>
            <a:r>
              <a:rPr lang="si-LK" dirty="0" smtClean="0"/>
              <a:t>  </a:t>
            </a:r>
            <a:endParaRPr lang="en-US" dirty="0" smtClean="0"/>
          </a:p>
          <a:p>
            <a:pPr>
              <a:lnSpc>
                <a:spcPct val="150000"/>
              </a:lnSpc>
            </a:pPr>
            <a:r>
              <a:rPr lang="en-US" dirty="0" smtClean="0"/>
              <a:t>CDMA</a:t>
            </a:r>
          </a:p>
          <a:p>
            <a:pPr>
              <a:lnSpc>
                <a:spcPct val="150000"/>
              </a:lnSpc>
            </a:pPr>
            <a:r>
              <a:rPr lang="en-US" dirty="0" smtClean="0"/>
              <a:t>GPRS</a:t>
            </a:r>
          </a:p>
          <a:p>
            <a:pPr>
              <a:lnSpc>
                <a:spcPct val="150000"/>
              </a:lnSpc>
            </a:pPr>
            <a:r>
              <a:rPr lang="en-US" dirty="0" smtClean="0"/>
              <a:t>GSM</a:t>
            </a:r>
            <a:endParaRPr lang="en-US" dirty="0"/>
          </a:p>
        </p:txBody>
      </p:sp>
    </p:spTree>
    <p:extLst>
      <p:ext uri="{BB962C8B-B14F-4D97-AF65-F5344CB8AC3E}">
        <p14:creationId xmlns:p14="http://schemas.microsoft.com/office/powerpoint/2010/main" val="37557312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911412"/>
          </a:xfrm>
        </p:spPr>
        <p:txBody>
          <a:bodyPr>
            <a:normAutofit fontScale="90000"/>
          </a:bodyPr>
          <a:lstStyle/>
          <a:p>
            <a:r>
              <a:rPr lang="en-US" sz="3200" dirty="0"/>
              <a:t>PSTN - Public Switched Telephone Network </a:t>
            </a:r>
            <a:r>
              <a:rPr lang="en-US" sz="3200" dirty="0" smtClean="0"/>
              <a:t/>
            </a:r>
            <a:br>
              <a:rPr lang="en-US" sz="3200" dirty="0" smtClean="0"/>
            </a:br>
            <a:r>
              <a:rPr lang="si-LK" sz="3200" dirty="0" smtClean="0"/>
              <a:t>ප</a:t>
            </a:r>
            <a:r>
              <a:rPr lang="si-LK" sz="3200" dirty="0"/>
              <a:t>ොදු ස්වීච දූරකතන ජාලය </a:t>
            </a:r>
            <a:endParaRPr lang="en-US" sz="3200" dirty="0"/>
          </a:p>
        </p:txBody>
      </p:sp>
      <p:sp>
        <p:nvSpPr>
          <p:cNvPr id="3" name="Content Placeholder 2"/>
          <p:cNvSpPr>
            <a:spLocks noGrp="1"/>
          </p:cNvSpPr>
          <p:nvPr>
            <p:ph idx="1"/>
          </p:nvPr>
        </p:nvSpPr>
        <p:spPr>
          <a:xfrm>
            <a:off x="624114" y="1509486"/>
            <a:ext cx="10729686" cy="4667477"/>
          </a:xfrm>
        </p:spPr>
        <p:txBody>
          <a:bodyPr/>
          <a:lstStyle/>
          <a:p>
            <a:r>
              <a:rPr lang="si-LK" dirty="0" smtClean="0"/>
              <a:t>ප්‍රතිසම සංඥාවක් ලෙස හඬ හා දත්ත සම්ප්‍රේශණය කරයි.</a:t>
            </a:r>
          </a:p>
          <a:p>
            <a:r>
              <a:rPr lang="si-LK" dirty="0" smtClean="0"/>
              <a:t>මොඩමයක් භාවිතා කර </a:t>
            </a:r>
            <a:endParaRPr lang="si-LK" dirty="0" smtClean="0"/>
          </a:p>
          <a:p>
            <a:pPr lvl="1"/>
            <a:r>
              <a:rPr lang="si-LK" sz="2800" dirty="0" smtClean="0"/>
              <a:t>ප</a:t>
            </a:r>
            <a:r>
              <a:rPr lang="si-LK" sz="2800" dirty="0" smtClean="0"/>
              <a:t>්‍රතිසම සංඥා අංකිත සංඥා බවට පරිවර්තනය කරයි</a:t>
            </a:r>
            <a:endParaRPr lang="en-US" sz="2800" dirty="0" smtClean="0"/>
          </a:p>
          <a:p>
            <a:pPr lvl="1"/>
            <a:r>
              <a:rPr lang="si-LK" sz="2800" dirty="0" smtClean="0"/>
              <a:t>අංකිත සංඥා ප්‍රතිසම සංඥා කරයි</a:t>
            </a:r>
          </a:p>
          <a:p>
            <a:endParaRPr lang="si-LK" dirty="0" smtClean="0"/>
          </a:p>
          <a:p>
            <a:endParaRPr lang="si-LK" dirty="0" smtClean="0"/>
          </a:p>
          <a:p>
            <a:endParaRPr lang="en-US" dirty="0"/>
          </a:p>
        </p:txBody>
      </p:sp>
      <p:sp>
        <p:nvSpPr>
          <p:cNvPr id="4" name="AutoShape 4" descr="Cellular M2M Transitioning from Analog to Cellular : Cellular M2M Cellular  Wireless Alternative for Dial-up Modem Connections :: USRobotics Türkiye A  Division of UNICOM Global"/>
          <p:cNvSpPr>
            <a:spLocks noChangeAspect="1" noChangeArrowheads="1"/>
          </p:cNvSpPr>
          <p:nvPr/>
        </p:nvSpPr>
        <p:spPr bwMode="auto">
          <a:xfrm>
            <a:off x="155575" y="-1444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2557152" y="4348528"/>
            <a:ext cx="7077696" cy="2377521"/>
          </a:xfrm>
          <a:prstGeom prst="rect">
            <a:avLst/>
          </a:prstGeom>
        </p:spPr>
      </p:pic>
    </p:spTree>
    <p:extLst>
      <p:ext uri="{BB962C8B-B14F-4D97-AF65-F5344CB8AC3E}">
        <p14:creationId xmlns:p14="http://schemas.microsoft.com/office/powerpoint/2010/main" val="427046589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ata modulation with in comput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7323" y="1165388"/>
            <a:ext cx="10328748" cy="41456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62161" y="1165389"/>
            <a:ext cx="2841172" cy="369332"/>
          </a:xfrm>
          <a:prstGeom prst="rect">
            <a:avLst/>
          </a:prstGeom>
          <a:noFill/>
        </p:spPr>
        <p:txBody>
          <a:bodyPr wrap="square" rtlCol="0">
            <a:spAutoFit/>
          </a:bodyPr>
          <a:lstStyle/>
          <a:p>
            <a:r>
              <a:rPr lang="en-US" dirty="0"/>
              <a:t>Demodulate/j</a:t>
            </a:r>
            <a:r>
              <a:rPr lang="si-LK" dirty="0"/>
              <a:t>විමූර්ජනය</a:t>
            </a:r>
            <a:endParaRPr lang="en-US" dirty="0"/>
          </a:p>
        </p:txBody>
      </p:sp>
      <p:sp>
        <p:nvSpPr>
          <p:cNvPr id="7" name="TextBox 6"/>
          <p:cNvSpPr txBox="1"/>
          <p:nvPr/>
        </p:nvSpPr>
        <p:spPr>
          <a:xfrm>
            <a:off x="2634346" y="1165388"/>
            <a:ext cx="2841172" cy="369332"/>
          </a:xfrm>
          <a:prstGeom prst="rect">
            <a:avLst/>
          </a:prstGeom>
          <a:noFill/>
        </p:spPr>
        <p:txBody>
          <a:bodyPr wrap="square" rtlCol="0">
            <a:spAutoFit/>
          </a:bodyPr>
          <a:lstStyle/>
          <a:p>
            <a:r>
              <a:rPr lang="en-US" dirty="0"/>
              <a:t>modulate/</a:t>
            </a:r>
            <a:r>
              <a:rPr lang="si-LK" dirty="0"/>
              <a:t>මූර්ජනය</a:t>
            </a:r>
            <a:endParaRPr lang="en-US" dirty="0"/>
          </a:p>
        </p:txBody>
      </p:sp>
      <p:sp>
        <p:nvSpPr>
          <p:cNvPr id="8" name="Rectangle 7"/>
          <p:cNvSpPr/>
          <p:nvPr/>
        </p:nvSpPr>
        <p:spPr>
          <a:xfrm>
            <a:off x="5012875" y="1861461"/>
            <a:ext cx="1779815" cy="261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Digital Device</a:t>
            </a:r>
          </a:p>
        </p:txBody>
      </p:sp>
    </p:spTree>
    <p:extLst>
      <p:ext uri="{BB962C8B-B14F-4D97-AF65-F5344CB8AC3E}">
        <p14:creationId xmlns:p14="http://schemas.microsoft.com/office/powerpoint/2010/main" val="24480535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325" y="210872"/>
            <a:ext cx="10515600" cy="317291"/>
          </a:xfrm>
        </p:spPr>
        <p:txBody>
          <a:bodyPr>
            <a:normAutofit fontScale="90000"/>
          </a:bodyPr>
          <a:lstStyle/>
          <a:p>
            <a:pPr algn="ctr"/>
            <a:r>
              <a:rPr lang="en-US" dirty="0" smtClean="0"/>
              <a:t>MODEM</a:t>
            </a:r>
            <a:endParaRPr lang="en-US" dirty="0"/>
          </a:p>
        </p:txBody>
      </p:sp>
      <p:sp>
        <p:nvSpPr>
          <p:cNvPr id="4" name="Rectangle 3"/>
          <p:cNvSpPr/>
          <p:nvPr/>
        </p:nvSpPr>
        <p:spPr>
          <a:xfrm>
            <a:off x="41757" y="2461364"/>
            <a:ext cx="2273476" cy="24425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solidFill>
                  <a:schemeClr val="tx1"/>
                </a:solidFill>
              </a:rPr>
              <a:t>Transmission Media</a:t>
            </a:r>
          </a:p>
        </p:txBody>
      </p:sp>
      <p:sp>
        <p:nvSpPr>
          <p:cNvPr id="5" name="Rectangle 4"/>
          <p:cNvSpPr/>
          <p:nvPr/>
        </p:nvSpPr>
        <p:spPr>
          <a:xfrm>
            <a:off x="5486399" y="1402918"/>
            <a:ext cx="1675357" cy="2091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solidFill>
                  <a:schemeClr val="tx1"/>
                </a:solidFill>
              </a:rPr>
              <a:t>MODEM</a:t>
            </a:r>
            <a:endParaRPr lang="si-LK" u="sng" dirty="0">
              <a:solidFill>
                <a:schemeClr val="tx1"/>
              </a:solidFill>
            </a:endParaRPr>
          </a:p>
          <a:p>
            <a:pPr algn="ctr"/>
            <a:r>
              <a:rPr lang="si-LK" dirty="0"/>
              <a:t>ආකේතනය</a:t>
            </a:r>
          </a:p>
          <a:p>
            <a:pPr algn="ctr"/>
            <a:r>
              <a:rPr lang="en-US" dirty="0"/>
              <a:t>Encode</a:t>
            </a:r>
          </a:p>
          <a:p>
            <a:pPr algn="ctr"/>
            <a:endParaRPr lang="en-US" dirty="0"/>
          </a:p>
          <a:p>
            <a:pPr algn="ctr"/>
            <a:r>
              <a:rPr lang="si-LK" dirty="0"/>
              <a:t>විකේතනය</a:t>
            </a:r>
          </a:p>
          <a:p>
            <a:pPr algn="ctr"/>
            <a:r>
              <a:rPr lang="en-US" dirty="0"/>
              <a:t>Decode</a:t>
            </a:r>
          </a:p>
          <a:p>
            <a:pPr algn="ctr"/>
            <a:endParaRPr lang="en-US" dirty="0"/>
          </a:p>
        </p:txBody>
      </p:sp>
      <p:sp>
        <p:nvSpPr>
          <p:cNvPr id="6" name="Rectangle 5"/>
          <p:cNvSpPr/>
          <p:nvPr/>
        </p:nvSpPr>
        <p:spPr>
          <a:xfrm>
            <a:off x="7954029" y="1960325"/>
            <a:ext cx="1440495" cy="1064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Digital Data</a:t>
            </a:r>
          </a:p>
        </p:txBody>
      </p:sp>
      <p:cxnSp>
        <p:nvCxnSpPr>
          <p:cNvPr id="9" name="Straight Arrow Connector 8"/>
          <p:cNvCxnSpPr/>
          <p:nvPr/>
        </p:nvCxnSpPr>
        <p:spPr>
          <a:xfrm>
            <a:off x="6782839" y="1960329"/>
            <a:ext cx="1133611" cy="54488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1695" y="1728784"/>
            <a:ext cx="1444668" cy="646331"/>
          </a:xfrm>
          <a:prstGeom prst="rect">
            <a:avLst/>
          </a:prstGeom>
          <a:noFill/>
        </p:spPr>
        <p:txBody>
          <a:bodyPr wrap="square" rtlCol="0">
            <a:spAutoFit/>
          </a:bodyPr>
          <a:lstStyle/>
          <a:p>
            <a:pPr algn="ctr"/>
            <a:r>
              <a:rPr lang="en-US" dirty="0"/>
              <a:t>Carrier Wave Signals</a:t>
            </a:r>
          </a:p>
        </p:txBody>
      </p:sp>
      <p:sp>
        <p:nvSpPr>
          <p:cNvPr id="12" name="Rectangle 11"/>
          <p:cNvSpPr/>
          <p:nvPr/>
        </p:nvSpPr>
        <p:spPr>
          <a:xfrm>
            <a:off x="10384081" y="1941536"/>
            <a:ext cx="1672223" cy="1064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Computer or </a:t>
            </a:r>
          </a:p>
          <a:p>
            <a:pPr algn="ctr"/>
            <a:r>
              <a:rPr lang="en-US" dirty="0"/>
              <a:t>Digital Device</a:t>
            </a:r>
          </a:p>
        </p:txBody>
      </p:sp>
      <p:cxnSp>
        <p:nvCxnSpPr>
          <p:cNvPr id="13" name="Straight Arrow Connector 12"/>
          <p:cNvCxnSpPr/>
          <p:nvPr/>
        </p:nvCxnSpPr>
        <p:spPr>
          <a:xfrm>
            <a:off x="9432099" y="2492679"/>
            <a:ext cx="8455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9432099" y="2743200"/>
            <a:ext cx="84550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897144" y="2655522"/>
            <a:ext cx="1006779" cy="36951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674289" y="2461363"/>
            <a:ext cx="1352811" cy="0"/>
          </a:xfrm>
          <a:prstGeom prst="line">
            <a:avLst/>
          </a:prstGeom>
          <a:ln>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486399" y="1330696"/>
            <a:ext cx="1675357"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25543" y="3676522"/>
            <a:ext cx="1650304" cy="369332"/>
          </a:xfrm>
          <a:prstGeom prst="rect">
            <a:avLst/>
          </a:prstGeom>
          <a:noFill/>
        </p:spPr>
        <p:txBody>
          <a:bodyPr wrap="square" rtlCol="0">
            <a:spAutoFit/>
          </a:bodyPr>
          <a:lstStyle/>
          <a:p>
            <a:pPr algn="ctr"/>
            <a:r>
              <a:rPr lang="en-US" dirty="0"/>
              <a:t>Demodulate</a:t>
            </a:r>
          </a:p>
        </p:txBody>
      </p:sp>
      <p:cxnSp>
        <p:nvCxnSpPr>
          <p:cNvPr id="20" name="Straight Arrow Connector 19"/>
          <p:cNvCxnSpPr/>
          <p:nvPr/>
        </p:nvCxnSpPr>
        <p:spPr>
          <a:xfrm flipH="1">
            <a:off x="5486399" y="3708725"/>
            <a:ext cx="1675357"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420973" y="903433"/>
            <a:ext cx="1650304" cy="369332"/>
          </a:xfrm>
          <a:prstGeom prst="rect">
            <a:avLst/>
          </a:prstGeom>
          <a:noFill/>
        </p:spPr>
        <p:txBody>
          <a:bodyPr wrap="square" rtlCol="0">
            <a:spAutoFit/>
          </a:bodyPr>
          <a:lstStyle/>
          <a:p>
            <a:pPr algn="ctr"/>
            <a:r>
              <a:rPr lang="en-US" dirty="0"/>
              <a:t>Modulate</a:t>
            </a:r>
          </a:p>
        </p:txBody>
      </p:sp>
      <p:sp>
        <p:nvSpPr>
          <p:cNvPr id="26" name="Rectangle 25"/>
          <p:cNvSpPr/>
          <p:nvPr/>
        </p:nvSpPr>
        <p:spPr>
          <a:xfrm>
            <a:off x="3309218" y="2066631"/>
            <a:ext cx="1440495" cy="1064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Electrical Signal</a:t>
            </a:r>
          </a:p>
          <a:p>
            <a:pPr algn="ctr"/>
            <a:r>
              <a:rPr lang="en-US" sz="2000" dirty="0"/>
              <a:t>Analog Data</a:t>
            </a:r>
          </a:p>
        </p:txBody>
      </p:sp>
      <p:cxnSp>
        <p:nvCxnSpPr>
          <p:cNvPr id="8" name="Straight Arrow Connector 7"/>
          <p:cNvCxnSpPr/>
          <p:nvPr/>
        </p:nvCxnSpPr>
        <p:spPr>
          <a:xfrm flipV="1">
            <a:off x="4657725" y="2104561"/>
            <a:ext cx="991512" cy="30628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4634631" y="2680571"/>
            <a:ext cx="1136344" cy="25166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379945" y="2430049"/>
            <a:ext cx="8455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379945" y="2680571"/>
            <a:ext cx="84550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54675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7340"/>
            <a:ext cx="10515600" cy="586853"/>
          </a:xfrm>
        </p:spPr>
        <p:txBody>
          <a:bodyPr>
            <a:normAutofit/>
          </a:bodyPr>
          <a:lstStyle/>
          <a:p>
            <a:pPr algn="ctr"/>
            <a:r>
              <a:rPr lang="en-US" sz="3200" dirty="0"/>
              <a:t>Integrated Services Digital Network (ISDN) </a:t>
            </a:r>
          </a:p>
        </p:txBody>
      </p:sp>
      <p:pic>
        <p:nvPicPr>
          <p:cNvPr id="3" name="Picture 2"/>
          <p:cNvPicPr>
            <a:picLocks noChangeAspect="1"/>
          </p:cNvPicPr>
          <p:nvPr/>
        </p:nvPicPr>
        <p:blipFill>
          <a:blip r:embed="rId3"/>
          <a:stretch>
            <a:fillRect/>
          </a:stretch>
        </p:blipFill>
        <p:spPr>
          <a:xfrm>
            <a:off x="280821" y="1196577"/>
            <a:ext cx="4792223" cy="3757564"/>
          </a:xfrm>
          <a:prstGeom prst="rect">
            <a:avLst/>
          </a:prstGeom>
        </p:spPr>
      </p:pic>
      <p:sp>
        <p:nvSpPr>
          <p:cNvPr id="4" name="TextBox 3"/>
          <p:cNvSpPr txBox="1"/>
          <p:nvPr/>
        </p:nvSpPr>
        <p:spPr>
          <a:xfrm>
            <a:off x="5323566" y="1196574"/>
            <a:ext cx="6726476" cy="5262979"/>
          </a:xfrm>
          <a:prstGeom prst="rect">
            <a:avLst/>
          </a:prstGeom>
          <a:noFill/>
        </p:spPr>
        <p:txBody>
          <a:bodyPr wrap="square" rtlCol="0">
            <a:spAutoFit/>
          </a:bodyPr>
          <a:lstStyle/>
          <a:p>
            <a:pPr marL="285744" indent="-285744">
              <a:lnSpc>
                <a:spcPct val="150000"/>
              </a:lnSpc>
              <a:buFont typeface="Arial" panose="020B0604020202020204" pitchFamily="34" charset="0"/>
              <a:buChar char="•"/>
            </a:pPr>
            <a:r>
              <a:rPr lang="si-LK" sz="2800" dirty="0"/>
              <a:t>දත්ත, හඬ, වීඩියෝ සහ වෙනත් ජාල සේවාවන් අංකිත තාක්ෂණය අනුව එකවර සම්ප්‍රෙෂණය කිරීම සඳහා සම්ප්‍රදායික දුරකතන සන්නිවේදන ක්‍රමය භාවිතා කල හැකි වන පරිදි සකස් කල තාක්ෂණික ක්‍රමවේදයකි. </a:t>
            </a:r>
          </a:p>
          <a:p>
            <a:pPr marL="285744" indent="-285744">
              <a:lnSpc>
                <a:spcPct val="150000"/>
              </a:lnSpc>
              <a:buFont typeface="Arial" panose="020B0604020202020204" pitchFamily="34" charset="0"/>
              <a:buChar char="•"/>
            </a:pPr>
            <a:r>
              <a:rPr lang="si-LK" sz="2800" dirty="0"/>
              <a:t>මෙහිදී සර්කිට් ස්විචින් තාක්ෂණය භාවිතා කරයි.</a:t>
            </a:r>
          </a:p>
          <a:p>
            <a:pPr marL="285744" indent="-285744">
              <a:lnSpc>
                <a:spcPct val="150000"/>
              </a:lnSpc>
              <a:buFont typeface="Arial" panose="020B0604020202020204" pitchFamily="34" charset="0"/>
              <a:buChar char="•"/>
            </a:pPr>
            <a:r>
              <a:rPr lang="en-US" sz="2800" dirty="0"/>
              <a:t>Download and Upload  </a:t>
            </a:r>
            <a:r>
              <a:rPr lang="si-LK" sz="2800" dirty="0"/>
              <a:t>වේගය සමාන වේ.</a:t>
            </a:r>
            <a:endParaRPr lang="en-US" sz="2800" dirty="0"/>
          </a:p>
        </p:txBody>
      </p:sp>
      <p:sp>
        <p:nvSpPr>
          <p:cNvPr id="6" name="Cloud 5"/>
          <p:cNvSpPr/>
          <p:nvPr/>
        </p:nvSpPr>
        <p:spPr>
          <a:xfrm>
            <a:off x="688934" y="5186205"/>
            <a:ext cx="3331924" cy="152148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i-LK" sz="2000" dirty="0"/>
              <a:t>ලොව ප්‍රථම වීඩියෝ කෝලින් තාක්ෂණයයි</a:t>
            </a:r>
            <a:endParaRPr lang="en-US" sz="2000" dirty="0"/>
          </a:p>
        </p:txBody>
      </p:sp>
    </p:spTree>
    <p:extLst>
      <p:ext uri="{BB962C8B-B14F-4D97-AF65-F5344CB8AC3E}">
        <p14:creationId xmlns:p14="http://schemas.microsoft.com/office/powerpoint/2010/main" val="310297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614304"/>
          </a:xfrm>
        </p:spPr>
        <p:txBody>
          <a:bodyPr>
            <a:normAutofit/>
          </a:bodyPr>
          <a:lstStyle/>
          <a:p>
            <a:pPr algn="ctr"/>
            <a:r>
              <a:rPr lang="en-US" sz="3200" dirty="0"/>
              <a:t>DSL - Digital Subscriber Line </a:t>
            </a:r>
          </a:p>
        </p:txBody>
      </p:sp>
      <p:sp>
        <p:nvSpPr>
          <p:cNvPr id="3" name="Content Placeholder 2"/>
          <p:cNvSpPr>
            <a:spLocks noGrp="1"/>
          </p:cNvSpPr>
          <p:nvPr>
            <p:ph idx="1"/>
          </p:nvPr>
        </p:nvSpPr>
        <p:spPr>
          <a:xfrm>
            <a:off x="269311" y="1486581"/>
            <a:ext cx="7835027" cy="5189792"/>
          </a:xfrm>
        </p:spPr>
        <p:txBody>
          <a:bodyPr/>
          <a:lstStyle/>
          <a:p>
            <a:r>
              <a:rPr lang="si-LK" dirty="0" smtClean="0"/>
              <a:t>දුරකතන සන්නිවේදන මාධ්‍ය හරහා එකම අවස්ථාවේ අංකිත දත්ත සහ හඬ ඉහල වේගයකින් සම්ප්‍රේෂණය කල හැකි තාක්ෂණයකි.</a:t>
            </a:r>
            <a:endParaRPr lang="en-US" dirty="0" smtClean="0"/>
          </a:p>
          <a:p>
            <a:r>
              <a:rPr lang="en-US" dirty="0" smtClean="0"/>
              <a:t>Exchange </a:t>
            </a:r>
            <a:r>
              <a:rPr lang="si-LK" dirty="0" smtClean="0"/>
              <a:t>සමඟ දුර වැඩිවන විට </a:t>
            </a:r>
            <a:r>
              <a:rPr lang="en-US" dirty="0" smtClean="0"/>
              <a:t>Data Transmission </a:t>
            </a:r>
            <a:r>
              <a:rPr lang="si-LK" dirty="0" smtClean="0"/>
              <a:t>වේගය අඩුවේ. (දුර</a:t>
            </a:r>
            <a:r>
              <a:rPr lang="en-US" dirty="0" smtClean="0"/>
              <a:t>&lt;4)</a:t>
            </a:r>
            <a:endParaRPr lang="si-LK" dirty="0" smtClean="0"/>
          </a:p>
          <a:p>
            <a:r>
              <a:rPr lang="en-US" dirty="0" smtClean="0"/>
              <a:t>DSL </a:t>
            </a:r>
            <a:r>
              <a:rPr lang="si-LK" dirty="0" smtClean="0"/>
              <a:t>ආකාර කිහිපයකි</a:t>
            </a:r>
          </a:p>
          <a:p>
            <a:pPr lvl="1">
              <a:lnSpc>
                <a:spcPct val="150000"/>
              </a:lnSpc>
            </a:pPr>
            <a:r>
              <a:rPr lang="en-US" dirty="0" smtClean="0"/>
              <a:t>ADSL</a:t>
            </a:r>
            <a:r>
              <a:rPr lang="si-LK" dirty="0" smtClean="0"/>
              <a:t> - </a:t>
            </a:r>
            <a:r>
              <a:rPr lang="en-US" dirty="0"/>
              <a:t>Asymmetric Digital Subscriber Line</a:t>
            </a:r>
            <a:endParaRPr lang="en-US" dirty="0" smtClean="0"/>
          </a:p>
          <a:p>
            <a:pPr lvl="1">
              <a:lnSpc>
                <a:spcPct val="150000"/>
              </a:lnSpc>
            </a:pPr>
            <a:r>
              <a:rPr lang="en-US" dirty="0" smtClean="0"/>
              <a:t>SDSL</a:t>
            </a:r>
            <a:r>
              <a:rPr lang="si-LK" dirty="0" smtClean="0"/>
              <a:t> - </a:t>
            </a:r>
            <a:r>
              <a:rPr lang="en-US" dirty="0" smtClean="0"/>
              <a:t>Symmetric </a:t>
            </a:r>
            <a:r>
              <a:rPr lang="en-US" dirty="0"/>
              <a:t>Digital Subscriber Line</a:t>
            </a:r>
            <a:endParaRPr lang="en-US" dirty="0" smtClean="0"/>
          </a:p>
          <a:p>
            <a:pPr lvl="1">
              <a:lnSpc>
                <a:spcPct val="150000"/>
              </a:lnSpc>
            </a:pPr>
            <a:r>
              <a:rPr lang="en-US" dirty="0"/>
              <a:t>VDSL - Very High Bit-Rate Digital Subscriber Line</a:t>
            </a:r>
            <a:endParaRPr lang="si-LK" dirty="0" smtClean="0"/>
          </a:p>
          <a:p>
            <a:pPr marL="0" indent="0">
              <a:buNone/>
            </a:pPr>
            <a:endParaRPr lang="si-LK" dirty="0" smtClean="0"/>
          </a:p>
          <a:p>
            <a:endParaRPr lang="en-US" dirty="0" smtClean="0"/>
          </a:p>
        </p:txBody>
      </p:sp>
      <p:grpSp>
        <p:nvGrpSpPr>
          <p:cNvPr id="35" name="Group 34"/>
          <p:cNvGrpSpPr/>
          <p:nvPr/>
        </p:nvGrpSpPr>
        <p:grpSpPr>
          <a:xfrm>
            <a:off x="8467593" y="1490601"/>
            <a:ext cx="3532339" cy="3091725"/>
            <a:chOff x="8617906" y="1352811"/>
            <a:chExt cx="3532339" cy="3091726"/>
          </a:xfrm>
        </p:grpSpPr>
        <p:sp>
          <p:nvSpPr>
            <p:cNvPr id="28" name="TextBox 27"/>
            <p:cNvSpPr txBox="1"/>
            <p:nvPr/>
          </p:nvSpPr>
          <p:spPr>
            <a:xfrm>
              <a:off x="10935221" y="4026507"/>
              <a:ext cx="1215024" cy="369332"/>
            </a:xfrm>
            <a:prstGeom prst="rect">
              <a:avLst/>
            </a:prstGeom>
            <a:noFill/>
          </p:spPr>
          <p:txBody>
            <a:bodyPr wrap="square" rtlCol="0">
              <a:spAutoFit/>
            </a:bodyPr>
            <a:lstStyle/>
            <a:p>
              <a:r>
                <a:rPr lang="en-US" dirty="0"/>
                <a:t>Telephone</a:t>
              </a:r>
            </a:p>
          </p:txBody>
        </p:sp>
        <p:grpSp>
          <p:nvGrpSpPr>
            <p:cNvPr id="34" name="Group 33"/>
            <p:cNvGrpSpPr/>
            <p:nvPr/>
          </p:nvGrpSpPr>
          <p:grpSpPr>
            <a:xfrm>
              <a:off x="8617906" y="1352811"/>
              <a:ext cx="3294348" cy="3091726"/>
              <a:chOff x="8693062" y="663879"/>
              <a:chExt cx="3294348" cy="3091726"/>
            </a:xfrm>
          </p:grpSpPr>
          <p:sp>
            <p:nvSpPr>
              <p:cNvPr id="4" name="Rectangle 3"/>
              <p:cNvSpPr/>
              <p:nvPr/>
            </p:nvSpPr>
            <p:spPr>
              <a:xfrm>
                <a:off x="9820406" y="2201857"/>
                <a:ext cx="413358" cy="3600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Rectangle 4"/>
              <p:cNvSpPr/>
              <p:nvPr/>
            </p:nvSpPr>
            <p:spPr>
              <a:xfrm>
                <a:off x="9331891" y="3073107"/>
                <a:ext cx="400833" cy="36732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Rectangle 7"/>
              <p:cNvSpPr/>
              <p:nvPr/>
            </p:nvSpPr>
            <p:spPr>
              <a:xfrm>
                <a:off x="10296394" y="3073106"/>
                <a:ext cx="388307" cy="36732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 name="Rectangle 8"/>
              <p:cNvSpPr/>
              <p:nvPr/>
            </p:nvSpPr>
            <p:spPr>
              <a:xfrm>
                <a:off x="11473841" y="3073105"/>
                <a:ext cx="388307" cy="36732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Rectangle 9"/>
              <p:cNvSpPr/>
              <p:nvPr/>
            </p:nvSpPr>
            <p:spPr>
              <a:xfrm>
                <a:off x="10684701" y="1465545"/>
                <a:ext cx="275571" cy="3600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4" name="Straight Connector 13"/>
              <p:cNvCxnSpPr>
                <a:endCxn id="10" idx="0"/>
              </p:cNvCxnSpPr>
              <p:nvPr/>
            </p:nvCxnSpPr>
            <p:spPr>
              <a:xfrm>
                <a:off x="10822486" y="663879"/>
                <a:ext cx="1" cy="801666"/>
              </a:xfrm>
              <a:prstGeom prst="line">
                <a:avLst/>
              </a:prstGeom>
            </p:spPr>
            <p:style>
              <a:lnRef idx="1">
                <a:schemeClr val="dk1"/>
              </a:lnRef>
              <a:fillRef idx="0">
                <a:schemeClr val="dk1"/>
              </a:fillRef>
              <a:effectRef idx="0">
                <a:schemeClr val="dk1"/>
              </a:effectRef>
              <a:fontRef idx="minor">
                <a:schemeClr val="tx1"/>
              </a:fontRef>
            </p:style>
          </p:cxnSp>
          <p:cxnSp>
            <p:nvCxnSpPr>
              <p:cNvPr id="16" name="Elbow Connector 15"/>
              <p:cNvCxnSpPr/>
              <p:nvPr/>
            </p:nvCxnSpPr>
            <p:spPr>
              <a:xfrm rot="5400000">
                <a:off x="10180303" y="1647355"/>
                <a:ext cx="376232" cy="732772"/>
              </a:xfrm>
              <a:prstGeom prst="bentConnector3">
                <a:avLst/>
              </a:prstGeom>
            </p:spPr>
            <p:style>
              <a:lnRef idx="1">
                <a:schemeClr val="dk1"/>
              </a:lnRef>
              <a:fillRef idx="0">
                <a:schemeClr val="dk1"/>
              </a:fillRef>
              <a:effectRef idx="0">
                <a:schemeClr val="dk1"/>
              </a:effectRef>
              <a:fontRef idx="minor">
                <a:schemeClr val="tx1"/>
              </a:fontRef>
            </p:style>
          </p:cxnSp>
          <p:cxnSp>
            <p:nvCxnSpPr>
              <p:cNvPr id="18" name="Elbow Connector 17"/>
              <p:cNvCxnSpPr/>
              <p:nvPr/>
            </p:nvCxnSpPr>
            <p:spPr>
              <a:xfrm rot="16200000" flipH="1">
                <a:off x="10652816" y="2082978"/>
                <a:ext cx="1247480" cy="732774"/>
              </a:xfrm>
              <a:prstGeom prst="bentConnector3">
                <a:avLst/>
              </a:prstGeom>
            </p:spPr>
            <p:style>
              <a:lnRef idx="1">
                <a:schemeClr val="dk1"/>
              </a:lnRef>
              <a:fillRef idx="0">
                <a:schemeClr val="dk1"/>
              </a:fillRef>
              <a:effectRef idx="0">
                <a:schemeClr val="dk1"/>
              </a:effectRef>
              <a:fontRef idx="minor">
                <a:schemeClr val="tx1"/>
              </a:fontRef>
            </p:style>
          </p:cxnSp>
          <p:cxnSp>
            <p:nvCxnSpPr>
              <p:cNvPr id="22" name="Elbow Connector 21"/>
              <p:cNvCxnSpPr>
                <a:endCxn id="5" idx="0"/>
              </p:cNvCxnSpPr>
              <p:nvPr/>
            </p:nvCxnSpPr>
            <p:spPr>
              <a:xfrm rot="5400000">
                <a:off x="9464613" y="2629632"/>
                <a:ext cx="511170" cy="375780"/>
              </a:xfrm>
              <a:prstGeom prst="bentConnector3">
                <a:avLst/>
              </a:prstGeom>
            </p:spPr>
            <p:style>
              <a:lnRef idx="1">
                <a:schemeClr val="dk1"/>
              </a:lnRef>
              <a:fillRef idx="0">
                <a:schemeClr val="dk1"/>
              </a:fillRef>
              <a:effectRef idx="0">
                <a:schemeClr val="dk1"/>
              </a:effectRef>
              <a:fontRef idx="minor">
                <a:schemeClr val="tx1"/>
              </a:fontRef>
            </p:style>
          </p:cxnSp>
          <p:cxnSp>
            <p:nvCxnSpPr>
              <p:cNvPr id="24" name="Elbow Connector 23"/>
              <p:cNvCxnSpPr>
                <a:endCxn id="8" idx="0"/>
              </p:cNvCxnSpPr>
              <p:nvPr/>
            </p:nvCxnSpPr>
            <p:spPr>
              <a:xfrm rot="16200000" flipH="1">
                <a:off x="10059598" y="2642156"/>
                <a:ext cx="511170" cy="350729"/>
              </a:xfrm>
              <a:prstGeom prst="bentConnector3">
                <a:avLst/>
              </a:prstGeom>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8693062" y="2210867"/>
                <a:ext cx="1233815" cy="369332"/>
              </a:xfrm>
              <a:prstGeom prst="rect">
                <a:avLst/>
              </a:prstGeom>
              <a:noFill/>
            </p:spPr>
            <p:txBody>
              <a:bodyPr wrap="square" rtlCol="0">
                <a:spAutoFit/>
              </a:bodyPr>
              <a:lstStyle/>
              <a:p>
                <a:r>
                  <a:rPr lang="en-US" dirty="0"/>
                  <a:t>DSL Router</a:t>
                </a:r>
              </a:p>
            </p:txBody>
          </p:sp>
          <p:sp>
            <p:nvSpPr>
              <p:cNvPr id="27" name="TextBox 26"/>
              <p:cNvSpPr txBox="1"/>
              <p:nvPr/>
            </p:nvSpPr>
            <p:spPr>
              <a:xfrm>
                <a:off x="9970718" y="3382029"/>
                <a:ext cx="1002081" cy="369332"/>
              </a:xfrm>
              <a:prstGeom prst="rect">
                <a:avLst/>
              </a:prstGeom>
              <a:noFill/>
            </p:spPr>
            <p:txBody>
              <a:bodyPr wrap="square" rtlCol="0">
                <a:spAutoFit/>
              </a:bodyPr>
              <a:lstStyle/>
              <a:p>
                <a:r>
                  <a:rPr lang="en-US" dirty="0"/>
                  <a:t>Internet</a:t>
                </a:r>
              </a:p>
            </p:txBody>
          </p:sp>
          <p:sp>
            <p:nvSpPr>
              <p:cNvPr id="29" name="TextBox 28"/>
              <p:cNvSpPr txBox="1"/>
              <p:nvPr/>
            </p:nvSpPr>
            <p:spPr>
              <a:xfrm>
                <a:off x="10887205" y="1414483"/>
                <a:ext cx="933189" cy="369332"/>
              </a:xfrm>
              <a:prstGeom prst="rect">
                <a:avLst/>
              </a:prstGeom>
              <a:noFill/>
            </p:spPr>
            <p:txBody>
              <a:bodyPr wrap="square" rtlCol="0">
                <a:spAutoFit/>
              </a:bodyPr>
              <a:lstStyle/>
              <a:p>
                <a:r>
                  <a:rPr lang="en-US" dirty="0"/>
                  <a:t>Splitter</a:t>
                </a:r>
              </a:p>
            </p:txBody>
          </p:sp>
          <p:sp>
            <p:nvSpPr>
              <p:cNvPr id="30" name="TextBox 29"/>
              <p:cNvSpPr txBox="1"/>
              <p:nvPr/>
            </p:nvSpPr>
            <p:spPr>
              <a:xfrm>
                <a:off x="9532309" y="885330"/>
                <a:ext cx="1290179" cy="369332"/>
              </a:xfrm>
              <a:prstGeom prst="rect">
                <a:avLst/>
              </a:prstGeom>
              <a:noFill/>
            </p:spPr>
            <p:txBody>
              <a:bodyPr wrap="square" rtlCol="0">
                <a:spAutoFit/>
              </a:bodyPr>
              <a:lstStyle/>
              <a:p>
                <a:r>
                  <a:rPr lang="en-US" dirty="0"/>
                  <a:t>Phone Line</a:t>
                </a:r>
              </a:p>
            </p:txBody>
          </p:sp>
          <p:sp>
            <p:nvSpPr>
              <p:cNvPr id="31" name="TextBox 30"/>
              <p:cNvSpPr txBox="1"/>
              <p:nvPr/>
            </p:nvSpPr>
            <p:spPr>
              <a:xfrm>
                <a:off x="11054221" y="2151461"/>
                <a:ext cx="933189" cy="369332"/>
              </a:xfrm>
              <a:prstGeom prst="rect">
                <a:avLst/>
              </a:prstGeom>
              <a:noFill/>
            </p:spPr>
            <p:txBody>
              <a:bodyPr wrap="square" rtlCol="0">
                <a:spAutoFit/>
              </a:bodyPr>
              <a:lstStyle/>
              <a:p>
                <a:r>
                  <a:rPr lang="en-US" dirty="0"/>
                  <a:t>Voice</a:t>
                </a:r>
              </a:p>
            </p:txBody>
          </p:sp>
          <p:sp>
            <p:nvSpPr>
              <p:cNvPr id="32" name="TextBox 31"/>
              <p:cNvSpPr txBox="1"/>
              <p:nvPr/>
            </p:nvSpPr>
            <p:spPr>
              <a:xfrm>
                <a:off x="10014558" y="1714701"/>
                <a:ext cx="645091" cy="369332"/>
              </a:xfrm>
              <a:prstGeom prst="rect">
                <a:avLst/>
              </a:prstGeom>
              <a:noFill/>
            </p:spPr>
            <p:txBody>
              <a:bodyPr wrap="square" rtlCol="0">
                <a:spAutoFit/>
              </a:bodyPr>
              <a:lstStyle/>
              <a:p>
                <a:r>
                  <a:rPr lang="en-US" dirty="0"/>
                  <a:t>Data</a:t>
                </a:r>
              </a:p>
            </p:txBody>
          </p:sp>
          <p:sp>
            <p:nvSpPr>
              <p:cNvPr id="33" name="TextBox 32"/>
              <p:cNvSpPr txBox="1"/>
              <p:nvPr/>
            </p:nvSpPr>
            <p:spPr>
              <a:xfrm>
                <a:off x="9313099" y="3386273"/>
                <a:ext cx="507307" cy="369332"/>
              </a:xfrm>
              <a:prstGeom prst="rect">
                <a:avLst/>
              </a:prstGeom>
              <a:noFill/>
            </p:spPr>
            <p:txBody>
              <a:bodyPr wrap="square" rtlCol="0">
                <a:spAutoFit/>
              </a:bodyPr>
              <a:lstStyle/>
              <a:p>
                <a:r>
                  <a:rPr lang="en-US" dirty="0"/>
                  <a:t>TV</a:t>
                </a:r>
              </a:p>
            </p:txBody>
          </p:sp>
        </p:grpSp>
      </p:grpSp>
    </p:spTree>
    <p:extLst>
      <p:ext uri="{BB962C8B-B14F-4D97-AF65-F5344CB8AC3E}">
        <p14:creationId xmlns:p14="http://schemas.microsoft.com/office/powerpoint/2010/main" val="7218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317"/>
            <a:ext cx="10515600" cy="670143"/>
          </a:xfrm>
        </p:spPr>
        <p:txBody>
          <a:bodyPr>
            <a:normAutofit/>
          </a:bodyPr>
          <a:lstStyle/>
          <a:p>
            <a:pPr algn="ctr"/>
            <a:r>
              <a:rPr lang="en-US" sz="3200" dirty="0"/>
              <a:t>ADSL/DSL</a:t>
            </a:r>
            <a:r>
              <a:rPr lang="si-LK" sz="3200" dirty="0"/>
              <a:t> - </a:t>
            </a:r>
            <a:r>
              <a:rPr lang="en-US" sz="3200" dirty="0"/>
              <a:t>Asymmetric Digital Subscriber Line</a:t>
            </a:r>
          </a:p>
        </p:txBody>
      </p:sp>
      <p:sp>
        <p:nvSpPr>
          <p:cNvPr id="3" name="Content Placeholder 2"/>
          <p:cNvSpPr>
            <a:spLocks noGrp="1"/>
          </p:cNvSpPr>
          <p:nvPr>
            <p:ph idx="1"/>
          </p:nvPr>
        </p:nvSpPr>
        <p:spPr>
          <a:xfrm>
            <a:off x="431105" y="832985"/>
            <a:ext cx="7516560" cy="5918548"/>
          </a:xfrm>
          <a:ln>
            <a:solidFill>
              <a:schemeClr val="accent1"/>
            </a:solidFill>
          </a:ln>
        </p:spPr>
        <p:txBody>
          <a:bodyPr>
            <a:noAutofit/>
          </a:bodyPr>
          <a:lstStyle/>
          <a:p>
            <a:pPr>
              <a:lnSpc>
                <a:spcPct val="100000"/>
              </a:lnSpc>
            </a:pPr>
            <a:r>
              <a:rPr lang="si-LK" sz="2400" dirty="0"/>
              <a:t>දුරකතන සඳහා භාවිතා කරන තඹ රැහැන් ‍හරහා සංඛ්‍යාංක දත්ත ඉහල වේගයකින් සම්ප්‍රේෂණය කළ හැකි පරිදි සකස්කර ඇති තාක්ෂණයකි.</a:t>
            </a:r>
            <a:r>
              <a:rPr lang="en-US" sz="2400" dirty="0"/>
              <a:t> </a:t>
            </a:r>
            <a:endParaRPr lang="si-LK" sz="2400" dirty="0"/>
          </a:p>
          <a:p>
            <a:pPr>
              <a:lnSpc>
                <a:spcPct val="100000"/>
              </a:lnSpc>
            </a:pPr>
            <a:endParaRPr lang="si-LK" sz="800" dirty="0"/>
          </a:p>
          <a:p>
            <a:pPr>
              <a:lnSpc>
                <a:spcPct val="100000"/>
              </a:lnSpc>
            </a:pPr>
            <a:r>
              <a:rPr lang="si-LK" sz="2400" dirty="0"/>
              <a:t>වර්තමානයේ තඹ රැහැන් වෙනුවට ප්‍රකාශ තන්තු භාවිතා කරයි.</a:t>
            </a:r>
          </a:p>
          <a:p>
            <a:pPr>
              <a:lnSpc>
                <a:spcPct val="100000"/>
              </a:lnSpc>
            </a:pPr>
            <a:endParaRPr lang="si-LK" sz="800" dirty="0"/>
          </a:p>
          <a:p>
            <a:pPr>
              <a:lnSpc>
                <a:spcPct val="100000"/>
              </a:lnSpc>
            </a:pPr>
            <a:r>
              <a:rPr lang="si-LK" sz="2400" dirty="0"/>
              <a:t>එකම අවස්ථාවේ </a:t>
            </a:r>
            <a:r>
              <a:rPr lang="en-US" sz="2400" dirty="0"/>
              <a:t>Voice </a:t>
            </a:r>
            <a:r>
              <a:rPr lang="si-LK" sz="2400" dirty="0"/>
              <a:t>සහ </a:t>
            </a:r>
            <a:r>
              <a:rPr lang="en-US" sz="2400" dirty="0"/>
              <a:t>Data </a:t>
            </a:r>
            <a:r>
              <a:rPr lang="si-LK" sz="2400" dirty="0"/>
              <a:t>සම්ප්‍රේෂණය කල හැකිය.</a:t>
            </a:r>
          </a:p>
          <a:p>
            <a:pPr>
              <a:lnSpc>
                <a:spcPct val="100000"/>
              </a:lnSpc>
            </a:pPr>
            <a:endParaRPr lang="si-LK" sz="800" dirty="0"/>
          </a:p>
          <a:p>
            <a:pPr>
              <a:lnSpc>
                <a:spcPct val="100000"/>
              </a:lnSpc>
            </a:pPr>
            <a:r>
              <a:rPr lang="si-LK" sz="2400" dirty="0"/>
              <a:t>සම්බන්ධතාවය  සෑම විටම </a:t>
            </a:r>
            <a:r>
              <a:rPr lang="en-US" sz="2400" dirty="0"/>
              <a:t>ON </a:t>
            </a:r>
            <a:r>
              <a:rPr lang="si-LK" sz="2400" dirty="0"/>
              <a:t>අවස්ථාවේ පවතින බැවින් </a:t>
            </a:r>
            <a:r>
              <a:rPr lang="en-US" sz="2400" dirty="0"/>
              <a:t>Dial </a:t>
            </a:r>
            <a:r>
              <a:rPr lang="si-LK" sz="2400" dirty="0"/>
              <a:t>කිරීමක් අවශ්‍යය නොවේ.</a:t>
            </a:r>
          </a:p>
          <a:p>
            <a:pPr>
              <a:lnSpc>
                <a:spcPct val="100000"/>
              </a:lnSpc>
            </a:pPr>
            <a:endParaRPr lang="si-LK" sz="800" dirty="0"/>
          </a:p>
          <a:p>
            <a:pPr>
              <a:lnSpc>
                <a:spcPct val="100000"/>
              </a:lnSpc>
            </a:pPr>
            <a:r>
              <a:rPr lang="en-US" sz="2400" dirty="0"/>
              <a:t>Download Speed &gt; upload Speed</a:t>
            </a:r>
            <a:r>
              <a:rPr lang="si-LK" sz="2400" dirty="0"/>
              <a:t>  </a:t>
            </a:r>
          </a:p>
          <a:p>
            <a:pPr>
              <a:lnSpc>
                <a:spcPct val="100000"/>
              </a:lnSpc>
            </a:pPr>
            <a:endParaRPr lang="si-LK" sz="800" dirty="0"/>
          </a:p>
          <a:p>
            <a:pPr>
              <a:lnSpc>
                <a:spcPct val="100000"/>
              </a:lnSpc>
            </a:pPr>
            <a:r>
              <a:rPr lang="si-LK" sz="2400" dirty="0"/>
              <a:t>එකම සම්බන්ධතාවයෙන් පරිගණක බොහොමයක් සම්බන්ධ කළ හැකිය</a:t>
            </a:r>
            <a:endParaRPr lang="en-US" sz="2400" dirty="0"/>
          </a:p>
        </p:txBody>
      </p:sp>
      <p:grpSp>
        <p:nvGrpSpPr>
          <p:cNvPr id="13" name="Group 12"/>
          <p:cNvGrpSpPr/>
          <p:nvPr/>
        </p:nvGrpSpPr>
        <p:grpSpPr>
          <a:xfrm>
            <a:off x="8070941" y="2805831"/>
            <a:ext cx="4121063" cy="1787627"/>
            <a:chOff x="8004132" y="1515649"/>
            <a:chExt cx="3983276" cy="1787626"/>
          </a:xfrm>
        </p:grpSpPr>
        <p:sp>
          <p:nvSpPr>
            <p:cNvPr id="4" name="Rectangle 3"/>
            <p:cNvSpPr/>
            <p:nvPr/>
          </p:nvSpPr>
          <p:spPr>
            <a:xfrm>
              <a:off x="8267178" y="1866378"/>
              <a:ext cx="563671" cy="51356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Rectangle 4"/>
            <p:cNvSpPr/>
            <p:nvPr/>
          </p:nvSpPr>
          <p:spPr>
            <a:xfrm>
              <a:off x="10990545" y="1966586"/>
              <a:ext cx="363255" cy="275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4" idx="3"/>
              <a:endCxn id="5" idx="1"/>
            </p:cNvCxnSpPr>
            <p:nvPr/>
          </p:nvCxnSpPr>
          <p:spPr>
            <a:xfrm flipV="1">
              <a:off x="8830849" y="2104373"/>
              <a:ext cx="2159696" cy="18789"/>
            </a:xfrm>
            <a:prstGeom prst="line">
              <a:avLst/>
            </a:prstGeom>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8004132" y="1515649"/>
              <a:ext cx="1064712" cy="369332"/>
            </a:xfrm>
            <a:prstGeom prst="rect">
              <a:avLst/>
            </a:prstGeom>
            <a:noFill/>
          </p:spPr>
          <p:txBody>
            <a:bodyPr wrap="square" rtlCol="0">
              <a:spAutoFit/>
            </a:bodyPr>
            <a:lstStyle/>
            <a:p>
              <a:r>
                <a:rPr lang="en-US" dirty="0"/>
                <a:t>Exchange</a:t>
              </a:r>
            </a:p>
          </p:txBody>
        </p:sp>
        <p:sp>
          <p:nvSpPr>
            <p:cNvPr id="10" name="TextBox 9"/>
            <p:cNvSpPr txBox="1"/>
            <p:nvPr/>
          </p:nvSpPr>
          <p:spPr>
            <a:xfrm>
              <a:off x="10461842" y="1525136"/>
              <a:ext cx="1420660" cy="369332"/>
            </a:xfrm>
            <a:prstGeom prst="rect">
              <a:avLst/>
            </a:prstGeom>
            <a:noFill/>
          </p:spPr>
          <p:txBody>
            <a:bodyPr wrap="square" rtlCol="0">
              <a:spAutoFit/>
            </a:bodyPr>
            <a:lstStyle/>
            <a:p>
              <a:r>
                <a:rPr lang="en-US" dirty="0"/>
                <a:t>Home/Office</a:t>
              </a:r>
            </a:p>
          </p:txBody>
        </p:sp>
        <p:sp>
          <p:nvSpPr>
            <p:cNvPr id="11" name="TextBox 10"/>
            <p:cNvSpPr txBox="1"/>
            <p:nvPr/>
          </p:nvSpPr>
          <p:spPr>
            <a:xfrm>
              <a:off x="9169051" y="2113767"/>
              <a:ext cx="1661267" cy="369332"/>
            </a:xfrm>
            <a:prstGeom prst="rect">
              <a:avLst/>
            </a:prstGeom>
            <a:noFill/>
          </p:spPr>
          <p:txBody>
            <a:bodyPr wrap="square" rtlCol="0">
              <a:spAutoFit/>
            </a:bodyPr>
            <a:lstStyle/>
            <a:p>
              <a:r>
                <a:rPr lang="en-US" dirty="0"/>
                <a:t>Copper, &lt; 5Km</a:t>
              </a:r>
            </a:p>
          </p:txBody>
        </p:sp>
        <p:sp>
          <p:nvSpPr>
            <p:cNvPr id="12" name="TextBox 11"/>
            <p:cNvSpPr txBox="1"/>
            <p:nvPr/>
          </p:nvSpPr>
          <p:spPr>
            <a:xfrm>
              <a:off x="10830317" y="2379945"/>
              <a:ext cx="1157091" cy="923330"/>
            </a:xfrm>
            <a:prstGeom prst="rect">
              <a:avLst/>
            </a:prstGeom>
            <a:noFill/>
          </p:spPr>
          <p:txBody>
            <a:bodyPr wrap="square" rtlCol="0">
              <a:spAutoFit/>
            </a:bodyPr>
            <a:lstStyle/>
            <a:p>
              <a:r>
                <a:rPr lang="en-US" dirty="0"/>
                <a:t>PeoTV</a:t>
              </a:r>
            </a:p>
            <a:p>
              <a:r>
                <a:rPr lang="en-US" dirty="0"/>
                <a:t>Internet</a:t>
              </a:r>
            </a:p>
            <a:p>
              <a:r>
                <a:rPr lang="en-US" dirty="0"/>
                <a:t>Telephone</a:t>
              </a:r>
            </a:p>
          </p:txBody>
        </p:sp>
      </p:grpSp>
    </p:spTree>
    <p:extLst>
      <p:ext uri="{BB962C8B-B14F-4D97-AF65-F5344CB8AC3E}">
        <p14:creationId xmlns:p14="http://schemas.microsoft.com/office/powerpoint/2010/main" val="32239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wipe(down)">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9483"/>
          </a:xfrm>
        </p:spPr>
        <p:txBody>
          <a:bodyPr>
            <a:normAutofit/>
          </a:bodyPr>
          <a:lstStyle/>
          <a:p>
            <a:pPr algn="ctr"/>
            <a:r>
              <a:rPr lang="en-US" sz="3600" dirty="0"/>
              <a:t>GSM</a:t>
            </a:r>
            <a:r>
              <a:rPr lang="si-LK" sz="3600" dirty="0"/>
              <a:t> - </a:t>
            </a:r>
            <a:r>
              <a:rPr lang="en-US" sz="3200" dirty="0"/>
              <a:t>Global System </a:t>
            </a:r>
            <a:r>
              <a:rPr lang="si-LK" sz="3200" dirty="0"/>
              <a:t>‍‍</a:t>
            </a:r>
            <a:r>
              <a:rPr lang="en-US" sz="3200" dirty="0"/>
              <a:t>for Mobile Communications </a:t>
            </a:r>
            <a:r>
              <a:rPr lang="si-LK" sz="3200" dirty="0"/>
              <a:t> </a:t>
            </a:r>
            <a:endParaRPr lang="en-US" sz="3200" dirty="0"/>
          </a:p>
        </p:txBody>
      </p:sp>
      <p:sp>
        <p:nvSpPr>
          <p:cNvPr id="3" name="Content Placeholder 2"/>
          <p:cNvSpPr>
            <a:spLocks noGrp="1"/>
          </p:cNvSpPr>
          <p:nvPr>
            <p:ph idx="1"/>
          </p:nvPr>
        </p:nvSpPr>
        <p:spPr>
          <a:xfrm>
            <a:off x="497942" y="1349636"/>
            <a:ext cx="11126216" cy="4670918"/>
          </a:xfrm>
        </p:spPr>
        <p:txBody>
          <a:bodyPr/>
          <a:lstStyle/>
          <a:p>
            <a:r>
              <a:rPr lang="si-LK" dirty="0" smtClean="0"/>
              <a:t>අංකිත දුරකතන සන්නිවේදනයේ දී</a:t>
            </a:r>
            <a:r>
              <a:rPr lang="en-US" dirty="0" smtClean="0"/>
              <a:t> (</a:t>
            </a:r>
            <a:r>
              <a:rPr lang="si-LK" dirty="0" smtClean="0"/>
              <a:t>දත්ත යැවීම හා ලබාගැනීම) හඳුන්වා දුන් නියමාවලියකි.</a:t>
            </a:r>
          </a:p>
          <a:p>
            <a:r>
              <a:rPr lang="si-LK" dirty="0" smtClean="0"/>
              <a:t>ලෝකය පුරා රැහැන් රහිත ජංගම දුරකතන සන්නිවේදනය සඳහා භාවිතා කරන අංකිත දුරකතන සන්නිවේදන පද්ධතියකි. එකම </a:t>
            </a:r>
            <a:r>
              <a:rPr lang="en-US" dirty="0" smtClean="0"/>
              <a:t>SIM card </a:t>
            </a:r>
            <a:r>
              <a:rPr lang="si-LK" dirty="0" smtClean="0"/>
              <a:t>පත භාවිතා කරමින් රටවල් අතර දුරකතන සන්නිවේදනය කල හැකිය. එකම </a:t>
            </a:r>
            <a:r>
              <a:rPr lang="en-US" dirty="0" smtClean="0"/>
              <a:t>SIM card </a:t>
            </a:r>
            <a:r>
              <a:rPr lang="si-LK" dirty="0" smtClean="0"/>
              <a:t>එක රටකින් රටකට රැගෙන යාමේ හැකියාව මෙමගින් ලැබී ඇත.</a:t>
            </a:r>
            <a:endParaRPr lang="en-US" dirty="0" smtClean="0"/>
          </a:p>
          <a:p>
            <a:r>
              <a:rPr lang="si-LK" dirty="0" smtClean="0"/>
              <a:t>දත්ත වල ආරක්ෂාව තරමක් අඩුයි</a:t>
            </a:r>
          </a:p>
          <a:p>
            <a:r>
              <a:rPr lang="si-LK" dirty="0" smtClean="0"/>
              <a:t>ගුවන් විදුලි තරංග භාවිතා කරයි</a:t>
            </a:r>
          </a:p>
          <a:p>
            <a:pPr marL="0" indent="0">
              <a:buNone/>
            </a:pPr>
            <a:endParaRPr lang="en-US" dirty="0"/>
          </a:p>
        </p:txBody>
      </p:sp>
    </p:spTree>
    <p:extLst>
      <p:ext uri="{BB962C8B-B14F-4D97-AF65-F5344CB8AC3E}">
        <p14:creationId xmlns:p14="http://schemas.microsoft.com/office/powerpoint/2010/main" val="203054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538948" y="1269964"/>
            <a:ext cx="3173360" cy="1250373"/>
          </a:xfrm>
          <a:prstGeom prst="rect">
            <a:avLst/>
          </a:prstGeom>
        </p:spPr>
      </p:pic>
      <p:pic>
        <p:nvPicPr>
          <p:cNvPr id="7" name="Picture 6"/>
          <p:cNvPicPr>
            <a:picLocks noChangeAspect="1"/>
          </p:cNvPicPr>
          <p:nvPr/>
        </p:nvPicPr>
        <p:blipFill>
          <a:blip r:embed="rId3"/>
          <a:stretch>
            <a:fillRect/>
          </a:stretch>
        </p:blipFill>
        <p:spPr>
          <a:xfrm>
            <a:off x="4244805" y="1269963"/>
            <a:ext cx="7022471" cy="4986144"/>
          </a:xfrm>
          <a:prstGeom prst="rect">
            <a:avLst/>
          </a:prstGeom>
        </p:spPr>
      </p:pic>
    </p:spTree>
    <p:extLst>
      <p:ext uri="{BB962C8B-B14F-4D97-AF65-F5344CB8AC3E}">
        <p14:creationId xmlns:p14="http://schemas.microsoft.com/office/powerpoint/2010/main" val="131491811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005" y="227339"/>
            <a:ext cx="10515600" cy="636957"/>
          </a:xfrm>
        </p:spPr>
        <p:txBody>
          <a:bodyPr>
            <a:normAutofit/>
          </a:bodyPr>
          <a:lstStyle/>
          <a:p>
            <a:pPr algn="ctr"/>
            <a:r>
              <a:rPr lang="en-US" sz="3200" dirty="0"/>
              <a:t>GPRS – General Packet Radio Service</a:t>
            </a:r>
          </a:p>
        </p:txBody>
      </p:sp>
      <p:sp>
        <p:nvSpPr>
          <p:cNvPr id="3" name="Content Placeholder 2"/>
          <p:cNvSpPr>
            <a:spLocks noGrp="1"/>
          </p:cNvSpPr>
          <p:nvPr>
            <p:ph idx="1"/>
          </p:nvPr>
        </p:nvSpPr>
        <p:spPr>
          <a:xfrm>
            <a:off x="6162806" y="1235273"/>
            <a:ext cx="5599134" cy="5140479"/>
          </a:xfrm>
        </p:spPr>
        <p:txBody>
          <a:bodyPr>
            <a:normAutofit/>
          </a:bodyPr>
          <a:lstStyle/>
          <a:p>
            <a:r>
              <a:rPr lang="si-LK" dirty="0" smtClean="0"/>
              <a:t>පැකට් ක්‍රමයට ජංගම දුරකතන හරහා දත්ත සම්ප්‍රේෂනය කිරීමේ දී භාවිතා කරන තාක්ෂණ ක්‍රමයකි </a:t>
            </a:r>
            <a:r>
              <a:rPr lang="en-US" dirty="0" smtClean="0"/>
              <a:t>GPRS </a:t>
            </a:r>
            <a:r>
              <a:rPr lang="si-LK" dirty="0" smtClean="0"/>
              <a:t>වේ.</a:t>
            </a:r>
            <a:endParaRPr lang="en-US" dirty="0" smtClean="0"/>
          </a:p>
          <a:p>
            <a:r>
              <a:rPr lang="en-US" dirty="0" smtClean="0"/>
              <a:t>GPRS </a:t>
            </a:r>
            <a:r>
              <a:rPr lang="si-LK" dirty="0" smtClean="0"/>
              <a:t>ක්‍රමයේ දී පැකට් ස්විචිං ක්‍රමය භාවිතා කරන නිසා හුවමාරු කරන දත්ත ප්‍රමාණයට බිල සකස් කරයි </a:t>
            </a:r>
            <a:endParaRPr lang="en-US" dirty="0" smtClean="0"/>
          </a:p>
          <a:p>
            <a:r>
              <a:rPr lang="en-US" dirty="0" smtClean="0"/>
              <a:t>Ex:- 2G</a:t>
            </a:r>
          </a:p>
          <a:p>
            <a:endParaRPr lang="en-US" dirty="0" smtClean="0"/>
          </a:p>
          <a:p>
            <a:endParaRPr lang="en-US" dirty="0" smtClean="0"/>
          </a:p>
          <a:p>
            <a:pPr marL="457189" lvl="1" indent="0">
              <a:buNone/>
            </a:pPr>
            <a:r>
              <a:rPr lang="en-US" dirty="0" smtClean="0"/>
              <a:t> </a:t>
            </a:r>
          </a:p>
        </p:txBody>
      </p:sp>
      <p:pic>
        <p:nvPicPr>
          <p:cNvPr id="1026" name="Picture 2" descr="Image result for GP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35" y="1825625"/>
            <a:ext cx="5881971" cy="39854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53440" y="5586609"/>
            <a:ext cx="851769" cy="137787"/>
          </a:xfrm>
          <a:prstGeom prst="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9859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7134"/>
            <a:ext cx="10515600" cy="624431"/>
          </a:xfrm>
        </p:spPr>
        <p:txBody>
          <a:bodyPr>
            <a:normAutofit/>
          </a:bodyPr>
          <a:lstStyle/>
          <a:p>
            <a:pPr algn="ctr"/>
            <a:r>
              <a:rPr lang="en-US" sz="3200" dirty="0"/>
              <a:t>CDMA - </a:t>
            </a:r>
            <a:r>
              <a:rPr lang="en-US" sz="3200" i="1" dirty="0"/>
              <a:t>Code Division Multiple Access</a:t>
            </a:r>
            <a:endParaRPr lang="en-US" sz="3200" dirty="0"/>
          </a:p>
        </p:txBody>
      </p:sp>
      <p:sp>
        <p:nvSpPr>
          <p:cNvPr id="3" name="Content Placeholder 2"/>
          <p:cNvSpPr>
            <a:spLocks noGrp="1"/>
          </p:cNvSpPr>
          <p:nvPr>
            <p:ph idx="1"/>
          </p:nvPr>
        </p:nvSpPr>
        <p:spPr>
          <a:xfrm>
            <a:off x="5" y="1074063"/>
            <a:ext cx="5749447" cy="5514627"/>
          </a:xfrm>
        </p:spPr>
        <p:txBody>
          <a:bodyPr>
            <a:normAutofit lnSpcReduction="10000"/>
          </a:bodyPr>
          <a:lstStyle/>
          <a:p>
            <a:r>
              <a:rPr lang="si-LK" dirty="0" smtClean="0"/>
              <a:t>තරංග භාවිතයෙන් දත්ත සම්ප්‍රේෂණයේ දී එකම </a:t>
            </a:r>
            <a:r>
              <a:rPr lang="en-US" dirty="0" smtClean="0"/>
              <a:t>channel </a:t>
            </a:r>
            <a:r>
              <a:rPr lang="si-LK" dirty="0" smtClean="0"/>
              <a:t>එක හරහා කිහිප දෙනෙකුට එකවර දත්ත සම්ප්‍රේෂණය කිරීම මෙමගින් සිදුකරයි. එමනිසා </a:t>
            </a:r>
            <a:r>
              <a:rPr lang="en-US" dirty="0" smtClean="0"/>
              <a:t>Bandwidth </a:t>
            </a:r>
            <a:r>
              <a:rPr lang="si-LK" dirty="0" smtClean="0"/>
              <a:t>එක </a:t>
            </a:r>
            <a:r>
              <a:rPr lang="en-US" dirty="0" smtClean="0"/>
              <a:t>share </a:t>
            </a:r>
            <a:r>
              <a:rPr lang="si-LK" dirty="0" smtClean="0"/>
              <a:t>කිරීමේ හැකියාව ඇත.</a:t>
            </a:r>
          </a:p>
          <a:p>
            <a:r>
              <a:rPr lang="si-LK" dirty="0" smtClean="0"/>
              <a:t>එක් එක් සම්ප්‍රේෂණ වෙන වෙනම හඳුනා ගැනීම සඳහා </a:t>
            </a:r>
            <a:r>
              <a:rPr lang="en-US" dirty="0" smtClean="0"/>
              <a:t>code </a:t>
            </a:r>
            <a:r>
              <a:rPr lang="si-LK" dirty="0" smtClean="0"/>
              <a:t>එකක් භාවිතා කරයි.</a:t>
            </a:r>
          </a:p>
          <a:p>
            <a:r>
              <a:rPr lang="si-LK" dirty="0" smtClean="0"/>
              <a:t>ගුවන් විදුලි තරංග භාවිතා කරයි</a:t>
            </a:r>
          </a:p>
          <a:p>
            <a:r>
              <a:rPr lang="si-LK" dirty="0" smtClean="0"/>
              <a:t>අංකිත තාක්ෂණයකි</a:t>
            </a:r>
          </a:p>
          <a:p>
            <a:r>
              <a:rPr lang="si-LK" dirty="0" smtClean="0"/>
              <a:t>රැහැන් රහිත</a:t>
            </a:r>
          </a:p>
          <a:p>
            <a:r>
              <a:rPr lang="si-LK" dirty="0" smtClean="0"/>
              <a:t>දත්ත වල ආරක්ෂාව ඉහලයි</a:t>
            </a:r>
          </a:p>
        </p:txBody>
      </p:sp>
      <p:pic>
        <p:nvPicPr>
          <p:cNvPr id="4" name="Picture 3"/>
          <p:cNvPicPr>
            <a:picLocks noChangeAspect="1"/>
          </p:cNvPicPr>
          <p:nvPr/>
        </p:nvPicPr>
        <p:blipFill>
          <a:blip r:embed="rId2"/>
          <a:stretch>
            <a:fillRect/>
          </a:stretch>
        </p:blipFill>
        <p:spPr>
          <a:xfrm>
            <a:off x="5749448" y="1199323"/>
            <a:ext cx="6351109" cy="4324656"/>
          </a:xfrm>
          <a:prstGeom prst="rect">
            <a:avLst/>
          </a:prstGeom>
        </p:spPr>
      </p:pic>
    </p:spTree>
    <p:extLst>
      <p:ext uri="{BB962C8B-B14F-4D97-AF65-F5344CB8AC3E}">
        <p14:creationId xmlns:p14="http://schemas.microsoft.com/office/powerpoint/2010/main" val="10269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015" y="365125"/>
            <a:ext cx="11121788" cy="1325563"/>
          </a:xfrm>
        </p:spPr>
        <p:txBody>
          <a:bodyPr>
            <a:normAutofit/>
          </a:bodyPr>
          <a:lstStyle/>
          <a:p>
            <a:pPr algn="ctr"/>
            <a:r>
              <a:rPr lang="si-LK" sz="3200" dirty="0"/>
              <a:t>සංඥා මූලාංග භාවිතයෙන් අංකිත දත්ත ආකේතනය</a:t>
            </a:r>
            <a:br>
              <a:rPr lang="si-LK" sz="3200" dirty="0"/>
            </a:br>
            <a:r>
              <a:rPr lang="en-US" sz="3200" dirty="0"/>
              <a:t>encode</a:t>
            </a:r>
            <a:r>
              <a:rPr lang="si-LK" sz="3200" dirty="0"/>
              <a:t> </a:t>
            </a:r>
            <a:r>
              <a:rPr lang="en-US" sz="3200" dirty="0"/>
              <a:t>digital</a:t>
            </a:r>
            <a:r>
              <a:rPr lang="si-LK" sz="3200" dirty="0"/>
              <a:t> </a:t>
            </a:r>
            <a:r>
              <a:rPr lang="en-US" sz="3200" dirty="0"/>
              <a:t>data using</a:t>
            </a:r>
            <a:r>
              <a:rPr lang="si-LK" sz="3200" dirty="0"/>
              <a:t> </a:t>
            </a:r>
            <a:r>
              <a:rPr lang="en-US" sz="3200" dirty="0"/>
              <a:t>signal elements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769596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0"/>
            <a:ext cx="10515600" cy="602284"/>
          </a:xfrm>
        </p:spPr>
        <p:txBody>
          <a:bodyPr>
            <a:normAutofit/>
          </a:bodyPr>
          <a:lstStyle/>
          <a:p>
            <a:pPr algn="ctr"/>
            <a:r>
              <a:rPr lang="en-US" sz="3600" dirty="0"/>
              <a:t>Carrier Signals</a:t>
            </a:r>
            <a:r>
              <a:rPr lang="si-LK" sz="3600" dirty="0"/>
              <a:t> - වාහක සංඥා</a:t>
            </a:r>
            <a:endParaRPr lang="en-US" sz="3600" dirty="0"/>
          </a:p>
        </p:txBody>
      </p:sp>
      <p:sp>
        <p:nvSpPr>
          <p:cNvPr id="3" name="Content Placeholder 2"/>
          <p:cNvSpPr>
            <a:spLocks noGrp="1"/>
          </p:cNvSpPr>
          <p:nvPr>
            <p:ph idx="1"/>
          </p:nvPr>
        </p:nvSpPr>
        <p:spPr>
          <a:xfrm>
            <a:off x="838200" y="1077239"/>
            <a:ext cx="10936267" cy="5486400"/>
          </a:xfrm>
        </p:spPr>
        <p:txBody>
          <a:bodyPr>
            <a:normAutofit/>
          </a:bodyPr>
          <a:lstStyle/>
          <a:p>
            <a:pPr>
              <a:lnSpc>
                <a:spcPct val="150000"/>
              </a:lnSpc>
            </a:pPr>
            <a:r>
              <a:rPr lang="si-LK" dirty="0" smtClean="0"/>
              <a:t>දත්ත සම්ප්‍රේෂණය කරනු ලබන්නේ විද්‍යුත් චුම්භක තරංග හෙවත් විද්‍යුත් චුම්භක ස්පන්ද සමඟ අන්තර්ගත කිරීමෙන්ය.</a:t>
            </a:r>
            <a:endParaRPr lang="en-US" dirty="0" smtClean="0"/>
          </a:p>
          <a:p>
            <a:pPr marL="228594" lvl="1">
              <a:lnSpc>
                <a:spcPct val="150000"/>
              </a:lnSpc>
              <a:spcBef>
                <a:spcPts val="1000"/>
              </a:spcBef>
            </a:pPr>
            <a:r>
              <a:rPr lang="si-LK" sz="2800" dirty="0"/>
              <a:t>දත්ත සම්ප්‍රේෂණය සඳහා යොදා ගනු ලබන්නේ සංඛ්‍යාතය </a:t>
            </a:r>
            <a:r>
              <a:rPr lang="en-US" sz="2800" dirty="0"/>
              <a:t>(Frequency)</a:t>
            </a:r>
            <a:r>
              <a:rPr lang="si-LK" sz="2800" dirty="0"/>
              <a:t> හා විස්තාරය </a:t>
            </a:r>
            <a:r>
              <a:rPr lang="en-US" sz="2800" dirty="0"/>
              <a:t>(Amplitude)</a:t>
            </a:r>
            <a:r>
              <a:rPr lang="si-LK" sz="2800" dirty="0"/>
              <a:t> නොවෙනස්ව පවතින විද්‍යුත් චුම්භක තරංගයන්ය. මෙම තරංග වාහක සංඥා නම් වේ.</a:t>
            </a:r>
            <a:endParaRPr lang="en-US" sz="2800" dirty="0"/>
          </a:p>
          <a:p>
            <a:pPr marL="228594" lvl="1">
              <a:lnSpc>
                <a:spcPct val="150000"/>
              </a:lnSpc>
              <a:spcBef>
                <a:spcPts val="1000"/>
              </a:spcBef>
            </a:pPr>
            <a:endParaRPr lang="en-US" dirty="0"/>
          </a:p>
          <a:p>
            <a:pPr>
              <a:lnSpc>
                <a:spcPct val="150000"/>
              </a:lnSpc>
            </a:pPr>
            <a:endParaRPr lang="en-US" dirty="0"/>
          </a:p>
        </p:txBody>
      </p:sp>
    </p:spTree>
    <p:extLst>
      <p:ext uri="{BB962C8B-B14F-4D97-AF65-F5344CB8AC3E}">
        <p14:creationId xmlns:p14="http://schemas.microsoft.com/office/powerpoint/2010/main" val="247052458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4813"/>
            <a:ext cx="10515600" cy="749691"/>
          </a:xfrm>
        </p:spPr>
        <p:txBody>
          <a:bodyPr>
            <a:normAutofit/>
          </a:bodyPr>
          <a:lstStyle/>
          <a:p>
            <a:pPr algn="ctr"/>
            <a:r>
              <a:rPr lang="en-US" sz="3600" dirty="0"/>
              <a:t>Modulation - </a:t>
            </a:r>
          </a:p>
        </p:txBody>
      </p:sp>
      <p:sp>
        <p:nvSpPr>
          <p:cNvPr id="3" name="Content Placeholder 2"/>
          <p:cNvSpPr>
            <a:spLocks noGrp="1"/>
          </p:cNvSpPr>
          <p:nvPr>
            <p:ph idx="1"/>
          </p:nvPr>
        </p:nvSpPr>
        <p:spPr>
          <a:xfrm>
            <a:off x="464462" y="964504"/>
            <a:ext cx="9206631" cy="5655501"/>
          </a:xfrm>
        </p:spPr>
        <p:txBody>
          <a:bodyPr>
            <a:normAutofit/>
          </a:bodyPr>
          <a:lstStyle/>
          <a:p>
            <a:pPr marL="0" indent="0">
              <a:buNone/>
            </a:pPr>
            <a:r>
              <a:rPr lang="si-LK" dirty="0"/>
              <a:t>සම්ප්‍රේෂණ මාධ්‍යක් තුලට විද්‍යුත් චුම්භක තරංග සමඟ දත්ත යොමු කිරීම සඳහා අනුගමනය කරන ක්‍රමවේදය</a:t>
            </a:r>
            <a:r>
              <a:rPr lang="si-LK" dirty="0" smtClean="0"/>
              <a:t>කි.</a:t>
            </a:r>
            <a:r>
              <a:rPr lang="si-LK" dirty="0"/>
              <a:t> </a:t>
            </a:r>
          </a:p>
          <a:p>
            <a:pPr marL="0" indent="0">
              <a:buNone/>
            </a:pPr>
            <a:r>
              <a:rPr lang="si-LK" dirty="0" smtClean="0"/>
              <a:t>සම</a:t>
            </a:r>
            <a:r>
              <a:rPr lang="si-LK" dirty="0"/>
              <a:t>්ප්‍ර</a:t>
            </a:r>
            <a:r>
              <a:rPr lang="si-LK" dirty="0" smtClean="0"/>
              <a:t>ේෂණය </a:t>
            </a:r>
            <a:r>
              <a:rPr lang="si-LK" dirty="0"/>
              <a:t>කල හැ</a:t>
            </a:r>
            <a:r>
              <a:rPr lang="si-LK" dirty="0" smtClean="0"/>
              <a:t>කි තරංගයක </a:t>
            </a:r>
            <a:r>
              <a:rPr lang="si-LK" dirty="0"/>
              <a:t>ගති ලක</a:t>
            </a:r>
            <a:r>
              <a:rPr lang="si-LK" dirty="0" smtClean="0"/>
              <a:t>්ෂණ </a:t>
            </a:r>
            <a:r>
              <a:rPr lang="si-LK" dirty="0"/>
              <a:t>එකක් හෝ කීපයක් සම්ප්‍ර</a:t>
            </a:r>
            <a:r>
              <a:rPr lang="si-LK" dirty="0" smtClean="0"/>
              <a:t>ේෂණය </a:t>
            </a:r>
            <a:r>
              <a:rPr lang="si-LK" dirty="0"/>
              <a:t>කල යුත</a:t>
            </a:r>
            <a:r>
              <a:rPr lang="si-LK" dirty="0" smtClean="0"/>
              <a:t>ු සංඥාවේ </a:t>
            </a:r>
            <a:r>
              <a:rPr lang="si-LK" dirty="0"/>
              <a:t>ගති ලක</a:t>
            </a:r>
            <a:r>
              <a:rPr lang="si-LK" dirty="0" smtClean="0"/>
              <a:t>්</a:t>
            </a:r>
            <a:r>
              <a:rPr lang="si-LK" dirty="0"/>
              <a:t>ෂ</a:t>
            </a:r>
            <a:r>
              <a:rPr lang="si-LK" dirty="0" smtClean="0"/>
              <a:t>ණ </a:t>
            </a:r>
            <a:r>
              <a:rPr lang="si-LK" dirty="0"/>
              <a:t>වලට අනුකූලව වෙනස් කිරීමේ ක්‍රියාවලි</a:t>
            </a:r>
            <a:r>
              <a:rPr lang="si-LK" dirty="0" smtClean="0"/>
              <a:t>යකි.</a:t>
            </a:r>
          </a:p>
          <a:p>
            <a:pPr lvl="1"/>
            <a:r>
              <a:rPr lang="si-LK" dirty="0" smtClean="0"/>
              <a:t>සංඛ්‍යාතය</a:t>
            </a:r>
          </a:p>
          <a:p>
            <a:pPr lvl="1"/>
            <a:r>
              <a:rPr lang="si-LK" dirty="0" smtClean="0"/>
              <a:t>විස්තාරය</a:t>
            </a:r>
            <a:endParaRPr lang="en-US" dirty="0" smtClean="0"/>
          </a:p>
          <a:p>
            <a:pPr lvl="1"/>
            <a:r>
              <a:rPr lang="si-LK" dirty="0" smtClean="0"/>
              <a:t>කලාව</a:t>
            </a:r>
          </a:p>
          <a:p>
            <a:r>
              <a:rPr lang="si-LK" dirty="0" smtClean="0"/>
              <a:t>සංඥා </a:t>
            </a:r>
            <a:r>
              <a:rPr lang="si-LK" dirty="0"/>
              <a:t>සම්ප්‍ර</a:t>
            </a:r>
            <a:r>
              <a:rPr lang="si-LK" dirty="0" smtClean="0"/>
              <a:t>ේෂණය </a:t>
            </a:r>
            <a:r>
              <a:rPr lang="si-LK" dirty="0"/>
              <a:t>කල හැකි තරංගය </a:t>
            </a:r>
            <a:r>
              <a:rPr lang="si-LK" dirty="0">
                <a:hlinkClick r:id="rId3" tooltip="වාහක තරංගය"/>
              </a:rPr>
              <a:t>වාහක තරංගය</a:t>
            </a:r>
            <a:r>
              <a:rPr lang="si-LK" dirty="0"/>
              <a:t> ලෙසද, මූර්ජන ක්‍රියාවලියෙන් පසු බිහි වන තරංගය </a:t>
            </a:r>
            <a:r>
              <a:rPr lang="si-LK" dirty="0">
                <a:hlinkClick r:id="rId4" tooltip="සම්ප්‍රේශක තරංගය (පිටුව නොපවතියි)"/>
              </a:rPr>
              <a:t>සම්ප්‍ර</a:t>
            </a:r>
            <a:r>
              <a:rPr lang="si-LK" dirty="0" smtClean="0">
                <a:hlinkClick r:id="rId4" tooltip="සම්ප්‍රේශක තරංගය (පිටුව නොපවතියි)"/>
              </a:rPr>
              <a:t>ේෂක </a:t>
            </a:r>
            <a:r>
              <a:rPr lang="si-LK" dirty="0">
                <a:hlinkClick r:id="rId4" tooltip="සම්ප්‍රේශක තරංගය (පිටුව නොපවතියි)"/>
              </a:rPr>
              <a:t>තරංගය</a:t>
            </a:r>
            <a:r>
              <a:rPr lang="si-LK" dirty="0"/>
              <a:t> ලෙසද හඳුන්වනු ලබයි. </a:t>
            </a:r>
            <a:endParaRPr lang="si-LK" dirty="0" smtClean="0"/>
          </a:p>
          <a:p>
            <a:pPr marL="228594" lvl="1">
              <a:lnSpc>
                <a:spcPct val="150000"/>
              </a:lnSpc>
              <a:spcBef>
                <a:spcPts val="1000"/>
              </a:spcBef>
            </a:pPr>
            <a:endParaRPr lang="si-LK" sz="2800" dirty="0"/>
          </a:p>
          <a:p>
            <a:pPr marL="228594" lvl="1">
              <a:lnSpc>
                <a:spcPct val="150000"/>
              </a:lnSpc>
              <a:spcBef>
                <a:spcPts val="1000"/>
              </a:spcBef>
            </a:pPr>
            <a:endParaRPr lang="si-LK" sz="2800" dirty="0"/>
          </a:p>
        </p:txBody>
      </p:sp>
      <p:pic>
        <p:nvPicPr>
          <p:cNvPr id="4" name="Picture 3"/>
          <p:cNvPicPr>
            <a:picLocks noChangeAspect="1"/>
          </p:cNvPicPr>
          <p:nvPr/>
        </p:nvPicPr>
        <p:blipFill>
          <a:blip r:embed="rId5"/>
          <a:stretch>
            <a:fillRect/>
          </a:stretch>
        </p:blipFill>
        <p:spPr>
          <a:xfrm>
            <a:off x="9873747" y="2443297"/>
            <a:ext cx="2097461" cy="2665732"/>
          </a:xfrm>
          <a:prstGeom prst="rect">
            <a:avLst/>
          </a:prstGeom>
        </p:spPr>
      </p:pic>
    </p:spTree>
    <p:extLst>
      <p:ext uri="{BB962C8B-B14F-4D97-AF65-F5344CB8AC3E}">
        <p14:creationId xmlns:p14="http://schemas.microsoft.com/office/powerpoint/2010/main" val="16815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56317" y="735349"/>
            <a:ext cx="10663063" cy="2048799"/>
          </a:xfrm>
          <a:prstGeom prst="rect">
            <a:avLst/>
          </a:prstGeom>
        </p:spPr>
      </p:pic>
    </p:spTree>
    <p:extLst>
      <p:ext uri="{BB962C8B-B14F-4D97-AF65-F5344CB8AC3E}">
        <p14:creationId xmlns:p14="http://schemas.microsoft.com/office/powerpoint/2010/main" val="1376743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0"/>
            <a:ext cx="10515600" cy="602284"/>
          </a:xfrm>
        </p:spPr>
        <p:txBody>
          <a:bodyPr>
            <a:normAutofit/>
          </a:bodyPr>
          <a:lstStyle/>
          <a:p>
            <a:r>
              <a:rPr lang="en-US" sz="3200" dirty="0"/>
              <a:t>Basic Modulation Techniques</a:t>
            </a:r>
            <a:r>
              <a:rPr lang="si-LK" sz="3200" dirty="0"/>
              <a:t> - මූලික මූර්ජන තාක්ෂණයන්</a:t>
            </a:r>
            <a:endParaRPr lang="en-US" sz="3200" dirty="0"/>
          </a:p>
        </p:txBody>
      </p:sp>
      <p:sp>
        <p:nvSpPr>
          <p:cNvPr id="3" name="Content Placeholder 2"/>
          <p:cNvSpPr>
            <a:spLocks noGrp="1"/>
          </p:cNvSpPr>
          <p:nvPr>
            <p:ph idx="1"/>
          </p:nvPr>
        </p:nvSpPr>
        <p:spPr>
          <a:xfrm>
            <a:off x="533400" y="1176271"/>
            <a:ext cx="11141765" cy="5381287"/>
          </a:xfrm>
        </p:spPr>
        <p:txBody>
          <a:bodyPr>
            <a:normAutofit/>
          </a:bodyPr>
          <a:lstStyle/>
          <a:p>
            <a:r>
              <a:rPr lang="en-US" dirty="0" smtClean="0"/>
              <a:t>Analog Modulation Technics</a:t>
            </a:r>
          </a:p>
          <a:p>
            <a:pPr lvl="1"/>
            <a:r>
              <a:rPr lang="en-US" sz="2800" dirty="0"/>
              <a:t>Amplitude Modulation - </a:t>
            </a:r>
            <a:r>
              <a:rPr lang="si-LK" sz="2800" dirty="0"/>
              <a:t>විස්තාර මූර්ජනය</a:t>
            </a:r>
            <a:endParaRPr lang="en-US" sz="2800" dirty="0"/>
          </a:p>
          <a:p>
            <a:pPr lvl="1"/>
            <a:r>
              <a:rPr lang="en-US" sz="2800" dirty="0"/>
              <a:t>Frequency Modulation</a:t>
            </a:r>
            <a:r>
              <a:rPr lang="si-LK" sz="2800" dirty="0"/>
              <a:t> - සංඛ්‍යාත මූර්ජනය</a:t>
            </a:r>
            <a:endParaRPr lang="en-US" sz="2800" dirty="0"/>
          </a:p>
          <a:p>
            <a:pPr lvl="1"/>
            <a:r>
              <a:rPr lang="en-US" sz="2800" dirty="0"/>
              <a:t>Phase Modulation</a:t>
            </a:r>
            <a:r>
              <a:rPr lang="si-LK" sz="2800" dirty="0"/>
              <a:t> - කලා මූර්ජනය</a:t>
            </a:r>
          </a:p>
          <a:p>
            <a:pPr lvl="1"/>
            <a:endParaRPr lang="si-LK" sz="2800" dirty="0"/>
          </a:p>
          <a:p>
            <a:r>
              <a:rPr lang="en-US" dirty="0" smtClean="0"/>
              <a:t>Digital Modulation Technics</a:t>
            </a:r>
          </a:p>
          <a:p>
            <a:pPr lvl="1"/>
            <a:r>
              <a:rPr lang="en-US" sz="2800" dirty="0"/>
              <a:t>Amplitude Shift Keying – </a:t>
            </a:r>
            <a:r>
              <a:rPr lang="si-LK" sz="2800" dirty="0"/>
              <a:t>විස්තාර සීරු මාරුව</a:t>
            </a:r>
            <a:endParaRPr lang="en-US" sz="2800" dirty="0"/>
          </a:p>
          <a:p>
            <a:pPr lvl="1"/>
            <a:r>
              <a:rPr lang="en-US" sz="2800" dirty="0"/>
              <a:t>Frequency Shift Keying</a:t>
            </a:r>
            <a:r>
              <a:rPr lang="si-LK" sz="2800" dirty="0"/>
              <a:t> - සංඛ්‍යාත සීරු මාරුව</a:t>
            </a:r>
            <a:endParaRPr lang="en-US" sz="2800" dirty="0"/>
          </a:p>
          <a:p>
            <a:pPr lvl="1"/>
            <a:r>
              <a:rPr lang="en-US" sz="2800" dirty="0"/>
              <a:t>Phase Shift Keying</a:t>
            </a:r>
            <a:r>
              <a:rPr lang="si-LK" sz="2800" dirty="0"/>
              <a:t> - කලා සීරු මාරුව</a:t>
            </a:r>
            <a:endParaRPr lang="en-US" sz="2800" dirty="0"/>
          </a:p>
        </p:txBody>
      </p:sp>
    </p:spTree>
    <p:extLst>
      <p:ext uri="{BB962C8B-B14F-4D97-AF65-F5344CB8AC3E}">
        <p14:creationId xmlns:p14="http://schemas.microsoft.com/office/powerpoint/2010/main" val="334235043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7469"/>
          </a:xfrm>
        </p:spPr>
        <p:txBody>
          <a:bodyPr/>
          <a:lstStyle/>
          <a:p>
            <a:r>
              <a:rPr lang="en-US" dirty="0"/>
              <a:t>Amplitude Modulation - </a:t>
            </a:r>
            <a:r>
              <a:rPr lang="si-LK" dirty="0"/>
              <a:t>විස්තාර මූර්</a:t>
            </a:r>
            <a:r>
              <a:rPr lang="si-LK" dirty="0" smtClean="0"/>
              <a:t>ජනය</a:t>
            </a:r>
            <a:r>
              <a:rPr lang="en-US" dirty="0" smtClean="0"/>
              <a:t> (AM)</a:t>
            </a:r>
            <a:endParaRPr lang="en-US" dirty="0"/>
          </a:p>
        </p:txBody>
      </p:sp>
      <p:sp>
        <p:nvSpPr>
          <p:cNvPr id="3" name="Content Placeholder 2"/>
          <p:cNvSpPr>
            <a:spLocks noGrp="1"/>
          </p:cNvSpPr>
          <p:nvPr>
            <p:ph idx="1"/>
          </p:nvPr>
        </p:nvSpPr>
        <p:spPr>
          <a:xfrm>
            <a:off x="6486612" y="5532055"/>
            <a:ext cx="5482475" cy="948259"/>
          </a:xfrm>
        </p:spPr>
        <p:txBody>
          <a:bodyPr>
            <a:normAutofit/>
          </a:bodyPr>
          <a:lstStyle/>
          <a:p>
            <a:r>
              <a:rPr lang="si-LK" dirty="0" smtClean="0"/>
              <a:t>වෝල්ටීතාවය වැඩිවන විට විස්තාරය වැඩිවේ. අඩුවන විට අඩු වේ.</a:t>
            </a:r>
            <a:endParaRPr lang="en-US" dirty="0"/>
          </a:p>
        </p:txBody>
      </p:sp>
      <p:pic>
        <p:nvPicPr>
          <p:cNvPr id="4" name="Picture 3"/>
          <p:cNvPicPr>
            <a:picLocks noChangeAspect="1"/>
          </p:cNvPicPr>
          <p:nvPr/>
        </p:nvPicPr>
        <p:blipFill>
          <a:blip r:embed="rId3"/>
          <a:stretch>
            <a:fillRect/>
          </a:stretch>
        </p:blipFill>
        <p:spPr>
          <a:xfrm>
            <a:off x="7258028" y="1300102"/>
            <a:ext cx="3939645" cy="2645601"/>
          </a:xfrm>
          <a:prstGeom prst="rect">
            <a:avLst/>
          </a:prstGeom>
        </p:spPr>
      </p:pic>
      <p:pic>
        <p:nvPicPr>
          <p:cNvPr id="5" name="Picture 4"/>
          <p:cNvPicPr>
            <a:picLocks noChangeAspect="1"/>
          </p:cNvPicPr>
          <p:nvPr/>
        </p:nvPicPr>
        <p:blipFill>
          <a:blip r:embed="rId4"/>
          <a:stretch>
            <a:fillRect/>
          </a:stretch>
        </p:blipFill>
        <p:spPr>
          <a:xfrm>
            <a:off x="1539661" y="2188703"/>
            <a:ext cx="4573044" cy="4418739"/>
          </a:xfrm>
          <a:prstGeom prst="rect">
            <a:avLst/>
          </a:prstGeom>
        </p:spPr>
      </p:pic>
      <p:cxnSp>
        <p:nvCxnSpPr>
          <p:cNvPr id="7" name="Straight Arrow Connector 6"/>
          <p:cNvCxnSpPr/>
          <p:nvPr/>
        </p:nvCxnSpPr>
        <p:spPr>
          <a:xfrm>
            <a:off x="2204581" y="3557393"/>
            <a:ext cx="0" cy="38830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256767" y="3945700"/>
            <a:ext cx="0" cy="38830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38200" y="3457184"/>
            <a:ext cx="1366381" cy="338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5741" y="3254869"/>
            <a:ext cx="632459" cy="369332"/>
          </a:xfrm>
          <a:prstGeom prst="rect">
            <a:avLst/>
          </a:prstGeom>
          <a:noFill/>
        </p:spPr>
        <p:txBody>
          <a:bodyPr wrap="square" rtlCol="0">
            <a:spAutoFit/>
          </a:bodyPr>
          <a:lstStyle/>
          <a:p>
            <a:r>
              <a:rPr lang="en-US" dirty="0"/>
              <a:t>3.v</a:t>
            </a:r>
          </a:p>
        </p:txBody>
      </p:sp>
      <p:sp>
        <p:nvSpPr>
          <p:cNvPr id="15" name="TextBox 14"/>
          <p:cNvSpPr txBox="1"/>
          <p:nvPr/>
        </p:nvSpPr>
        <p:spPr>
          <a:xfrm>
            <a:off x="205741" y="4334006"/>
            <a:ext cx="632459" cy="369332"/>
          </a:xfrm>
          <a:prstGeom prst="rect">
            <a:avLst/>
          </a:prstGeom>
          <a:noFill/>
        </p:spPr>
        <p:txBody>
          <a:bodyPr wrap="square" rtlCol="0">
            <a:spAutoFit/>
          </a:bodyPr>
          <a:lstStyle/>
          <a:p>
            <a:r>
              <a:rPr lang="en-US" dirty="0"/>
              <a:t>-3.v</a:t>
            </a:r>
          </a:p>
        </p:txBody>
      </p:sp>
      <p:cxnSp>
        <p:nvCxnSpPr>
          <p:cNvPr id="16" name="Straight Arrow Connector 15"/>
          <p:cNvCxnSpPr/>
          <p:nvPr/>
        </p:nvCxnSpPr>
        <p:spPr>
          <a:xfrm flipV="1">
            <a:off x="773271" y="4115229"/>
            <a:ext cx="2483496" cy="406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91697" y="3485746"/>
            <a:ext cx="1360887" cy="369332"/>
          </a:xfrm>
          <a:prstGeom prst="rect">
            <a:avLst/>
          </a:prstGeom>
          <a:noFill/>
        </p:spPr>
        <p:txBody>
          <a:bodyPr wrap="square" rtlCol="0">
            <a:spAutoFit/>
          </a:bodyPr>
          <a:lstStyle/>
          <a:p>
            <a:r>
              <a:rPr lang="en-US" dirty="0"/>
              <a:t>Analog Data</a:t>
            </a:r>
          </a:p>
        </p:txBody>
      </p:sp>
      <p:pic>
        <p:nvPicPr>
          <p:cNvPr id="9" name="Picture 8"/>
          <p:cNvPicPr>
            <a:picLocks noChangeAspect="1"/>
          </p:cNvPicPr>
          <p:nvPr/>
        </p:nvPicPr>
        <p:blipFill>
          <a:blip r:embed="rId5"/>
          <a:stretch>
            <a:fillRect/>
          </a:stretch>
        </p:blipFill>
        <p:spPr>
          <a:xfrm>
            <a:off x="6486612" y="4398074"/>
            <a:ext cx="5482475" cy="681612"/>
          </a:xfrm>
          <a:prstGeom prst="rect">
            <a:avLst/>
          </a:prstGeom>
        </p:spPr>
      </p:pic>
    </p:spTree>
    <p:extLst>
      <p:ext uri="{BB962C8B-B14F-4D97-AF65-F5344CB8AC3E}">
        <p14:creationId xmlns:p14="http://schemas.microsoft.com/office/powerpoint/2010/main" val="76293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2323"/>
          </a:xfrm>
        </p:spPr>
        <p:txBody>
          <a:bodyPr/>
          <a:lstStyle/>
          <a:p>
            <a:r>
              <a:rPr lang="en-US" dirty="0"/>
              <a:t>Frequency Modulation - </a:t>
            </a:r>
            <a:r>
              <a:rPr lang="si-LK" dirty="0"/>
              <a:t>සංඛ්‍යාත මූර්</a:t>
            </a:r>
            <a:r>
              <a:rPr lang="si-LK" dirty="0" smtClean="0"/>
              <a:t>ජනය</a:t>
            </a:r>
            <a:endParaRPr lang="en-US" dirty="0"/>
          </a:p>
        </p:txBody>
      </p:sp>
      <p:pic>
        <p:nvPicPr>
          <p:cNvPr id="4" name="Content Placeholder 3"/>
          <p:cNvPicPr>
            <a:picLocks noGrp="1" noChangeAspect="1"/>
          </p:cNvPicPr>
          <p:nvPr>
            <p:ph idx="1"/>
          </p:nvPr>
        </p:nvPicPr>
        <p:blipFill>
          <a:blip r:embed="rId3"/>
          <a:stretch>
            <a:fillRect/>
          </a:stretch>
        </p:blipFill>
        <p:spPr>
          <a:xfrm>
            <a:off x="3153369" y="3790640"/>
            <a:ext cx="5127379" cy="2585113"/>
          </a:xfrm>
          <a:prstGeom prst="rect">
            <a:avLst/>
          </a:prstGeom>
        </p:spPr>
      </p:pic>
      <p:pic>
        <p:nvPicPr>
          <p:cNvPr id="6" name="Picture 5"/>
          <p:cNvPicPr>
            <a:picLocks noChangeAspect="1"/>
          </p:cNvPicPr>
          <p:nvPr/>
        </p:nvPicPr>
        <p:blipFill>
          <a:blip r:embed="rId4"/>
          <a:stretch>
            <a:fillRect/>
          </a:stretch>
        </p:blipFill>
        <p:spPr>
          <a:xfrm>
            <a:off x="3153373" y="2098282"/>
            <a:ext cx="4449929" cy="1020703"/>
          </a:xfrm>
          <a:prstGeom prst="rect">
            <a:avLst/>
          </a:prstGeom>
        </p:spPr>
      </p:pic>
    </p:spTree>
    <p:extLst>
      <p:ext uri="{BB962C8B-B14F-4D97-AF65-F5344CB8AC3E}">
        <p14:creationId xmlns:p14="http://schemas.microsoft.com/office/powerpoint/2010/main" val="362103220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Animation of audio, AM and FM signal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9976" y="1891429"/>
            <a:ext cx="5788715" cy="452243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6826685" y="3782860"/>
            <a:ext cx="2542784" cy="87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6826685" y="4822521"/>
            <a:ext cx="2542784" cy="87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494729" y="3650846"/>
            <a:ext cx="2116899" cy="369332"/>
          </a:xfrm>
          <a:prstGeom prst="rect">
            <a:avLst/>
          </a:prstGeom>
          <a:noFill/>
        </p:spPr>
        <p:txBody>
          <a:bodyPr wrap="square" rtlCol="0">
            <a:spAutoFit/>
          </a:bodyPr>
          <a:lstStyle/>
          <a:p>
            <a:r>
              <a:rPr lang="si-LK" dirty="0"/>
              <a:t>විස්තාර මූර්ජනය</a:t>
            </a:r>
            <a:endParaRPr lang="en-US" dirty="0"/>
          </a:p>
        </p:txBody>
      </p:sp>
      <p:sp>
        <p:nvSpPr>
          <p:cNvPr id="11" name="TextBox 10"/>
          <p:cNvSpPr txBox="1"/>
          <p:nvPr/>
        </p:nvSpPr>
        <p:spPr>
          <a:xfrm>
            <a:off x="9494729" y="4681697"/>
            <a:ext cx="2116899" cy="369332"/>
          </a:xfrm>
          <a:prstGeom prst="rect">
            <a:avLst/>
          </a:prstGeom>
          <a:noFill/>
        </p:spPr>
        <p:txBody>
          <a:bodyPr wrap="square" rtlCol="0">
            <a:spAutoFit/>
          </a:bodyPr>
          <a:lstStyle/>
          <a:p>
            <a:r>
              <a:rPr lang="si-LK" dirty="0"/>
              <a:t>සංඛ්‍යාත මූර්ජනය</a:t>
            </a:r>
            <a:endParaRPr lang="en-US" dirty="0"/>
          </a:p>
        </p:txBody>
      </p:sp>
    </p:spTree>
    <p:extLst>
      <p:ext uri="{BB962C8B-B14F-4D97-AF65-F5344CB8AC3E}">
        <p14:creationId xmlns:p14="http://schemas.microsoft.com/office/powerpoint/2010/main" val="20098877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9"/>
            <a:ext cx="10515600" cy="808583"/>
          </a:xfrm>
        </p:spPr>
        <p:txBody>
          <a:bodyPr>
            <a:normAutofit/>
          </a:bodyPr>
          <a:lstStyle/>
          <a:p>
            <a:pPr algn="ctr"/>
            <a:r>
              <a:rPr lang="si-LK" sz="3200" dirty="0"/>
              <a:t>තරංගයක (සංඥාවක) කලාව </a:t>
            </a:r>
            <a:endParaRPr lang="en-US" sz="3200" dirty="0"/>
          </a:p>
        </p:txBody>
      </p:sp>
      <p:sp>
        <p:nvSpPr>
          <p:cNvPr id="4" name="Content Placeholder 3"/>
          <p:cNvSpPr>
            <a:spLocks noGrp="1"/>
          </p:cNvSpPr>
          <p:nvPr>
            <p:ph idx="1"/>
          </p:nvPr>
        </p:nvSpPr>
        <p:spPr>
          <a:xfrm>
            <a:off x="382137" y="4271753"/>
            <a:ext cx="11313995" cy="1905215"/>
          </a:xfrm>
        </p:spPr>
        <p:txBody>
          <a:bodyPr>
            <a:normAutofit fontScale="92500"/>
          </a:bodyPr>
          <a:lstStyle/>
          <a:p>
            <a:r>
              <a:rPr lang="si-LK" dirty="0"/>
              <a:t>කිසියම් කාලයක් තුළ තරංගයේ පිහිටීම අනුව </a:t>
            </a:r>
            <a:r>
              <a:rPr lang="si-LK" dirty="0" smtClean="0"/>
              <a:t>තිරස් රේඛාවට දක්වන ක</a:t>
            </a:r>
            <a:r>
              <a:rPr lang="si-LK" dirty="0"/>
              <a:t>ෝ</a:t>
            </a:r>
            <a:r>
              <a:rPr lang="si-LK" dirty="0" smtClean="0"/>
              <a:t>ණික අගයයි. </a:t>
            </a:r>
          </a:p>
          <a:p>
            <a:r>
              <a:rPr lang="si-LK" dirty="0" smtClean="0"/>
              <a:t>යම් සයිනාකාර සංඥාවක් එක් වටයක් (</a:t>
            </a:r>
            <a:r>
              <a:rPr lang="si-LK" dirty="0"/>
              <a:t>තරංගයක</a:t>
            </a:r>
            <a:r>
              <a:rPr lang="si-LK" dirty="0" smtClean="0"/>
              <a:t>්) සම්පූර්ණ කරන විට තරංගයේ ගමන් මග අංශක 0 සිට 360 දක්වා වෙනස් වේ.</a:t>
            </a:r>
            <a:endParaRPr lang="en-US" dirty="0" smtClean="0"/>
          </a:p>
          <a:p>
            <a:r>
              <a:rPr lang="si-LK" dirty="0" smtClean="0"/>
              <a:t>තරංග 2ක් සැලකූවිට මෙය කලා වෙනස ලෙස හඳුන්වයි</a:t>
            </a:r>
            <a:endParaRPr lang="en-US" dirty="0"/>
          </a:p>
        </p:txBody>
      </p:sp>
      <p:pic>
        <p:nvPicPr>
          <p:cNvPr id="5" name="Picture 4"/>
          <p:cNvPicPr>
            <a:picLocks noChangeAspect="1"/>
          </p:cNvPicPr>
          <p:nvPr/>
        </p:nvPicPr>
        <p:blipFill>
          <a:blip r:embed="rId3"/>
          <a:stretch>
            <a:fillRect/>
          </a:stretch>
        </p:blipFill>
        <p:spPr>
          <a:xfrm>
            <a:off x="838200" y="1173711"/>
            <a:ext cx="9947392" cy="2495279"/>
          </a:xfrm>
          <a:prstGeom prst="rect">
            <a:avLst/>
          </a:prstGeom>
        </p:spPr>
      </p:pic>
    </p:spTree>
    <p:extLst>
      <p:ext uri="{BB962C8B-B14F-4D97-AF65-F5344CB8AC3E}">
        <p14:creationId xmlns:p14="http://schemas.microsoft.com/office/powerpoint/2010/main" val="187658889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611905"/>
          </a:xfrm>
        </p:spPr>
        <p:txBody>
          <a:bodyPr>
            <a:normAutofit/>
          </a:bodyPr>
          <a:lstStyle/>
          <a:p>
            <a:pPr lvl="1" algn="l" rtl="0">
              <a:lnSpc>
                <a:spcPct val="90000"/>
              </a:lnSpc>
              <a:spcBef>
                <a:spcPct val="0"/>
              </a:spcBef>
            </a:pPr>
            <a:r>
              <a:rPr lang="en-US" sz="3200" dirty="0"/>
              <a:t>Phase Modulation</a:t>
            </a:r>
            <a:r>
              <a:rPr lang="si-LK" sz="3200" dirty="0"/>
              <a:t> - කලා මූර්ජනය</a:t>
            </a:r>
            <a:endParaRPr lang="en-US" sz="2000" dirty="0"/>
          </a:p>
        </p:txBody>
      </p:sp>
      <p:sp>
        <p:nvSpPr>
          <p:cNvPr id="3" name="Content Placeholder 2"/>
          <p:cNvSpPr>
            <a:spLocks noGrp="1"/>
          </p:cNvSpPr>
          <p:nvPr>
            <p:ph idx="1"/>
          </p:nvPr>
        </p:nvSpPr>
        <p:spPr>
          <a:xfrm>
            <a:off x="600205" y="1662788"/>
            <a:ext cx="10515600" cy="1456195"/>
          </a:xfrm>
        </p:spPr>
        <p:txBody>
          <a:bodyPr/>
          <a:lstStyle/>
          <a:p>
            <a:r>
              <a:rPr lang="si-LK" dirty="0"/>
              <a:t>ආදාන තරංගයේ ලක්ශණ අනුව වාහක තරංගයේ කලාව වෙනස් කිරීමේ </a:t>
            </a:r>
            <a:r>
              <a:rPr lang="si-LK" sz="2200" dirty="0">
                <a:latin typeface="Nirmala UI" panose="020B0502040204020203" pitchFamily="34" charset="0"/>
                <a:ea typeface="Nirmala UI" panose="020B0502040204020203" pitchFamily="34" charset="0"/>
                <a:cs typeface="Nirmala UI" panose="020B0502040204020203" pitchFamily="34" charset="0"/>
              </a:rPr>
              <a:t>මූර්ජන ආකාරය කලා මූර්ජනය</a:t>
            </a:r>
            <a:r>
              <a:rPr lang="si-LK" dirty="0"/>
              <a:t> (</a:t>
            </a:r>
            <a:r>
              <a:rPr lang="en-US" dirty="0"/>
              <a:t>PM-Phase Modulation)</a:t>
            </a:r>
            <a:r>
              <a:rPr lang="si-LK" dirty="0"/>
              <a:t>ලෙස හඳුන්වනු ලැබේ. </a:t>
            </a:r>
            <a:endParaRPr lang="en-US" dirty="0"/>
          </a:p>
        </p:txBody>
      </p:sp>
      <p:pic>
        <p:nvPicPr>
          <p:cNvPr id="4" name="Picture 3"/>
          <p:cNvPicPr>
            <a:picLocks noChangeAspect="1"/>
          </p:cNvPicPr>
          <p:nvPr/>
        </p:nvPicPr>
        <p:blipFill>
          <a:blip r:embed="rId3"/>
          <a:stretch>
            <a:fillRect/>
          </a:stretch>
        </p:blipFill>
        <p:spPr>
          <a:xfrm>
            <a:off x="838200" y="3099894"/>
            <a:ext cx="10057859" cy="2522988"/>
          </a:xfrm>
          <a:prstGeom prst="rect">
            <a:avLst/>
          </a:prstGeom>
        </p:spPr>
      </p:pic>
    </p:spTree>
    <p:extLst>
      <p:ext uri="{BB962C8B-B14F-4D97-AF65-F5344CB8AC3E}">
        <p14:creationId xmlns:p14="http://schemas.microsoft.com/office/powerpoint/2010/main" val="29320597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91087" y="1530778"/>
            <a:ext cx="5800027" cy="3782627"/>
          </a:xfrm>
          <a:prstGeom prst="rect">
            <a:avLst/>
          </a:prstGeom>
        </p:spPr>
      </p:pic>
      <p:pic>
        <p:nvPicPr>
          <p:cNvPr id="6" name="Picture 5"/>
          <p:cNvPicPr>
            <a:picLocks noChangeAspect="1"/>
          </p:cNvPicPr>
          <p:nvPr/>
        </p:nvPicPr>
        <p:blipFill>
          <a:blip r:embed="rId3"/>
          <a:stretch>
            <a:fillRect/>
          </a:stretch>
        </p:blipFill>
        <p:spPr>
          <a:xfrm>
            <a:off x="7254934" y="2247471"/>
            <a:ext cx="4674681" cy="2313967"/>
          </a:xfrm>
          <a:prstGeom prst="rect">
            <a:avLst/>
          </a:prstGeom>
        </p:spPr>
      </p:pic>
    </p:spTree>
    <p:extLst>
      <p:ext uri="{BB962C8B-B14F-4D97-AF65-F5344CB8AC3E}">
        <p14:creationId xmlns:p14="http://schemas.microsoft.com/office/powerpoint/2010/main" val="271117292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i-LK" dirty="0" smtClean="0"/>
              <a:t>අංකිත සංඥා ප්‍රතිසම සංඥා බවට පරිවර්තනය</a:t>
            </a:r>
            <a:endParaRPr lang="en-US" dirty="0"/>
          </a:p>
        </p:txBody>
      </p:sp>
      <p:sp>
        <p:nvSpPr>
          <p:cNvPr id="3" name="Content Placeholder 2"/>
          <p:cNvSpPr>
            <a:spLocks noGrp="1"/>
          </p:cNvSpPr>
          <p:nvPr>
            <p:ph idx="1"/>
          </p:nvPr>
        </p:nvSpPr>
        <p:spPr>
          <a:xfrm>
            <a:off x="838200" y="1825625"/>
            <a:ext cx="10953467" cy="4351339"/>
          </a:xfrm>
        </p:spPr>
        <p:txBody>
          <a:bodyPr/>
          <a:lstStyle/>
          <a:p>
            <a:r>
              <a:rPr lang="si-LK" dirty="0" smtClean="0"/>
              <a:t>අංකිත සංඥා සම්ප්‍රේශණය කරනු ලබන්නේ ද මූර්ජනය කිරීමෙන්ය. මෙහි දීද වාහක සංඥා භාවිතා කරන අතර ඒවා ප්‍රතිසම සංඥා වේ. එමනිසා අංකිත සංඥා සම්ප්‍රේශනයේ දී ප්‍රතිසම සංඥා බවට පත් කල යුතුය. මෙය ආකාර 3කි.</a:t>
            </a:r>
          </a:p>
          <a:p>
            <a:pPr marL="514338" indent="-514338">
              <a:buFont typeface="+mj-lt"/>
              <a:buAutoNum type="arabicPeriod"/>
            </a:pPr>
            <a:r>
              <a:rPr lang="en-US" dirty="0"/>
              <a:t>Amplitude Shift Keying – </a:t>
            </a:r>
            <a:r>
              <a:rPr lang="si-LK" dirty="0"/>
              <a:t>විස්තාර සීරු මාරු</a:t>
            </a:r>
            <a:r>
              <a:rPr lang="si-LK" dirty="0" smtClean="0"/>
              <a:t>ව</a:t>
            </a:r>
          </a:p>
          <a:p>
            <a:pPr marL="514338" indent="-514338">
              <a:buFont typeface="+mj-lt"/>
              <a:buAutoNum type="arabicPeriod"/>
            </a:pPr>
            <a:r>
              <a:rPr lang="en-US" dirty="0"/>
              <a:t>Frequency Shift Keying - </a:t>
            </a:r>
            <a:r>
              <a:rPr lang="si-LK" dirty="0"/>
              <a:t>සංඛ්‍යාත සීරු මාරු</a:t>
            </a:r>
            <a:r>
              <a:rPr lang="si-LK" dirty="0" smtClean="0"/>
              <a:t>ව</a:t>
            </a:r>
          </a:p>
          <a:p>
            <a:pPr marL="514338" indent="-514338">
              <a:buFont typeface="+mj-lt"/>
              <a:buAutoNum type="arabicPeriod"/>
            </a:pPr>
            <a:r>
              <a:rPr lang="en-US" dirty="0"/>
              <a:t>Phase Shift Keying - </a:t>
            </a:r>
            <a:r>
              <a:rPr lang="si-LK" dirty="0"/>
              <a:t>කලා සීරු මාරුව</a:t>
            </a:r>
            <a:endParaRPr lang="en-US" dirty="0"/>
          </a:p>
        </p:txBody>
      </p:sp>
    </p:spTree>
    <p:extLst>
      <p:ext uri="{BB962C8B-B14F-4D97-AF65-F5344CB8AC3E}">
        <p14:creationId xmlns:p14="http://schemas.microsoft.com/office/powerpoint/2010/main" val="230866069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887479"/>
          </a:xfrm>
        </p:spPr>
        <p:txBody>
          <a:bodyPr>
            <a:normAutofit/>
          </a:bodyPr>
          <a:lstStyle/>
          <a:p>
            <a:pPr algn="ctr"/>
            <a:r>
              <a:rPr lang="en-US" sz="3600" dirty="0"/>
              <a:t>Amplitude Shift Keying – </a:t>
            </a:r>
            <a:r>
              <a:rPr lang="si-LK" sz="3600" dirty="0"/>
              <a:t>විස්තාර සීරු මාරුව</a:t>
            </a:r>
            <a:endParaRPr lang="en-US" sz="3600" dirty="0"/>
          </a:p>
        </p:txBody>
      </p:sp>
      <p:pic>
        <p:nvPicPr>
          <p:cNvPr id="4" name="Content Placeholder 3"/>
          <p:cNvPicPr>
            <a:picLocks noGrp="1" noChangeAspect="1"/>
          </p:cNvPicPr>
          <p:nvPr>
            <p:ph idx="1"/>
          </p:nvPr>
        </p:nvPicPr>
        <p:blipFill>
          <a:blip r:embed="rId3"/>
          <a:stretch>
            <a:fillRect/>
          </a:stretch>
        </p:blipFill>
        <p:spPr>
          <a:xfrm>
            <a:off x="1008870" y="1252604"/>
            <a:ext cx="8385655" cy="4975488"/>
          </a:xfrm>
          <a:prstGeom prst="rect">
            <a:avLst/>
          </a:prstGeom>
        </p:spPr>
      </p:pic>
      <p:cxnSp>
        <p:nvCxnSpPr>
          <p:cNvPr id="5" name="Straight Arrow Connector 4"/>
          <p:cNvCxnSpPr/>
          <p:nvPr/>
        </p:nvCxnSpPr>
        <p:spPr>
          <a:xfrm flipH="1">
            <a:off x="4868977" y="3195465"/>
            <a:ext cx="4913855" cy="700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7089733" y="3269297"/>
            <a:ext cx="2718147" cy="688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807882" y="2733800"/>
            <a:ext cx="2384121" cy="923330"/>
          </a:xfrm>
          <a:prstGeom prst="rect">
            <a:avLst/>
          </a:prstGeom>
          <a:noFill/>
        </p:spPr>
        <p:txBody>
          <a:bodyPr wrap="square" rtlCol="0">
            <a:spAutoFit/>
          </a:bodyPr>
          <a:lstStyle/>
          <a:p>
            <a:r>
              <a:rPr lang="en-US" dirty="0"/>
              <a:t>gives the carrier output for High input (</a:t>
            </a:r>
            <a:r>
              <a:rPr lang="si-LK" dirty="0"/>
              <a:t>වාහක සංඥාවේ තිබූ විස්තාරය)</a:t>
            </a:r>
            <a:endParaRPr lang="en-US" dirty="0"/>
          </a:p>
        </p:txBody>
      </p:sp>
    </p:spTree>
    <p:extLst>
      <p:ext uri="{BB962C8B-B14F-4D97-AF65-F5344CB8AC3E}">
        <p14:creationId xmlns:p14="http://schemas.microsoft.com/office/powerpoint/2010/main" val="375367629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724639"/>
          </a:xfrm>
        </p:spPr>
        <p:txBody>
          <a:bodyPr>
            <a:normAutofit/>
          </a:bodyPr>
          <a:lstStyle/>
          <a:p>
            <a:pPr algn="ctr"/>
            <a:r>
              <a:rPr lang="en-US" sz="3600" dirty="0"/>
              <a:t>Frequency Shift Keying - </a:t>
            </a:r>
            <a:r>
              <a:rPr lang="si-LK" sz="3600" dirty="0"/>
              <a:t>සංඛ්‍යාත සීරු මාරුව</a:t>
            </a:r>
            <a:endParaRPr lang="en-US" sz="3600" dirty="0"/>
          </a:p>
        </p:txBody>
      </p:sp>
      <p:pic>
        <p:nvPicPr>
          <p:cNvPr id="1026"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2033"/>
            <a:ext cx="4133669" cy="38385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641415" y="1422033"/>
            <a:ext cx="5715000" cy="3838575"/>
          </a:xfrm>
          <a:prstGeom prst="rect">
            <a:avLst/>
          </a:prstGeom>
        </p:spPr>
      </p:pic>
    </p:spTree>
    <p:extLst>
      <p:ext uri="{BB962C8B-B14F-4D97-AF65-F5344CB8AC3E}">
        <p14:creationId xmlns:p14="http://schemas.microsoft.com/office/powerpoint/2010/main" val="128886847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2287"/>
            <a:ext cx="10515600" cy="611904"/>
          </a:xfrm>
        </p:spPr>
        <p:txBody>
          <a:bodyPr>
            <a:normAutofit/>
          </a:bodyPr>
          <a:lstStyle/>
          <a:p>
            <a:pPr algn="ctr"/>
            <a:r>
              <a:rPr lang="en-US" sz="3600" dirty="0"/>
              <a:t>Phase Shift Keying - </a:t>
            </a:r>
            <a:r>
              <a:rPr lang="si-LK" sz="3600" dirty="0"/>
              <a:t>කලා සීරු මාරුව</a:t>
            </a:r>
            <a:endParaRPr lang="en-US" sz="3600" dirty="0"/>
          </a:p>
        </p:txBody>
      </p:sp>
      <p:pic>
        <p:nvPicPr>
          <p:cNvPr id="4" name="Content Placeholder 3"/>
          <p:cNvPicPr>
            <a:picLocks noGrp="1" noChangeAspect="1"/>
          </p:cNvPicPr>
          <p:nvPr>
            <p:ph idx="1"/>
          </p:nvPr>
        </p:nvPicPr>
        <p:blipFill>
          <a:blip r:embed="rId3"/>
          <a:stretch>
            <a:fillRect/>
          </a:stretch>
        </p:blipFill>
        <p:spPr>
          <a:xfrm>
            <a:off x="3284562" y="1101277"/>
            <a:ext cx="6984044" cy="4114577"/>
          </a:xfrm>
          <a:prstGeom prst="rect">
            <a:avLst/>
          </a:prstGeom>
        </p:spPr>
      </p:pic>
      <p:cxnSp>
        <p:nvCxnSpPr>
          <p:cNvPr id="5" name="Straight Arrow Connector 4"/>
          <p:cNvCxnSpPr/>
          <p:nvPr/>
        </p:nvCxnSpPr>
        <p:spPr>
          <a:xfrm flipV="1">
            <a:off x="2217107" y="3858021"/>
            <a:ext cx="2680571" cy="219205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0833" y="6050075"/>
            <a:ext cx="3457184" cy="646331"/>
          </a:xfrm>
          <a:prstGeom prst="rect">
            <a:avLst/>
          </a:prstGeom>
          <a:noFill/>
        </p:spPr>
        <p:txBody>
          <a:bodyPr wrap="square" rtlCol="0">
            <a:spAutoFit/>
          </a:bodyPr>
          <a:lstStyle/>
          <a:p>
            <a:r>
              <a:rPr lang="si-LK" dirty="0"/>
              <a:t>ආදානය 1 සිට 0දක්වා වෙනස් වන විට දිශාව අංශක 180කින් වෙනස් වේ</a:t>
            </a:r>
            <a:endParaRPr lang="en-US" dirty="0"/>
          </a:p>
        </p:txBody>
      </p:sp>
      <p:cxnSp>
        <p:nvCxnSpPr>
          <p:cNvPr id="8" name="Straight Arrow Connector 7"/>
          <p:cNvCxnSpPr/>
          <p:nvPr/>
        </p:nvCxnSpPr>
        <p:spPr>
          <a:xfrm flipV="1">
            <a:off x="1578284" y="3657604"/>
            <a:ext cx="2993721" cy="40083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137757" y="3482240"/>
            <a:ext cx="1448713" cy="237994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411247" y="5862184"/>
            <a:ext cx="3933172" cy="646331"/>
          </a:xfrm>
          <a:prstGeom prst="rect">
            <a:avLst/>
          </a:prstGeom>
          <a:noFill/>
        </p:spPr>
        <p:txBody>
          <a:bodyPr wrap="square" rtlCol="0">
            <a:spAutoFit/>
          </a:bodyPr>
          <a:lstStyle/>
          <a:p>
            <a:r>
              <a:rPr lang="si-LK" dirty="0"/>
              <a:t>ආදානය 0 සිට 1 දක්වා වෙනස් වන විට දිශාව අංශක 180කින් වෙනස් වේ</a:t>
            </a:r>
            <a:endParaRPr lang="en-US" dirty="0"/>
          </a:p>
        </p:txBody>
      </p:sp>
      <p:sp>
        <p:nvSpPr>
          <p:cNvPr id="16" name="TextBox 15"/>
          <p:cNvSpPr txBox="1"/>
          <p:nvPr/>
        </p:nvSpPr>
        <p:spPr>
          <a:xfrm>
            <a:off x="12530" y="3973267"/>
            <a:ext cx="2492679" cy="923330"/>
          </a:xfrm>
          <a:prstGeom prst="rect">
            <a:avLst/>
          </a:prstGeom>
          <a:noFill/>
        </p:spPr>
        <p:txBody>
          <a:bodyPr wrap="square" rtlCol="0">
            <a:spAutoFit/>
          </a:bodyPr>
          <a:lstStyle/>
          <a:p>
            <a:r>
              <a:rPr lang="si-LK" dirty="0"/>
              <a:t>අදානයේ වෙනසක් නැති විට දිශාව </a:t>
            </a:r>
          </a:p>
          <a:p>
            <a:r>
              <a:rPr lang="si-LK" dirty="0"/>
              <a:t>වෙනස් නොවේ</a:t>
            </a:r>
            <a:endParaRPr lang="en-US" dirty="0"/>
          </a:p>
        </p:txBody>
      </p:sp>
    </p:spTree>
    <p:extLst>
      <p:ext uri="{BB962C8B-B14F-4D97-AF65-F5344CB8AC3E}">
        <p14:creationId xmlns:p14="http://schemas.microsoft.com/office/powerpoint/2010/main" val="21545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 calcmode="lin" valueType="num">
                                      <p:cBhvr>
                                        <p:cTn id="49" dur="1000" fill="hold"/>
                                        <p:tgtEl>
                                          <p:spTgt spid="15"/>
                                        </p:tgtEl>
                                        <p:attrNameLst>
                                          <p:attrName>style.rotation</p:attrName>
                                        </p:attrNameLst>
                                      </p:cBhvr>
                                      <p:tavLst>
                                        <p:tav tm="0">
                                          <p:val>
                                            <p:fltVal val="90"/>
                                          </p:val>
                                        </p:tav>
                                        <p:tav tm="100000">
                                          <p:val>
                                            <p:fltVal val="0"/>
                                          </p:val>
                                        </p:tav>
                                      </p:tavLst>
                                    </p:anim>
                                    <p:animEffect transition="in" filter="fade">
                                      <p:cBhvr>
                                        <p:cTn id="5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403" y="114605"/>
            <a:ext cx="10515600" cy="975160"/>
          </a:xfrm>
        </p:spPr>
        <p:txBody>
          <a:bodyPr>
            <a:normAutofit/>
          </a:bodyPr>
          <a:lstStyle/>
          <a:p>
            <a:pPr algn="ctr"/>
            <a:r>
              <a:rPr lang="si-LK" sz="3600" dirty="0"/>
              <a:t>අංකිත තරංග ප්‍රතිසම තරංග බවට පත්කිරීම</a:t>
            </a:r>
            <a:endParaRPr lang="en-US" sz="3600" dirty="0"/>
          </a:p>
        </p:txBody>
      </p:sp>
      <p:sp>
        <p:nvSpPr>
          <p:cNvPr id="3" name="Content Placeholder 2"/>
          <p:cNvSpPr>
            <a:spLocks noGrp="1"/>
          </p:cNvSpPr>
          <p:nvPr>
            <p:ph idx="1"/>
          </p:nvPr>
        </p:nvSpPr>
        <p:spPr>
          <a:xfrm>
            <a:off x="424845" y="1575104"/>
            <a:ext cx="11462359" cy="4351339"/>
          </a:xfrm>
        </p:spPr>
        <p:txBody>
          <a:bodyPr/>
          <a:lstStyle/>
          <a:p>
            <a:r>
              <a:rPr lang="si-LK" dirty="0" smtClean="0"/>
              <a:t>අංකිත තරංග ප්‍රතිසම තරංග බවට පත්කිරීම සඳහා </a:t>
            </a:r>
          </a:p>
          <a:p>
            <a:pPr lvl="1"/>
            <a:r>
              <a:rPr lang="en-US" b="1" dirty="0"/>
              <a:t>digital-to-analog converter</a:t>
            </a:r>
            <a:r>
              <a:rPr lang="en-US" dirty="0"/>
              <a:t> (</a:t>
            </a:r>
            <a:r>
              <a:rPr lang="en-US" b="1" dirty="0"/>
              <a:t>DAC</a:t>
            </a:r>
            <a:r>
              <a:rPr lang="en-US" dirty="0"/>
              <a:t>, </a:t>
            </a:r>
            <a:r>
              <a:rPr lang="en-US" b="1" dirty="0"/>
              <a:t>D/A</a:t>
            </a:r>
            <a:r>
              <a:rPr lang="en-US" dirty="0"/>
              <a:t>, </a:t>
            </a:r>
            <a:r>
              <a:rPr lang="en-US" b="1" dirty="0"/>
              <a:t>D2A</a:t>
            </a:r>
            <a:r>
              <a:rPr lang="en-US" dirty="0"/>
              <a:t>, or </a:t>
            </a:r>
            <a:r>
              <a:rPr lang="en-US" b="1" dirty="0"/>
              <a:t>D-to-A</a:t>
            </a:r>
            <a:r>
              <a:rPr lang="en-US" dirty="0" smtClean="0"/>
              <a:t>)</a:t>
            </a:r>
          </a:p>
          <a:p>
            <a:pPr lvl="1"/>
            <a:r>
              <a:rPr lang="si-LK" dirty="0" smtClean="0"/>
              <a:t>සංගෘහිත පරිපථයකි</a:t>
            </a:r>
            <a:endParaRPr lang="en-US" dirty="0"/>
          </a:p>
        </p:txBody>
      </p:sp>
      <p:pic>
        <p:nvPicPr>
          <p:cNvPr id="4" name="Picture 3"/>
          <p:cNvPicPr>
            <a:picLocks noChangeAspect="1"/>
          </p:cNvPicPr>
          <p:nvPr/>
        </p:nvPicPr>
        <p:blipFill>
          <a:blip r:embed="rId3"/>
          <a:stretch>
            <a:fillRect/>
          </a:stretch>
        </p:blipFill>
        <p:spPr>
          <a:xfrm>
            <a:off x="2165962" y="3235288"/>
            <a:ext cx="3733801" cy="2691155"/>
          </a:xfrm>
          <a:prstGeom prst="rect">
            <a:avLst/>
          </a:prstGeom>
        </p:spPr>
      </p:pic>
      <p:pic>
        <p:nvPicPr>
          <p:cNvPr id="1026" name="Picture 2" descr="Image result for digital to analog conver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1168" y="1968208"/>
            <a:ext cx="3163985" cy="19774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8861168" y="4236189"/>
            <a:ext cx="3134865" cy="2175596"/>
          </a:xfrm>
          <a:prstGeom prst="rect">
            <a:avLst/>
          </a:prstGeom>
        </p:spPr>
      </p:pic>
    </p:spTree>
    <p:extLst>
      <p:ext uri="{BB962C8B-B14F-4D97-AF65-F5344CB8AC3E}">
        <p14:creationId xmlns:p14="http://schemas.microsoft.com/office/powerpoint/2010/main" val="225738311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7165"/>
          </a:xfrm>
        </p:spPr>
        <p:txBody>
          <a:bodyPr>
            <a:normAutofit/>
          </a:bodyPr>
          <a:lstStyle/>
          <a:p>
            <a:pPr algn="ctr"/>
            <a:r>
              <a:rPr lang="si-LK" sz="3600" dirty="0"/>
              <a:t>ප්‍රතිසම තරංග අංකිත තරංග බවට පත්කිරීම</a:t>
            </a:r>
            <a:endParaRPr lang="en-US" sz="3600" dirty="0"/>
          </a:p>
        </p:txBody>
      </p:sp>
      <p:pic>
        <p:nvPicPr>
          <p:cNvPr id="4" name="Content Placeholder 3"/>
          <p:cNvPicPr>
            <a:picLocks noGrp="1" noChangeAspect="1"/>
          </p:cNvPicPr>
          <p:nvPr>
            <p:ph idx="1"/>
          </p:nvPr>
        </p:nvPicPr>
        <p:blipFill>
          <a:blip r:embed="rId2"/>
          <a:stretch>
            <a:fillRect/>
          </a:stretch>
        </p:blipFill>
        <p:spPr>
          <a:xfrm>
            <a:off x="1256781" y="2944206"/>
            <a:ext cx="4404705" cy="3055764"/>
          </a:xfrm>
          <a:prstGeom prst="rect">
            <a:avLst/>
          </a:prstGeom>
        </p:spPr>
      </p:pic>
      <p:sp>
        <p:nvSpPr>
          <p:cNvPr id="5" name="TextBox 4"/>
          <p:cNvSpPr txBox="1"/>
          <p:nvPr/>
        </p:nvSpPr>
        <p:spPr>
          <a:xfrm>
            <a:off x="3" y="1241059"/>
            <a:ext cx="10346500" cy="1815882"/>
          </a:xfrm>
          <a:prstGeom prst="rect">
            <a:avLst/>
          </a:prstGeom>
          <a:noFill/>
        </p:spPr>
        <p:txBody>
          <a:bodyPr wrap="square" rtlCol="0">
            <a:spAutoFit/>
          </a:bodyPr>
          <a:lstStyle/>
          <a:p>
            <a:pPr marL="285744" indent="-285744">
              <a:buFont typeface="Arial" panose="020B0604020202020204" pitchFamily="34" charset="0"/>
              <a:buChar char="•"/>
            </a:pPr>
            <a:r>
              <a:rPr lang="si-LK" sz="2800" dirty="0"/>
              <a:t>ප්‍රතිසම තරංග අංකිත තරංග බවට පත්කිරීම</a:t>
            </a:r>
            <a:r>
              <a:rPr lang="en-US" sz="2800" dirty="0"/>
              <a:t> </a:t>
            </a:r>
            <a:r>
              <a:rPr lang="si-LK" sz="2800" dirty="0"/>
              <a:t>සඳහා</a:t>
            </a:r>
          </a:p>
          <a:p>
            <a:pPr marL="742932" lvl="1" indent="-285744">
              <a:buFont typeface="Arial" panose="020B0604020202020204" pitchFamily="34" charset="0"/>
              <a:buChar char="•"/>
            </a:pPr>
            <a:r>
              <a:rPr lang="en-US" sz="2800" dirty="0"/>
              <a:t>Analog-to-digital converter (ADC, A/D, A2D, or A-to-D)</a:t>
            </a:r>
          </a:p>
          <a:p>
            <a:pPr marL="742932" lvl="1" indent="-285744">
              <a:buFont typeface="Arial" panose="020B0604020202020204" pitchFamily="34" charset="0"/>
              <a:buChar char="•"/>
            </a:pPr>
            <a:r>
              <a:rPr lang="si-LK" sz="2800" dirty="0"/>
              <a:t> සංගෘහිත පරිපථයකි</a:t>
            </a:r>
          </a:p>
          <a:p>
            <a:pPr marL="742932" lvl="1" indent="-285744">
              <a:buFont typeface="Arial" panose="020B0604020202020204" pitchFamily="34" charset="0"/>
              <a:buChar char="•"/>
            </a:pPr>
            <a:endParaRPr lang="en-US" sz="2800" dirty="0"/>
          </a:p>
        </p:txBody>
      </p:sp>
      <p:pic>
        <p:nvPicPr>
          <p:cNvPr id="6" name="Picture 5"/>
          <p:cNvPicPr>
            <a:picLocks noChangeAspect="1"/>
          </p:cNvPicPr>
          <p:nvPr/>
        </p:nvPicPr>
        <p:blipFill>
          <a:blip r:embed="rId3"/>
          <a:stretch>
            <a:fillRect/>
          </a:stretch>
        </p:blipFill>
        <p:spPr>
          <a:xfrm>
            <a:off x="9048277" y="1877222"/>
            <a:ext cx="2596455" cy="2596455"/>
          </a:xfrm>
          <a:prstGeom prst="rect">
            <a:avLst/>
          </a:prstGeom>
        </p:spPr>
      </p:pic>
      <p:pic>
        <p:nvPicPr>
          <p:cNvPr id="7" name="Picture 6"/>
          <p:cNvPicPr>
            <a:picLocks noChangeAspect="1"/>
          </p:cNvPicPr>
          <p:nvPr/>
        </p:nvPicPr>
        <p:blipFill>
          <a:blip r:embed="rId4"/>
          <a:stretch>
            <a:fillRect/>
          </a:stretch>
        </p:blipFill>
        <p:spPr>
          <a:xfrm>
            <a:off x="7200426" y="5377711"/>
            <a:ext cx="3695700" cy="1238251"/>
          </a:xfrm>
          <a:prstGeom prst="rect">
            <a:avLst/>
          </a:prstGeom>
        </p:spPr>
      </p:pic>
    </p:spTree>
    <p:extLst>
      <p:ext uri="{BB962C8B-B14F-4D97-AF65-F5344CB8AC3E}">
        <p14:creationId xmlns:p14="http://schemas.microsoft.com/office/powerpoint/2010/main" val="293269746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039" y="177238"/>
            <a:ext cx="10515600" cy="724639"/>
          </a:xfrm>
        </p:spPr>
        <p:txBody>
          <a:bodyPr>
            <a:normAutofit/>
          </a:bodyPr>
          <a:lstStyle/>
          <a:p>
            <a:pPr algn="ctr"/>
            <a:r>
              <a:rPr lang="en-US" sz="3600" dirty="0"/>
              <a:t>Ex:- Make Long Distance Telephone </a:t>
            </a:r>
            <a:r>
              <a:rPr lang="en-US" sz="3600" dirty="0" smtClean="0"/>
              <a:t>Call via Internet</a:t>
            </a:r>
            <a:endParaRPr lang="en-US" sz="3600" dirty="0"/>
          </a:p>
        </p:txBody>
      </p:sp>
      <p:sp>
        <p:nvSpPr>
          <p:cNvPr id="4" name="Rectangle 3"/>
          <p:cNvSpPr/>
          <p:nvPr/>
        </p:nvSpPr>
        <p:spPr>
          <a:xfrm>
            <a:off x="162839" y="1941535"/>
            <a:ext cx="1615859" cy="5761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Caller’s Voice</a:t>
            </a:r>
          </a:p>
        </p:txBody>
      </p:sp>
      <p:sp>
        <p:nvSpPr>
          <p:cNvPr id="6" name="TextBox 5"/>
          <p:cNvSpPr txBox="1"/>
          <p:nvPr/>
        </p:nvSpPr>
        <p:spPr>
          <a:xfrm>
            <a:off x="4008328" y="2044966"/>
            <a:ext cx="1490597" cy="369332"/>
          </a:xfrm>
          <a:prstGeom prst="rect">
            <a:avLst/>
          </a:prstGeom>
          <a:noFill/>
        </p:spPr>
        <p:txBody>
          <a:bodyPr wrap="square" rtlCol="0">
            <a:spAutoFit/>
          </a:bodyPr>
          <a:lstStyle/>
          <a:p>
            <a:r>
              <a:rPr lang="en-US" dirty="0"/>
              <a:t>Analog Signal</a:t>
            </a:r>
          </a:p>
        </p:txBody>
      </p:sp>
      <p:sp>
        <p:nvSpPr>
          <p:cNvPr id="7" name="Rectangle 6"/>
          <p:cNvSpPr/>
          <p:nvPr/>
        </p:nvSpPr>
        <p:spPr>
          <a:xfrm>
            <a:off x="2517734" y="1997905"/>
            <a:ext cx="789140" cy="463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Mic</a:t>
            </a:r>
          </a:p>
        </p:txBody>
      </p:sp>
      <p:cxnSp>
        <p:nvCxnSpPr>
          <p:cNvPr id="9" name="Straight Arrow Connector 8"/>
          <p:cNvCxnSpPr/>
          <p:nvPr/>
        </p:nvCxnSpPr>
        <p:spPr>
          <a:xfrm>
            <a:off x="1828801" y="2229636"/>
            <a:ext cx="63882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369501" y="2229636"/>
            <a:ext cx="63882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27318" y="1997903"/>
            <a:ext cx="789140" cy="463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ADC</a:t>
            </a:r>
          </a:p>
        </p:txBody>
      </p:sp>
      <p:cxnSp>
        <p:nvCxnSpPr>
          <p:cNvPr id="12" name="Straight Arrow Connector 11"/>
          <p:cNvCxnSpPr/>
          <p:nvPr/>
        </p:nvCxnSpPr>
        <p:spPr>
          <a:xfrm>
            <a:off x="5398717" y="2229634"/>
            <a:ext cx="63882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11650" y="1997903"/>
            <a:ext cx="1419620" cy="646331"/>
          </a:xfrm>
          <a:prstGeom prst="rect">
            <a:avLst/>
          </a:prstGeom>
          <a:noFill/>
        </p:spPr>
        <p:txBody>
          <a:bodyPr wrap="square" rtlCol="0">
            <a:spAutoFit/>
          </a:bodyPr>
          <a:lstStyle/>
          <a:p>
            <a:pPr algn="ctr"/>
            <a:r>
              <a:rPr lang="en-US" dirty="0"/>
              <a:t>Digital Data Stream</a:t>
            </a:r>
          </a:p>
        </p:txBody>
      </p:sp>
      <p:cxnSp>
        <p:nvCxnSpPr>
          <p:cNvPr id="14" name="Straight Arrow Connector 13"/>
          <p:cNvCxnSpPr/>
          <p:nvPr/>
        </p:nvCxnSpPr>
        <p:spPr>
          <a:xfrm>
            <a:off x="6972820" y="2204580"/>
            <a:ext cx="63882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031267" y="1861248"/>
            <a:ext cx="501040" cy="430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3"/>
          </p:cNvCxnSpPr>
          <p:nvPr/>
        </p:nvCxnSpPr>
        <p:spPr>
          <a:xfrm flipV="1">
            <a:off x="9031270" y="2016603"/>
            <a:ext cx="688927" cy="304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3" idx="3"/>
          </p:cNvCxnSpPr>
          <p:nvPr/>
        </p:nvCxnSpPr>
        <p:spPr>
          <a:xfrm>
            <a:off x="9031270" y="2321069"/>
            <a:ext cx="655527" cy="93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3" idx="3"/>
          </p:cNvCxnSpPr>
          <p:nvPr/>
        </p:nvCxnSpPr>
        <p:spPr>
          <a:xfrm>
            <a:off x="9031270" y="2321069"/>
            <a:ext cx="665964" cy="323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Cloud 28"/>
          <p:cNvSpPr/>
          <p:nvPr/>
        </p:nvSpPr>
        <p:spPr>
          <a:xfrm>
            <a:off x="9730637" y="1485047"/>
            <a:ext cx="2206671" cy="1759195"/>
          </a:xfrm>
          <a:prstGeom prst="cloud">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Transmission as Packet Switching</a:t>
            </a:r>
          </a:p>
        </p:txBody>
      </p:sp>
      <p:cxnSp>
        <p:nvCxnSpPr>
          <p:cNvPr id="31" name="Straight Arrow Connector 30"/>
          <p:cNvCxnSpPr/>
          <p:nvPr/>
        </p:nvCxnSpPr>
        <p:spPr>
          <a:xfrm>
            <a:off x="10256469" y="3131507"/>
            <a:ext cx="466335" cy="951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0457148" y="3131507"/>
            <a:ext cx="350729" cy="951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10858504" y="3187875"/>
            <a:ext cx="93945" cy="895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10905475" y="3131507"/>
            <a:ext cx="227556" cy="951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0124291" y="4127329"/>
            <a:ext cx="1419620" cy="646331"/>
          </a:xfrm>
          <a:prstGeom prst="rect">
            <a:avLst/>
          </a:prstGeom>
          <a:noFill/>
        </p:spPr>
        <p:txBody>
          <a:bodyPr wrap="square" rtlCol="0">
            <a:spAutoFit/>
          </a:bodyPr>
          <a:lstStyle/>
          <a:p>
            <a:pPr algn="ctr"/>
            <a:r>
              <a:rPr lang="en-US" dirty="0"/>
              <a:t>Digital Data Stream</a:t>
            </a:r>
          </a:p>
        </p:txBody>
      </p:sp>
      <p:sp>
        <p:nvSpPr>
          <p:cNvPr id="40" name="Rectangle 39"/>
          <p:cNvSpPr/>
          <p:nvPr/>
        </p:nvSpPr>
        <p:spPr>
          <a:xfrm>
            <a:off x="8732731" y="4218763"/>
            <a:ext cx="789140" cy="463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DAC</a:t>
            </a:r>
          </a:p>
        </p:txBody>
      </p:sp>
      <p:cxnSp>
        <p:nvCxnSpPr>
          <p:cNvPr id="46" name="Straight Arrow Connector 45"/>
          <p:cNvCxnSpPr/>
          <p:nvPr/>
        </p:nvCxnSpPr>
        <p:spPr>
          <a:xfrm flipH="1">
            <a:off x="9686795" y="4450491"/>
            <a:ext cx="5696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8075111" y="4450491"/>
            <a:ext cx="5696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709772" y="4262786"/>
            <a:ext cx="1490597" cy="369332"/>
          </a:xfrm>
          <a:prstGeom prst="rect">
            <a:avLst/>
          </a:prstGeom>
          <a:noFill/>
        </p:spPr>
        <p:txBody>
          <a:bodyPr wrap="square" rtlCol="0">
            <a:spAutoFit/>
          </a:bodyPr>
          <a:lstStyle/>
          <a:p>
            <a:r>
              <a:rPr lang="en-US" dirty="0"/>
              <a:t>Analog Signal</a:t>
            </a:r>
          </a:p>
        </p:txBody>
      </p:sp>
      <p:sp>
        <p:nvSpPr>
          <p:cNvPr id="50" name="Rectangle 49"/>
          <p:cNvSpPr/>
          <p:nvPr/>
        </p:nvSpPr>
        <p:spPr>
          <a:xfrm>
            <a:off x="5047993" y="4253487"/>
            <a:ext cx="1089764" cy="4634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Speaker</a:t>
            </a:r>
          </a:p>
        </p:txBody>
      </p:sp>
      <p:cxnSp>
        <p:nvCxnSpPr>
          <p:cNvPr id="53" name="Straight Arrow Connector 52"/>
          <p:cNvCxnSpPr/>
          <p:nvPr/>
        </p:nvCxnSpPr>
        <p:spPr>
          <a:xfrm flipH="1">
            <a:off x="6187857" y="4450491"/>
            <a:ext cx="5696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2166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i-LK" dirty="0" smtClean="0"/>
              <a:t>ප</a:t>
            </a:r>
            <a:r>
              <a:rPr lang="si-LK" dirty="0"/>
              <a:t>්‍රතිසම තරංග </a:t>
            </a:r>
            <a:r>
              <a:rPr lang="si-LK" dirty="0" smtClean="0"/>
              <a:t>අ</a:t>
            </a:r>
            <a:r>
              <a:rPr lang="si-LK" dirty="0"/>
              <a:t>ංකිත තරංග </a:t>
            </a:r>
            <a:r>
              <a:rPr lang="si-LK" dirty="0" smtClean="0"/>
              <a:t>බවට පත</a:t>
            </a:r>
            <a:r>
              <a:rPr lang="si-LK" dirty="0"/>
              <a:t>්කිරී</a:t>
            </a:r>
            <a:r>
              <a:rPr lang="si-LK" dirty="0" smtClean="0"/>
              <a:t>ම</a:t>
            </a:r>
            <a:r>
              <a:rPr lang="en-US" dirty="0" smtClean="0"/>
              <a:t>…..</a:t>
            </a:r>
            <a:endParaRPr lang="en-US" dirty="0"/>
          </a:p>
        </p:txBody>
      </p:sp>
      <p:sp>
        <p:nvSpPr>
          <p:cNvPr id="3" name="Content Placeholder 2"/>
          <p:cNvSpPr>
            <a:spLocks noGrp="1"/>
          </p:cNvSpPr>
          <p:nvPr>
            <p:ph idx="1"/>
          </p:nvPr>
        </p:nvSpPr>
        <p:spPr>
          <a:xfrm>
            <a:off x="501045" y="1600157"/>
            <a:ext cx="10852759" cy="1806923"/>
          </a:xfrm>
        </p:spPr>
        <p:txBody>
          <a:bodyPr/>
          <a:lstStyle/>
          <a:p>
            <a:r>
              <a:rPr lang="en-US" dirty="0" smtClean="0"/>
              <a:t>PCM - </a:t>
            </a:r>
            <a:r>
              <a:rPr lang="si-LK" dirty="0" smtClean="0"/>
              <a:t>කම්පන කේත මූර්ජනය</a:t>
            </a:r>
          </a:p>
          <a:p>
            <a:pPr lvl="1"/>
            <a:r>
              <a:rPr lang="en-US" dirty="0"/>
              <a:t>Pulse-code modulation </a:t>
            </a:r>
            <a:endParaRPr lang="en-US" dirty="0" smtClean="0"/>
          </a:p>
          <a:p>
            <a:pPr lvl="1"/>
            <a:r>
              <a:rPr lang="si-LK" dirty="0" smtClean="0"/>
              <a:t>ප්‍රතිසම සංඥා අංකිත ආකාරයෙන් ‍නිරූපණය සඳහා භාවිතා ක</a:t>
            </a:r>
            <a:r>
              <a:rPr lang="si-LK" dirty="0"/>
              <a:t>ර</a:t>
            </a:r>
            <a:r>
              <a:rPr lang="si-LK" dirty="0" smtClean="0"/>
              <a:t>න සම්මත ආකාරයකි.</a:t>
            </a:r>
          </a:p>
          <a:p>
            <a:pPr lvl="1"/>
            <a:r>
              <a:rPr lang="si-LK" dirty="0" smtClean="0"/>
              <a:t>පරිගණක, </a:t>
            </a:r>
            <a:r>
              <a:rPr lang="en-US" dirty="0" smtClean="0"/>
              <a:t>CD, DVD, </a:t>
            </a:r>
            <a:r>
              <a:rPr lang="si-LK" dirty="0" smtClean="0"/>
              <a:t>අංකිත දුරකතන භාවිතයන්</a:t>
            </a:r>
            <a:endParaRPr lang="en-US" dirty="0" smtClean="0"/>
          </a:p>
          <a:p>
            <a:endParaRPr lang="en-US" dirty="0"/>
          </a:p>
        </p:txBody>
      </p:sp>
      <p:pic>
        <p:nvPicPr>
          <p:cNvPr id="5" name="Picture 4"/>
          <p:cNvPicPr>
            <a:picLocks noChangeAspect="1"/>
          </p:cNvPicPr>
          <p:nvPr/>
        </p:nvPicPr>
        <p:blipFill>
          <a:blip r:embed="rId3"/>
          <a:stretch>
            <a:fillRect/>
          </a:stretch>
        </p:blipFill>
        <p:spPr>
          <a:xfrm>
            <a:off x="242032" y="3590101"/>
            <a:ext cx="3926369" cy="3031299"/>
          </a:xfrm>
          <a:prstGeom prst="rect">
            <a:avLst/>
          </a:prstGeom>
        </p:spPr>
      </p:pic>
      <p:sp>
        <p:nvSpPr>
          <p:cNvPr id="6" name="TextBox 5"/>
          <p:cNvSpPr txBox="1"/>
          <p:nvPr/>
        </p:nvSpPr>
        <p:spPr>
          <a:xfrm>
            <a:off x="4346533" y="3812924"/>
            <a:ext cx="7970728" cy="1938992"/>
          </a:xfrm>
          <a:prstGeom prst="rect">
            <a:avLst/>
          </a:prstGeom>
          <a:noFill/>
        </p:spPr>
        <p:txBody>
          <a:bodyPr wrap="square" rtlCol="0">
            <a:spAutoFit/>
          </a:bodyPr>
          <a:lstStyle/>
          <a:p>
            <a:pPr marL="342891" indent="-342891">
              <a:buFont typeface="Arial" panose="020B0604020202020204" pitchFamily="34" charset="0"/>
              <a:buChar char="•"/>
            </a:pPr>
            <a:r>
              <a:rPr lang="en-US" sz="2400" dirty="0"/>
              <a:t>Encoding Values: 8 = 1000, 9=1001 …..</a:t>
            </a:r>
          </a:p>
          <a:p>
            <a:pPr marL="342891" indent="-342891">
              <a:buFont typeface="Arial" panose="020B0604020202020204" pitchFamily="34" charset="0"/>
              <a:buChar char="•"/>
            </a:pPr>
            <a:r>
              <a:rPr lang="en-US" sz="2400" dirty="0"/>
              <a:t>These encoding Values input into </a:t>
            </a:r>
            <a:r>
              <a:rPr lang="en-US" sz="2400" dirty="0">
                <a:solidFill>
                  <a:srgbClr val="0070C0"/>
                </a:solidFill>
              </a:rPr>
              <a:t>Digital Signal Processor(DSP)</a:t>
            </a:r>
          </a:p>
          <a:p>
            <a:pPr marL="342891" indent="-342891">
              <a:buFont typeface="Arial" panose="020B0604020202020204" pitchFamily="34" charset="0"/>
              <a:buChar char="•"/>
            </a:pPr>
            <a:r>
              <a:rPr lang="en-US" sz="2400" dirty="0">
                <a:solidFill>
                  <a:srgbClr val="0070C0"/>
                </a:solidFill>
              </a:rPr>
              <a:t>PCM </a:t>
            </a:r>
            <a:r>
              <a:rPr lang="en-US" sz="2400" dirty="0"/>
              <a:t>process manipulated in ADC</a:t>
            </a:r>
            <a:r>
              <a:rPr lang="en-US" sz="2400" dirty="0">
                <a:solidFill>
                  <a:srgbClr val="0070C0"/>
                </a:solidFill>
              </a:rPr>
              <a:t>  </a:t>
            </a:r>
          </a:p>
          <a:p>
            <a:endParaRPr lang="en-US" sz="2400" dirty="0"/>
          </a:p>
        </p:txBody>
      </p:sp>
    </p:spTree>
    <p:extLst>
      <p:ext uri="{BB962C8B-B14F-4D97-AF65-F5344CB8AC3E}">
        <p14:creationId xmlns:p14="http://schemas.microsoft.com/office/powerpoint/2010/main" val="24459747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838" y="597326"/>
            <a:ext cx="11199127" cy="5653349"/>
          </a:xfrm>
        </p:spPr>
        <p:txBody>
          <a:bodyPr/>
          <a:lstStyle/>
          <a:p>
            <a:r>
              <a:rPr lang="si-LK" dirty="0" smtClean="0"/>
              <a:t>තරංගයක හැසිරීම </a:t>
            </a:r>
            <a:r>
              <a:rPr lang="el-GR" dirty="0" smtClean="0"/>
              <a:t>λ</a:t>
            </a:r>
            <a:r>
              <a:rPr lang="en-US" dirty="0" smtClean="0"/>
              <a:t>v=c </a:t>
            </a:r>
            <a:r>
              <a:rPr lang="si-LK" dirty="0" smtClean="0"/>
              <a:t>මගින් දැක්විය හැකිය. මෙහි </a:t>
            </a:r>
            <a:r>
              <a:rPr lang="el-GR" dirty="0" smtClean="0"/>
              <a:t>λ</a:t>
            </a:r>
            <a:r>
              <a:rPr lang="si-LK" dirty="0"/>
              <a:t> </a:t>
            </a:r>
            <a:r>
              <a:rPr lang="si-LK" dirty="0" smtClean="0"/>
              <a:t>= තරංග ආයාමය ද, </a:t>
            </a:r>
            <a:r>
              <a:rPr lang="en-US" dirty="0"/>
              <a:t> </a:t>
            </a:r>
            <a:r>
              <a:rPr lang="en-US" dirty="0" smtClean="0"/>
              <a:t>       </a:t>
            </a:r>
            <a:r>
              <a:rPr lang="az-Cyrl-AZ" dirty="0" smtClean="0"/>
              <a:t>ѵ</a:t>
            </a:r>
            <a:r>
              <a:rPr lang="si-LK" dirty="0" smtClean="0"/>
              <a:t>=සංඛ්‍යාතයද හා </a:t>
            </a:r>
            <a:r>
              <a:rPr lang="en-US" dirty="0" smtClean="0"/>
              <a:t>c</a:t>
            </a:r>
            <a:r>
              <a:rPr lang="si-LK" dirty="0" smtClean="0"/>
              <a:t>=ආලෝකයේ වේගයද වේ. </a:t>
            </a:r>
            <a:r>
              <a:rPr lang="en-US" dirty="0" smtClean="0"/>
              <a:t> </a:t>
            </a:r>
            <a:endParaRPr lang="en-US" dirty="0"/>
          </a:p>
        </p:txBody>
      </p:sp>
      <p:pic>
        <p:nvPicPr>
          <p:cNvPr id="4" name="Picture 3"/>
          <p:cNvPicPr>
            <a:picLocks noChangeAspect="1"/>
          </p:cNvPicPr>
          <p:nvPr/>
        </p:nvPicPr>
        <p:blipFill>
          <a:blip r:embed="rId3"/>
          <a:stretch>
            <a:fillRect/>
          </a:stretch>
        </p:blipFill>
        <p:spPr>
          <a:xfrm>
            <a:off x="6622556" y="3634972"/>
            <a:ext cx="5196405" cy="3025137"/>
          </a:xfrm>
          <a:prstGeom prst="rect">
            <a:avLst/>
          </a:prstGeom>
        </p:spPr>
      </p:pic>
      <p:pic>
        <p:nvPicPr>
          <p:cNvPr id="5" name="Picture 4"/>
          <p:cNvPicPr>
            <a:picLocks noChangeAspect="1"/>
          </p:cNvPicPr>
          <p:nvPr/>
        </p:nvPicPr>
        <p:blipFill>
          <a:blip r:embed="rId4"/>
          <a:stretch>
            <a:fillRect/>
          </a:stretch>
        </p:blipFill>
        <p:spPr>
          <a:xfrm>
            <a:off x="1602475" y="5147541"/>
            <a:ext cx="4431795" cy="669425"/>
          </a:xfrm>
          <a:prstGeom prst="rect">
            <a:avLst/>
          </a:prstGeom>
        </p:spPr>
      </p:pic>
      <p:pic>
        <p:nvPicPr>
          <p:cNvPr id="6" name="Picture 5"/>
          <p:cNvPicPr>
            <a:picLocks noChangeAspect="1"/>
          </p:cNvPicPr>
          <p:nvPr/>
        </p:nvPicPr>
        <p:blipFill>
          <a:blip r:embed="rId5"/>
          <a:stretch>
            <a:fillRect/>
          </a:stretch>
        </p:blipFill>
        <p:spPr>
          <a:xfrm>
            <a:off x="401471" y="1615103"/>
            <a:ext cx="5873480" cy="2397339"/>
          </a:xfrm>
          <a:prstGeom prst="rect">
            <a:avLst/>
          </a:prstGeom>
        </p:spPr>
      </p:pic>
    </p:spTree>
    <p:extLst>
      <p:ext uri="{BB962C8B-B14F-4D97-AF65-F5344CB8AC3E}">
        <p14:creationId xmlns:p14="http://schemas.microsoft.com/office/powerpoint/2010/main" val="243800458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513568" y="1625325"/>
            <a:ext cx="2217107" cy="2370481"/>
          </a:xfrm>
          <a:prstGeom prst="roundRect">
            <a:avLst/>
          </a:prstGeom>
          <a:solidFill>
            <a:srgbClr val="A5C5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25675" y="413362"/>
            <a:ext cx="10515600" cy="532495"/>
          </a:xfrm>
        </p:spPr>
        <p:txBody>
          <a:bodyPr/>
          <a:lstStyle/>
          <a:p>
            <a:pPr algn="ctr"/>
            <a:r>
              <a:rPr lang="en-US" dirty="0" smtClean="0"/>
              <a:t>CODEC (Code Decode)</a:t>
            </a:r>
          </a:p>
          <a:p>
            <a:endParaRPr lang="en-US" dirty="0"/>
          </a:p>
        </p:txBody>
      </p:sp>
      <p:sp>
        <p:nvSpPr>
          <p:cNvPr id="6" name="TextBox 5"/>
          <p:cNvSpPr txBox="1"/>
          <p:nvPr/>
        </p:nvSpPr>
        <p:spPr>
          <a:xfrm>
            <a:off x="5337131" y="3884023"/>
            <a:ext cx="1826712" cy="646331"/>
          </a:xfrm>
          <a:prstGeom prst="rect">
            <a:avLst/>
          </a:prstGeom>
          <a:noFill/>
        </p:spPr>
        <p:txBody>
          <a:bodyPr wrap="square" rtlCol="0">
            <a:spAutoFit/>
          </a:bodyPr>
          <a:lstStyle/>
          <a:p>
            <a:pPr marL="285744" indent="-285744">
              <a:buFont typeface="Wingdings" panose="05000000000000000000" pitchFamily="2" charset="2"/>
              <a:buChar char="ü"/>
            </a:pPr>
            <a:r>
              <a:rPr lang="en-US" dirty="0"/>
              <a:t>Transmission</a:t>
            </a:r>
          </a:p>
          <a:p>
            <a:pPr marL="285744" indent="-285744">
              <a:buFont typeface="Wingdings" panose="05000000000000000000" pitchFamily="2" charset="2"/>
              <a:buChar char="ü"/>
            </a:pPr>
            <a:r>
              <a:rPr lang="en-US" dirty="0"/>
              <a:t>Storing</a:t>
            </a:r>
          </a:p>
        </p:txBody>
      </p:sp>
      <p:sp>
        <p:nvSpPr>
          <p:cNvPr id="7" name="Rectangle 6"/>
          <p:cNvSpPr/>
          <p:nvPr/>
        </p:nvSpPr>
        <p:spPr>
          <a:xfrm>
            <a:off x="825678" y="1699682"/>
            <a:ext cx="1591849" cy="889348"/>
          </a:xfrm>
          <a:prstGeom prst="rect">
            <a:avLst/>
          </a:prstGeom>
          <a:solidFill>
            <a:srgbClr val="FFFF66"/>
          </a:solidFill>
          <a:ln>
            <a:solidFill>
              <a:srgbClr val="FFFF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Video Data </a:t>
            </a:r>
          </a:p>
        </p:txBody>
      </p:sp>
      <p:sp>
        <p:nvSpPr>
          <p:cNvPr id="9" name="Rectangle 8"/>
          <p:cNvSpPr/>
          <p:nvPr/>
        </p:nvSpPr>
        <p:spPr>
          <a:xfrm>
            <a:off x="800625" y="2986003"/>
            <a:ext cx="1591849" cy="889348"/>
          </a:xfrm>
          <a:prstGeom prst="rect">
            <a:avLst/>
          </a:prstGeom>
          <a:solidFill>
            <a:schemeClr val="accent6">
              <a:lumMod val="75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Audio Data </a:t>
            </a:r>
          </a:p>
        </p:txBody>
      </p:sp>
      <p:sp>
        <p:nvSpPr>
          <p:cNvPr id="10" name="Right Arrow 9"/>
          <p:cNvSpPr/>
          <p:nvPr/>
        </p:nvSpPr>
        <p:spPr>
          <a:xfrm>
            <a:off x="2780779" y="2232321"/>
            <a:ext cx="1991637" cy="9618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i-LK" dirty="0"/>
              <a:t>ආකේතනය</a:t>
            </a:r>
          </a:p>
          <a:p>
            <a:pPr algn="ctr"/>
            <a:r>
              <a:rPr lang="en-US" dirty="0"/>
              <a:t>Encode</a:t>
            </a:r>
          </a:p>
        </p:txBody>
      </p:sp>
      <p:sp>
        <p:nvSpPr>
          <p:cNvPr id="11" name="Oval 10"/>
          <p:cNvSpPr/>
          <p:nvPr/>
        </p:nvSpPr>
        <p:spPr>
          <a:xfrm>
            <a:off x="2956146" y="1774835"/>
            <a:ext cx="1164921" cy="53264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Video Codec</a:t>
            </a:r>
          </a:p>
        </p:txBody>
      </p:sp>
      <p:sp>
        <p:nvSpPr>
          <p:cNvPr id="12" name="Oval 11"/>
          <p:cNvSpPr/>
          <p:nvPr/>
        </p:nvSpPr>
        <p:spPr>
          <a:xfrm>
            <a:off x="2943620" y="3148479"/>
            <a:ext cx="1164921" cy="53264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Audio Codec</a:t>
            </a:r>
          </a:p>
        </p:txBody>
      </p:sp>
      <p:sp>
        <p:nvSpPr>
          <p:cNvPr id="13" name="Rounded Rectangle 12"/>
          <p:cNvSpPr/>
          <p:nvPr/>
        </p:nvSpPr>
        <p:spPr>
          <a:xfrm>
            <a:off x="4897680" y="1674628"/>
            <a:ext cx="2279737" cy="2126949"/>
          </a:xfrm>
          <a:prstGeom prst="roundRect">
            <a:avLst/>
          </a:prstGeom>
          <a:solidFill>
            <a:srgbClr val="A5C5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223355" y="1940951"/>
            <a:ext cx="1678488" cy="638031"/>
          </a:xfrm>
          <a:prstGeom prst="rect">
            <a:avLst/>
          </a:prstGeom>
          <a:solidFill>
            <a:srgbClr val="FFFF66"/>
          </a:solidFill>
          <a:ln>
            <a:solidFill>
              <a:srgbClr val="FFFF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a:t>Compress Video Data</a:t>
            </a:r>
          </a:p>
        </p:txBody>
      </p:sp>
      <p:sp>
        <p:nvSpPr>
          <p:cNvPr id="15" name="Rectangle 14"/>
          <p:cNvSpPr/>
          <p:nvPr/>
        </p:nvSpPr>
        <p:spPr>
          <a:xfrm>
            <a:off x="5210831" y="2885792"/>
            <a:ext cx="1691015" cy="608971"/>
          </a:xfrm>
          <a:prstGeom prst="rect">
            <a:avLst/>
          </a:prstGeom>
          <a:solidFill>
            <a:schemeClr val="accent6">
              <a:lumMod val="75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a:t>Compress Audio Data</a:t>
            </a:r>
          </a:p>
        </p:txBody>
      </p:sp>
      <p:sp>
        <p:nvSpPr>
          <p:cNvPr id="18" name="Right Arrow 17"/>
          <p:cNvSpPr/>
          <p:nvPr/>
        </p:nvSpPr>
        <p:spPr>
          <a:xfrm>
            <a:off x="7444637" y="2232321"/>
            <a:ext cx="2079320" cy="9618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i-LK" dirty="0"/>
              <a:t>විකේතනය</a:t>
            </a:r>
          </a:p>
          <a:p>
            <a:pPr algn="ctr"/>
            <a:r>
              <a:rPr lang="en-US" dirty="0"/>
              <a:t>Decode</a:t>
            </a:r>
          </a:p>
        </p:txBody>
      </p:sp>
      <p:sp>
        <p:nvSpPr>
          <p:cNvPr id="19" name="Oval 18"/>
          <p:cNvSpPr/>
          <p:nvPr/>
        </p:nvSpPr>
        <p:spPr>
          <a:xfrm>
            <a:off x="7818854" y="1803673"/>
            <a:ext cx="1164921" cy="53264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Video Codec</a:t>
            </a:r>
          </a:p>
        </p:txBody>
      </p:sp>
      <p:sp>
        <p:nvSpPr>
          <p:cNvPr id="20" name="Oval 19"/>
          <p:cNvSpPr/>
          <p:nvPr/>
        </p:nvSpPr>
        <p:spPr>
          <a:xfrm>
            <a:off x="7867392" y="3148479"/>
            <a:ext cx="1164921" cy="53264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Audio Codec</a:t>
            </a:r>
          </a:p>
        </p:txBody>
      </p:sp>
      <p:sp>
        <p:nvSpPr>
          <p:cNvPr id="22" name="Rounded Rectangle 21"/>
          <p:cNvSpPr/>
          <p:nvPr/>
        </p:nvSpPr>
        <p:spPr>
          <a:xfrm>
            <a:off x="9770301" y="1558834"/>
            <a:ext cx="2217107" cy="2370481"/>
          </a:xfrm>
          <a:prstGeom prst="roundRect">
            <a:avLst/>
          </a:prstGeom>
          <a:solidFill>
            <a:srgbClr val="A5C5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0082412" y="1633191"/>
            <a:ext cx="1591849" cy="889348"/>
          </a:xfrm>
          <a:prstGeom prst="rect">
            <a:avLst/>
          </a:prstGeom>
          <a:solidFill>
            <a:srgbClr val="FFFF66"/>
          </a:solidFill>
          <a:ln>
            <a:solidFill>
              <a:srgbClr val="FFFF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Video Data </a:t>
            </a:r>
          </a:p>
        </p:txBody>
      </p:sp>
      <p:sp>
        <p:nvSpPr>
          <p:cNvPr id="24" name="Rectangle 23"/>
          <p:cNvSpPr/>
          <p:nvPr/>
        </p:nvSpPr>
        <p:spPr>
          <a:xfrm>
            <a:off x="10069885" y="2919513"/>
            <a:ext cx="1591849" cy="889348"/>
          </a:xfrm>
          <a:prstGeom prst="rect">
            <a:avLst/>
          </a:prstGeom>
          <a:solidFill>
            <a:schemeClr val="accent6">
              <a:lumMod val="75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Audio Data </a:t>
            </a:r>
          </a:p>
        </p:txBody>
      </p:sp>
      <p:sp>
        <p:nvSpPr>
          <p:cNvPr id="2" name="TextBox 1"/>
          <p:cNvSpPr txBox="1"/>
          <p:nvPr/>
        </p:nvSpPr>
        <p:spPr>
          <a:xfrm>
            <a:off x="513571" y="4530349"/>
            <a:ext cx="1375569" cy="369332"/>
          </a:xfrm>
          <a:prstGeom prst="rect">
            <a:avLst/>
          </a:prstGeom>
          <a:noFill/>
        </p:spPr>
        <p:txBody>
          <a:bodyPr wrap="none" rtlCol="0">
            <a:spAutoFit/>
          </a:bodyPr>
          <a:lstStyle/>
          <a:p>
            <a:r>
              <a:rPr lang="en-US" dirty="0"/>
              <a:t>Analog  Data</a:t>
            </a:r>
          </a:p>
        </p:txBody>
      </p:sp>
      <p:sp>
        <p:nvSpPr>
          <p:cNvPr id="25" name="TextBox 24"/>
          <p:cNvSpPr txBox="1"/>
          <p:nvPr/>
        </p:nvSpPr>
        <p:spPr>
          <a:xfrm>
            <a:off x="5589155" y="4715016"/>
            <a:ext cx="2045368" cy="369332"/>
          </a:xfrm>
          <a:prstGeom prst="rect">
            <a:avLst/>
          </a:prstGeom>
          <a:noFill/>
        </p:spPr>
        <p:txBody>
          <a:bodyPr wrap="none" rtlCol="0">
            <a:spAutoFit/>
          </a:bodyPr>
          <a:lstStyle/>
          <a:p>
            <a:r>
              <a:rPr lang="en-US" dirty="0"/>
              <a:t>Binary  Data Stream</a:t>
            </a:r>
          </a:p>
        </p:txBody>
      </p:sp>
      <p:sp>
        <p:nvSpPr>
          <p:cNvPr id="26" name="TextBox 25"/>
          <p:cNvSpPr txBox="1"/>
          <p:nvPr/>
        </p:nvSpPr>
        <p:spPr>
          <a:xfrm>
            <a:off x="10165177" y="4383741"/>
            <a:ext cx="1375569" cy="369332"/>
          </a:xfrm>
          <a:prstGeom prst="rect">
            <a:avLst/>
          </a:prstGeom>
          <a:noFill/>
        </p:spPr>
        <p:txBody>
          <a:bodyPr wrap="none" rtlCol="0">
            <a:spAutoFit/>
          </a:bodyPr>
          <a:lstStyle/>
          <a:p>
            <a:r>
              <a:rPr lang="en-US" dirty="0"/>
              <a:t>Analog  Data</a:t>
            </a:r>
          </a:p>
        </p:txBody>
      </p:sp>
    </p:spTree>
    <p:extLst>
      <p:ext uri="{BB962C8B-B14F-4D97-AF65-F5344CB8AC3E}">
        <p14:creationId xmlns:p14="http://schemas.microsoft.com/office/powerpoint/2010/main" val="4286384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9483"/>
          </a:xfrm>
        </p:spPr>
        <p:txBody>
          <a:bodyPr>
            <a:normAutofit/>
          </a:bodyPr>
          <a:lstStyle/>
          <a:p>
            <a:pPr algn="ctr"/>
            <a:r>
              <a:rPr lang="en-US" sz="3600" dirty="0"/>
              <a:t>Multiplexing - </a:t>
            </a:r>
            <a:r>
              <a:rPr lang="si-LK" sz="3600" dirty="0"/>
              <a:t>බහුපථකරණය -</a:t>
            </a:r>
            <a:r>
              <a:rPr lang="en-US" sz="3600" dirty="0"/>
              <a:t>MUX</a:t>
            </a:r>
          </a:p>
        </p:txBody>
      </p:sp>
      <p:sp>
        <p:nvSpPr>
          <p:cNvPr id="3" name="Content Placeholder 2"/>
          <p:cNvSpPr>
            <a:spLocks noGrp="1"/>
          </p:cNvSpPr>
          <p:nvPr>
            <p:ph idx="1"/>
          </p:nvPr>
        </p:nvSpPr>
        <p:spPr>
          <a:xfrm>
            <a:off x="6348453" y="1166347"/>
            <a:ext cx="5473875" cy="4738013"/>
          </a:xfrm>
        </p:spPr>
        <p:txBody>
          <a:bodyPr>
            <a:normAutofit/>
          </a:bodyPr>
          <a:lstStyle/>
          <a:p>
            <a:r>
              <a:rPr lang="si-LK" dirty="0"/>
              <a:t>දත්ත සම්ප්‍රේශණයේ දී එකිනෙකට වෙනස් ආදානයන් කිහිපයක</a:t>
            </a:r>
            <a:r>
              <a:rPr lang="si-LK" dirty="0" smtClean="0"/>
              <a:t>්</a:t>
            </a:r>
            <a:r>
              <a:rPr lang="en-US" dirty="0" smtClean="0"/>
              <a:t> (analog/Digital)</a:t>
            </a:r>
            <a:r>
              <a:rPr lang="si-LK" dirty="0" smtClean="0"/>
              <a:t> </a:t>
            </a:r>
            <a:r>
              <a:rPr lang="si-LK" dirty="0"/>
              <a:t>තනි සන්නිවේදන මාධ්‍යක් හරහා සන්නිවේදනය කිරීම සඳහා බහුපථ කාරකය භාවිතා කරයි</a:t>
            </a:r>
            <a:r>
              <a:rPr lang="si-LK" dirty="0" smtClean="0"/>
              <a:t>.</a:t>
            </a:r>
          </a:p>
          <a:p>
            <a:r>
              <a:rPr lang="si-LK" dirty="0" smtClean="0"/>
              <a:t> මෙහිදී වෙනස් කාල පරාසයන් හෝ වේග පරසයන් භාවිතා කරයි.</a:t>
            </a:r>
            <a:endParaRPr lang="en-US" dirty="0" smtClean="0"/>
          </a:p>
          <a:p>
            <a:r>
              <a:rPr lang="si-LK" dirty="0" smtClean="0"/>
              <a:t>වේගවත් තාර්කික පරිපථයකි. ප්‍රතිසම තාක්ෂණයට අනුව ට්‍රාන්සිස්ටර්ස් භාවිතා කල පරිපථද භාවිතා කරයි.</a:t>
            </a:r>
          </a:p>
          <a:p>
            <a:endParaRPr lang="en-US" dirty="0"/>
          </a:p>
        </p:txBody>
      </p:sp>
      <p:pic>
        <p:nvPicPr>
          <p:cNvPr id="4" name="Picture 3"/>
          <p:cNvPicPr>
            <a:picLocks noChangeAspect="1"/>
          </p:cNvPicPr>
          <p:nvPr/>
        </p:nvPicPr>
        <p:blipFill>
          <a:blip r:embed="rId3"/>
          <a:stretch>
            <a:fillRect/>
          </a:stretch>
        </p:blipFill>
        <p:spPr>
          <a:xfrm>
            <a:off x="838203" y="4004136"/>
            <a:ext cx="3748551" cy="2559501"/>
          </a:xfrm>
          <a:prstGeom prst="rect">
            <a:avLst/>
          </a:prstGeom>
        </p:spPr>
      </p:pic>
      <p:pic>
        <p:nvPicPr>
          <p:cNvPr id="1026" name="Picture 2" descr="http://www.electronics-tutorials.ws/wp-content/uploads/2013/08/comb2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605" y="1383343"/>
            <a:ext cx="2856979" cy="21520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5002974" y="5944512"/>
            <a:ext cx="6962775" cy="619125"/>
          </a:xfrm>
          <a:prstGeom prst="rect">
            <a:avLst/>
          </a:prstGeom>
        </p:spPr>
      </p:pic>
    </p:spTree>
    <p:extLst>
      <p:ext uri="{BB962C8B-B14F-4D97-AF65-F5344CB8AC3E}">
        <p14:creationId xmlns:p14="http://schemas.microsoft.com/office/powerpoint/2010/main" val="420940840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0"/>
            <a:ext cx="10515600" cy="824847"/>
          </a:xfrm>
        </p:spPr>
        <p:txBody>
          <a:bodyPr>
            <a:normAutofit/>
          </a:bodyPr>
          <a:lstStyle/>
          <a:p>
            <a:pPr algn="ctr"/>
            <a:r>
              <a:rPr lang="en-US" sz="3200" dirty="0"/>
              <a:t>1-bit Digital Comparator Circuit</a:t>
            </a:r>
          </a:p>
        </p:txBody>
      </p:sp>
      <p:pic>
        <p:nvPicPr>
          <p:cNvPr id="3074" name="Picture 2" descr="http://www.electronics-tutorials.ws/wp-content/uploads/2013/08/comb21.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5469" y="2032037"/>
            <a:ext cx="5370535" cy="2129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7146360" y="2032033"/>
            <a:ext cx="4352211" cy="3704888"/>
          </a:xfrm>
          <a:prstGeom prst="rect">
            <a:avLst/>
          </a:prstGeom>
        </p:spPr>
      </p:pic>
    </p:spTree>
    <p:extLst>
      <p:ext uri="{BB962C8B-B14F-4D97-AF65-F5344CB8AC3E}">
        <p14:creationId xmlns:p14="http://schemas.microsoft.com/office/powerpoint/2010/main" val="770008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774743"/>
          </a:xfrm>
        </p:spPr>
        <p:txBody>
          <a:bodyPr>
            <a:normAutofit/>
          </a:bodyPr>
          <a:lstStyle/>
          <a:p>
            <a:r>
              <a:rPr lang="en-US" sz="3200" dirty="0"/>
              <a:t>2-input Multiplexer Design</a:t>
            </a:r>
          </a:p>
        </p:txBody>
      </p:sp>
      <p:pic>
        <p:nvPicPr>
          <p:cNvPr id="5" name="Content Placeholder 4"/>
          <p:cNvPicPr>
            <a:picLocks noGrp="1" noChangeAspect="1"/>
          </p:cNvPicPr>
          <p:nvPr>
            <p:ph idx="1"/>
          </p:nvPr>
        </p:nvPicPr>
        <p:blipFill>
          <a:blip r:embed="rId3"/>
          <a:stretch>
            <a:fillRect/>
          </a:stretch>
        </p:blipFill>
        <p:spPr>
          <a:xfrm>
            <a:off x="850727" y="1139872"/>
            <a:ext cx="7278667" cy="3939841"/>
          </a:xfrm>
          <a:prstGeom prst="rect">
            <a:avLst/>
          </a:prstGeom>
        </p:spPr>
      </p:pic>
      <p:sp>
        <p:nvSpPr>
          <p:cNvPr id="4" name="Action Button: Forward or Next 3">
            <a:hlinkClick r:id="rId4" highlightClick="1"/>
          </p:cNvPr>
          <p:cNvSpPr/>
          <p:nvPr/>
        </p:nvSpPr>
        <p:spPr>
          <a:xfrm>
            <a:off x="11235850" y="6212914"/>
            <a:ext cx="588724" cy="30062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2569" y="4238629"/>
            <a:ext cx="1990911" cy="923330"/>
          </a:xfrm>
          <a:prstGeom prst="rect">
            <a:avLst/>
          </a:prstGeom>
        </p:spPr>
        <p:txBody>
          <a:bodyPr wrap="square">
            <a:spAutoFit/>
          </a:bodyPr>
          <a:lstStyle/>
          <a:p>
            <a:r>
              <a:rPr lang="en-US" b="1" dirty="0">
                <a:solidFill>
                  <a:schemeClr val="tx2">
                    <a:lumMod val="50000"/>
                  </a:schemeClr>
                </a:solidFill>
              </a:rPr>
              <a:t>single pole double throw (SPDT) switch</a:t>
            </a:r>
            <a:r>
              <a:rPr lang="en-US" dirty="0"/>
              <a:t>.</a:t>
            </a:r>
          </a:p>
        </p:txBody>
      </p:sp>
      <p:cxnSp>
        <p:nvCxnSpPr>
          <p:cNvPr id="9" name="Straight Arrow Connector 8"/>
          <p:cNvCxnSpPr/>
          <p:nvPr/>
        </p:nvCxnSpPr>
        <p:spPr>
          <a:xfrm flipV="1">
            <a:off x="2116904" y="4033386"/>
            <a:ext cx="400249" cy="375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1786415" y="5284952"/>
            <a:ext cx="5102901" cy="706821"/>
          </a:xfrm>
          <a:prstGeom prst="rect">
            <a:avLst/>
          </a:prstGeom>
        </p:spPr>
      </p:pic>
      <p:pic>
        <p:nvPicPr>
          <p:cNvPr id="12" name="Picture 11"/>
          <p:cNvPicPr>
            <a:picLocks noChangeAspect="1"/>
          </p:cNvPicPr>
          <p:nvPr/>
        </p:nvPicPr>
        <p:blipFill>
          <a:blip r:embed="rId6"/>
          <a:stretch>
            <a:fillRect/>
          </a:stretch>
        </p:blipFill>
        <p:spPr>
          <a:xfrm>
            <a:off x="3213825" y="6072765"/>
            <a:ext cx="2385313" cy="730199"/>
          </a:xfrm>
          <a:prstGeom prst="rect">
            <a:avLst/>
          </a:prstGeom>
        </p:spPr>
      </p:pic>
    </p:spTree>
    <p:extLst>
      <p:ext uri="{BB962C8B-B14F-4D97-AF65-F5344CB8AC3E}">
        <p14:creationId xmlns:p14="http://schemas.microsoft.com/office/powerpoint/2010/main" val="3181865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4-input multiplexer circu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18" y="818517"/>
            <a:ext cx="7271620" cy="5737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7847038" y="2420788"/>
            <a:ext cx="4115321" cy="815969"/>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9369360" y="2498760"/>
              <a:ext cx="553320" cy="552240"/>
            </p14:xfrm>
          </p:contentPart>
        </mc:Choice>
        <mc:Fallback xmlns="">
          <p:pic>
            <p:nvPicPr>
              <p:cNvPr id="2" name="Ink 1"/>
              <p:cNvPicPr/>
              <p:nvPr/>
            </p:nvPicPr>
            <p:blipFill>
              <a:blip r:embed="rId6"/>
              <a:stretch>
                <a:fillRect/>
              </a:stretch>
            </p:blipFill>
            <p:spPr>
              <a:xfrm>
                <a:off x="9360000" y="2489400"/>
                <a:ext cx="572040" cy="570960"/>
              </a:xfrm>
              <a:prstGeom prst="rect">
                <a:avLst/>
              </a:prstGeom>
            </p:spPr>
          </p:pic>
        </mc:Fallback>
      </mc:AlternateContent>
    </p:spTree>
    <p:extLst>
      <p:ext uri="{BB962C8B-B14F-4D97-AF65-F5344CB8AC3E}">
        <p14:creationId xmlns:p14="http://schemas.microsoft.com/office/powerpoint/2010/main" val="2326633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Multiplexer Input Line Selection</a:t>
            </a:r>
          </a:p>
        </p:txBody>
      </p:sp>
      <p:pic>
        <p:nvPicPr>
          <p:cNvPr id="4" name="Content Placeholder 3"/>
          <p:cNvPicPr>
            <a:picLocks noGrp="1" noChangeAspect="1"/>
          </p:cNvPicPr>
          <p:nvPr>
            <p:ph idx="1"/>
          </p:nvPr>
        </p:nvPicPr>
        <p:blipFill>
          <a:blip r:embed="rId3"/>
          <a:stretch>
            <a:fillRect/>
          </a:stretch>
        </p:blipFill>
        <p:spPr>
          <a:xfrm>
            <a:off x="474949" y="2362797"/>
            <a:ext cx="2276553" cy="2259307"/>
          </a:xfrm>
          <a:prstGeom prst="rect">
            <a:avLst/>
          </a:prstGeom>
        </p:spPr>
      </p:pic>
      <p:pic>
        <p:nvPicPr>
          <p:cNvPr id="5" name="Picture 4"/>
          <p:cNvPicPr>
            <a:picLocks noChangeAspect="1"/>
          </p:cNvPicPr>
          <p:nvPr/>
        </p:nvPicPr>
        <p:blipFill>
          <a:blip r:embed="rId4"/>
          <a:stretch>
            <a:fillRect/>
          </a:stretch>
        </p:blipFill>
        <p:spPr>
          <a:xfrm>
            <a:off x="3679525" y="2362797"/>
            <a:ext cx="2416475" cy="2259307"/>
          </a:xfrm>
          <a:prstGeom prst="rect">
            <a:avLst/>
          </a:prstGeom>
        </p:spPr>
      </p:pic>
      <p:pic>
        <p:nvPicPr>
          <p:cNvPr id="6" name="Picture 5"/>
          <p:cNvPicPr>
            <a:picLocks noChangeAspect="1"/>
          </p:cNvPicPr>
          <p:nvPr/>
        </p:nvPicPr>
        <p:blipFill>
          <a:blip r:embed="rId5"/>
          <a:stretch>
            <a:fillRect/>
          </a:stretch>
        </p:blipFill>
        <p:spPr>
          <a:xfrm>
            <a:off x="6861189" y="2362797"/>
            <a:ext cx="2259307" cy="2259307"/>
          </a:xfrm>
          <a:prstGeom prst="rect">
            <a:avLst/>
          </a:prstGeom>
        </p:spPr>
      </p:pic>
      <p:pic>
        <p:nvPicPr>
          <p:cNvPr id="7" name="Picture 6"/>
          <p:cNvPicPr>
            <a:picLocks noChangeAspect="1"/>
          </p:cNvPicPr>
          <p:nvPr/>
        </p:nvPicPr>
        <p:blipFill>
          <a:blip r:embed="rId6"/>
          <a:stretch>
            <a:fillRect/>
          </a:stretch>
        </p:blipFill>
        <p:spPr>
          <a:xfrm>
            <a:off x="9831171" y="2362797"/>
            <a:ext cx="2276685" cy="2259307"/>
          </a:xfrm>
          <a:prstGeom prst="rect">
            <a:avLst/>
          </a:prstGeom>
        </p:spPr>
      </p:pic>
    </p:spTree>
    <p:extLst>
      <p:ext uri="{BB962C8B-B14F-4D97-AF65-F5344CB8AC3E}">
        <p14:creationId xmlns:p14="http://schemas.microsoft.com/office/powerpoint/2010/main" val="298801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Draw 4 Channel Multiplexer using Logic Gates only 2 NOTs, 4ANDs and 1ORs?</a:t>
            </a:r>
          </a:p>
        </p:txBody>
      </p:sp>
      <p:pic>
        <p:nvPicPr>
          <p:cNvPr id="4" name="Content Placeholder 3"/>
          <p:cNvPicPr>
            <a:picLocks noGrp="1" noChangeAspect="1"/>
          </p:cNvPicPr>
          <p:nvPr>
            <p:ph idx="1"/>
          </p:nvPr>
        </p:nvPicPr>
        <p:blipFill>
          <a:blip r:embed="rId2"/>
          <a:stretch>
            <a:fillRect/>
          </a:stretch>
        </p:blipFill>
        <p:spPr>
          <a:xfrm>
            <a:off x="5497911" y="1690689"/>
            <a:ext cx="5855892" cy="4454363"/>
          </a:xfrm>
          <a:prstGeom prst="rect">
            <a:avLst/>
          </a:prstGeom>
        </p:spPr>
      </p:pic>
      <p:pic>
        <p:nvPicPr>
          <p:cNvPr id="5" name="Picture 4"/>
          <p:cNvPicPr>
            <a:picLocks noChangeAspect="1"/>
          </p:cNvPicPr>
          <p:nvPr/>
        </p:nvPicPr>
        <p:blipFill>
          <a:blip r:embed="rId3"/>
          <a:stretch>
            <a:fillRect/>
          </a:stretch>
        </p:blipFill>
        <p:spPr>
          <a:xfrm>
            <a:off x="737992" y="2361486"/>
            <a:ext cx="3913083" cy="2886924"/>
          </a:xfrm>
          <a:prstGeom prst="rect">
            <a:avLst/>
          </a:prstGeom>
        </p:spPr>
      </p:pic>
      <p:sp>
        <p:nvSpPr>
          <p:cNvPr id="3" name="Rectangle 2"/>
          <p:cNvSpPr/>
          <p:nvPr/>
        </p:nvSpPr>
        <p:spPr>
          <a:xfrm>
            <a:off x="5881816" y="4534930"/>
            <a:ext cx="333633" cy="4077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t>
            </a:r>
            <a:endParaRPr lang="en-US" dirty="0">
              <a:solidFill>
                <a:schemeClr val="tx1"/>
              </a:solidFill>
            </a:endParaRPr>
          </a:p>
        </p:txBody>
      </p:sp>
      <p:sp>
        <p:nvSpPr>
          <p:cNvPr id="6" name="Rectangle 5"/>
          <p:cNvSpPr/>
          <p:nvPr/>
        </p:nvSpPr>
        <p:spPr>
          <a:xfrm>
            <a:off x="5906529" y="3818238"/>
            <a:ext cx="333633" cy="4077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t>
            </a:r>
            <a:endParaRPr lang="en-US" dirty="0">
              <a:solidFill>
                <a:schemeClr val="tx1"/>
              </a:solidFill>
            </a:endParaRPr>
          </a:p>
        </p:txBody>
      </p:sp>
    </p:spTree>
    <p:extLst>
      <p:ext uri="{BB962C8B-B14F-4D97-AF65-F5344CB8AC3E}">
        <p14:creationId xmlns:p14="http://schemas.microsoft.com/office/powerpoint/2010/main" val="109685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661" y="365125"/>
            <a:ext cx="10754139" cy="721553"/>
          </a:xfrm>
        </p:spPr>
        <p:txBody>
          <a:bodyPr/>
          <a:lstStyle/>
          <a:p>
            <a:pPr algn="ctr"/>
            <a:r>
              <a:rPr lang="si-LK" dirty="0" smtClean="0"/>
              <a:t>සංඛ්‍යාතය බෙදා ගැනීමේ බහුපථ ක්‍රමය - </a:t>
            </a:r>
            <a:r>
              <a:rPr lang="en-US" dirty="0" smtClean="0"/>
              <a:t>FDM</a:t>
            </a:r>
            <a:endParaRPr lang="en-US" dirty="0"/>
          </a:p>
        </p:txBody>
      </p:sp>
      <p:sp>
        <p:nvSpPr>
          <p:cNvPr id="3" name="Content Placeholder 2"/>
          <p:cNvSpPr>
            <a:spLocks noGrp="1"/>
          </p:cNvSpPr>
          <p:nvPr>
            <p:ph idx="1"/>
          </p:nvPr>
        </p:nvSpPr>
        <p:spPr>
          <a:xfrm>
            <a:off x="599660" y="1086678"/>
            <a:ext cx="11342957" cy="2232719"/>
          </a:xfrm>
        </p:spPr>
        <p:txBody>
          <a:bodyPr>
            <a:normAutofit/>
          </a:bodyPr>
          <a:lstStyle/>
          <a:p>
            <a:r>
              <a:rPr lang="si-LK" sz="2400" dirty="0" smtClean="0"/>
              <a:t>සම්ප්‍රේෂණ මාධ්‍ය සතු ම</a:t>
            </a:r>
            <a:r>
              <a:rPr lang="si-LK" sz="2400" dirty="0"/>
              <a:t>ුළු සංඛ්‍යාතය එක් එක් සංඥා සදහා වෙන්කර දී</a:t>
            </a:r>
            <a:r>
              <a:rPr lang="si-LK" sz="2400" dirty="0" smtClean="0"/>
              <a:t>ම මගින් බහුපථකරණය සිදුකරයි.</a:t>
            </a:r>
          </a:p>
          <a:p>
            <a:r>
              <a:rPr lang="si-LK" sz="2400" dirty="0" smtClean="0"/>
              <a:t>සංඛ්‍යාත වෙන් කිර</a:t>
            </a:r>
            <a:r>
              <a:rPr lang="si-LK" sz="2400" dirty="0"/>
              <a:t>ීමේදී </a:t>
            </a:r>
            <a:r>
              <a:rPr lang="si-LK" sz="2400" dirty="0" smtClean="0"/>
              <a:t>ස</a:t>
            </a:r>
            <a:r>
              <a:rPr lang="si-LK" sz="2400" dirty="0"/>
              <a:t>ංඥා අතිච්ඡාදනය වීම (</a:t>
            </a:r>
            <a:r>
              <a:rPr lang="en-US" sz="2400" dirty="0"/>
              <a:t>Overlapping) </a:t>
            </a:r>
            <a:r>
              <a:rPr lang="si-LK" sz="2400" dirty="0"/>
              <a:t>වලක්වා ගැනී</a:t>
            </a:r>
            <a:r>
              <a:rPr lang="si-LK" sz="2400" dirty="0" smtClean="0"/>
              <a:t>ම සඳහා එක</a:t>
            </a:r>
            <a:r>
              <a:rPr lang="si-LK" sz="2400" dirty="0"/>
              <a:t>්  සංඛ්‍යාත පරාසයක් අවසානයේ භාවිතයට නොගන්නා කුඩා සංඛ්‍යාත පරාසයක් වෙන් කර තබයි. </a:t>
            </a:r>
            <a:endParaRPr lang="en-US" sz="2400" dirty="0"/>
          </a:p>
        </p:txBody>
      </p:sp>
      <p:sp>
        <p:nvSpPr>
          <p:cNvPr id="5" name="TextBox 4"/>
          <p:cNvSpPr txBox="1"/>
          <p:nvPr/>
        </p:nvSpPr>
        <p:spPr>
          <a:xfrm>
            <a:off x="599662" y="5552116"/>
            <a:ext cx="2819944" cy="923330"/>
          </a:xfrm>
          <a:prstGeom prst="rect">
            <a:avLst/>
          </a:prstGeom>
          <a:noFill/>
        </p:spPr>
        <p:txBody>
          <a:bodyPr wrap="square" rtlCol="0">
            <a:spAutoFit/>
          </a:bodyPr>
          <a:lstStyle/>
          <a:p>
            <a:r>
              <a:rPr lang="si-LK" dirty="0" smtClean="0">
                <a:solidFill>
                  <a:srgbClr val="000099"/>
                </a:solidFill>
              </a:rPr>
              <a:t>සම්ප්‍රේෂනය සඳහා එකිනෙකට වෙනස්  සංඥා තුනක් සහ සංඛ්‍යාත පරාසය</a:t>
            </a:r>
            <a:endParaRPr lang="en-US" dirty="0">
              <a:solidFill>
                <a:srgbClr val="000099"/>
              </a:solidFill>
            </a:endParaRPr>
          </a:p>
        </p:txBody>
      </p:sp>
      <p:pic>
        <p:nvPicPr>
          <p:cNvPr id="7" name="Picture 6"/>
          <p:cNvPicPr>
            <a:picLocks noChangeAspect="1"/>
          </p:cNvPicPr>
          <p:nvPr/>
        </p:nvPicPr>
        <p:blipFill>
          <a:blip r:embed="rId2"/>
          <a:stretch>
            <a:fillRect/>
          </a:stretch>
        </p:blipFill>
        <p:spPr>
          <a:xfrm>
            <a:off x="511980" y="3213964"/>
            <a:ext cx="1943122" cy="2338152"/>
          </a:xfrm>
          <a:prstGeom prst="rect">
            <a:avLst/>
          </a:prstGeom>
        </p:spPr>
      </p:pic>
      <p:sp>
        <p:nvSpPr>
          <p:cNvPr id="8" name="TextBox 7"/>
          <p:cNvSpPr txBox="1"/>
          <p:nvPr/>
        </p:nvSpPr>
        <p:spPr>
          <a:xfrm>
            <a:off x="4154672" y="5629892"/>
            <a:ext cx="2819944" cy="923330"/>
          </a:xfrm>
          <a:prstGeom prst="rect">
            <a:avLst/>
          </a:prstGeom>
          <a:noFill/>
        </p:spPr>
        <p:txBody>
          <a:bodyPr wrap="square" rtlCol="0">
            <a:spAutoFit/>
          </a:bodyPr>
          <a:lstStyle/>
          <a:p>
            <a:r>
              <a:rPr lang="si-LK" dirty="0">
                <a:solidFill>
                  <a:srgbClr val="000099"/>
                </a:solidFill>
              </a:rPr>
              <a:t>සංඥා තු</a:t>
            </a:r>
            <a:r>
              <a:rPr lang="si-LK" dirty="0" smtClean="0">
                <a:solidFill>
                  <a:srgbClr val="000099"/>
                </a:solidFill>
              </a:rPr>
              <a:t>න සම්ප්‍රේෂනය සඳහා තිබෙන සංඛ්‍යාත පරාසයට යොමු කිරීම </a:t>
            </a:r>
            <a:endParaRPr lang="en-US" dirty="0">
              <a:solidFill>
                <a:srgbClr val="000099"/>
              </a:solidFill>
            </a:endParaRPr>
          </a:p>
        </p:txBody>
      </p:sp>
      <p:pic>
        <p:nvPicPr>
          <p:cNvPr id="9" name="Picture 8"/>
          <p:cNvPicPr>
            <a:picLocks noChangeAspect="1"/>
          </p:cNvPicPr>
          <p:nvPr/>
        </p:nvPicPr>
        <p:blipFill>
          <a:blip r:embed="rId3"/>
          <a:stretch>
            <a:fillRect/>
          </a:stretch>
        </p:blipFill>
        <p:spPr>
          <a:xfrm>
            <a:off x="4470203" y="3351351"/>
            <a:ext cx="1867966" cy="2200765"/>
          </a:xfrm>
          <a:prstGeom prst="rect">
            <a:avLst/>
          </a:prstGeom>
        </p:spPr>
      </p:pic>
      <p:sp>
        <p:nvSpPr>
          <p:cNvPr id="10" name="TextBox 9"/>
          <p:cNvSpPr txBox="1"/>
          <p:nvPr/>
        </p:nvSpPr>
        <p:spPr>
          <a:xfrm>
            <a:off x="8295317" y="5552116"/>
            <a:ext cx="2819944" cy="923330"/>
          </a:xfrm>
          <a:prstGeom prst="rect">
            <a:avLst/>
          </a:prstGeom>
          <a:noFill/>
        </p:spPr>
        <p:txBody>
          <a:bodyPr wrap="square" rtlCol="0">
            <a:spAutoFit/>
          </a:bodyPr>
          <a:lstStyle/>
          <a:p>
            <a:r>
              <a:rPr lang="si-LK" dirty="0" smtClean="0">
                <a:solidFill>
                  <a:srgbClr val="000099"/>
                </a:solidFill>
              </a:rPr>
              <a:t>එක් එක් සංඥාව සඳහා එකම සම්ප්‍රේෂණ මාධ්‍ය තුල සංඛ්‍යාතයන් වෙන්කර දීම</a:t>
            </a:r>
            <a:endParaRPr lang="en-US" dirty="0">
              <a:solidFill>
                <a:srgbClr val="000099"/>
              </a:solidFill>
            </a:endParaRPr>
          </a:p>
        </p:txBody>
      </p:sp>
      <p:pic>
        <p:nvPicPr>
          <p:cNvPr id="11" name="Picture 10"/>
          <p:cNvPicPr>
            <a:picLocks noChangeAspect="1"/>
          </p:cNvPicPr>
          <p:nvPr/>
        </p:nvPicPr>
        <p:blipFill>
          <a:blip r:embed="rId4"/>
          <a:stretch>
            <a:fillRect/>
          </a:stretch>
        </p:blipFill>
        <p:spPr>
          <a:xfrm>
            <a:off x="8295317" y="3486915"/>
            <a:ext cx="2268093" cy="2142977"/>
          </a:xfrm>
          <a:prstGeom prst="rect">
            <a:avLst/>
          </a:prstGeom>
        </p:spPr>
      </p:pic>
      <p:sp>
        <p:nvSpPr>
          <p:cNvPr id="12" name="TextBox 11"/>
          <p:cNvSpPr txBox="1"/>
          <p:nvPr/>
        </p:nvSpPr>
        <p:spPr>
          <a:xfrm>
            <a:off x="8066762" y="3063253"/>
            <a:ext cx="3287038" cy="646331"/>
          </a:xfrm>
          <a:prstGeom prst="rect">
            <a:avLst/>
          </a:prstGeom>
          <a:noFill/>
        </p:spPr>
        <p:txBody>
          <a:bodyPr wrap="square" rtlCol="0">
            <a:spAutoFit/>
          </a:bodyPr>
          <a:lstStyle/>
          <a:p>
            <a:r>
              <a:rPr lang="en-US" dirty="0" smtClean="0">
                <a:solidFill>
                  <a:srgbClr val="000099"/>
                </a:solidFill>
              </a:rPr>
              <a:t>Overlapping </a:t>
            </a:r>
            <a:r>
              <a:rPr lang="si-LK" dirty="0">
                <a:solidFill>
                  <a:srgbClr val="000099"/>
                </a:solidFill>
              </a:rPr>
              <a:t>වලක්වා ගැනී</a:t>
            </a:r>
            <a:r>
              <a:rPr lang="si-LK" dirty="0" smtClean="0">
                <a:solidFill>
                  <a:srgbClr val="000099"/>
                </a:solidFill>
              </a:rPr>
              <a:t>මට වෙන්කල සංඛ්‍යාත පරාසය</a:t>
            </a:r>
            <a:endParaRPr lang="en-US" dirty="0">
              <a:solidFill>
                <a:srgbClr val="000099"/>
              </a:solidFill>
            </a:endParaRPr>
          </a:p>
        </p:txBody>
      </p:sp>
    </p:spTree>
    <p:extLst>
      <p:ext uri="{BB962C8B-B14F-4D97-AF65-F5344CB8AC3E}">
        <p14:creationId xmlns:p14="http://schemas.microsoft.com/office/powerpoint/2010/main" val="351000549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661" y="365125"/>
            <a:ext cx="10754139" cy="721553"/>
          </a:xfrm>
        </p:spPr>
        <p:txBody>
          <a:bodyPr/>
          <a:lstStyle/>
          <a:p>
            <a:r>
              <a:rPr lang="si-LK" dirty="0" smtClean="0"/>
              <a:t>සංඛ්‍යාතය බෙදා ගැනීමේ බහුපථ ක්‍රමය - </a:t>
            </a:r>
            <a:r>
              <a:rPr lang="en-US" dirty="0" smtClean="0"/>
              <a:t>FDM</a:t>
            </a:r>
            <a:endParaRPr lang="en-US" dirty="0"/>
          </a:p>
        </p:txBody>
      </p:sp>
      <p:sp>
        <p:nvSpPr>
          <p:cNvPr id="5" name="TextBox 4"/>
          <p:cNvSpPr txBox="1"/>
          <p:nvPr/>
        </p:nvSpPr>
        <p:spPr>
          <a:xfrm>
            <a:off x="599661" y="3900589"/>
            <a:ext cx="2819944" cy="923330"/>
          </a:xfrm>
          <a:prstGeom prst="rect">
            <a:avLst/>
          </a:prstGeom>
          <a:noFill/>
        </p:spPr>
        <p:txBody>
          <a:bodyPr wrap="square" rtlCol="0">
            <a:spAutoFit/>
          </a:bodyPr>
          <a:lstStyle/>
          <a:p>
            <a:r>
              <a:rPr lang="si-LK" dirty="0" smtClean="0">
                <a:solidFill>
                  <a:srgbClr val="000099"/>
                </a:solidFill>
              </a:rPr>
              <a:t>සම්ප්‍රේෂනය සඳහා එකිනෙකට වෙනස්  සංඥා තුනක් සහ සංඛ්‍යාත පරාසයන්</a:t>
            </a:r>
            <a:endParaRPr lang="en-US" dirty="0">
              <a:solidFill>
                <a:srgbClr val="000099"/>
              </a:solidFill>
            </a:endParaRPr>
          </a:p>
        </p:txBody>
      </p:sp>
      <p:pic>
        <p:nvPicPr>
          <p:cNvPr id="7" name="Picture 6"/>
          <p:cNvPicPr>
            <a:picLocks noChangeAspect="1"/>
          </p:cNvPicPr>
          <p:nvPr/>
        </p:nvPicPr>
        <p:blipFill>
          <a:blip r:embed="rId2"/>
          <a:stretch>
            <a:fillRect/>
          </a:stretch>
        </p:blipFill>
        <p:spPr>
          <a:xfrm>
            <a:off x="691224" y="1343033"/>
            <a:ext cx="1943122" cy="2338152"/>
          </a:xfrm>
          <a:prstGeom prst="rect">
            <a:avLst/>
          </a:prstGeom>
        </p:spPr>
      </p:pic>
      <p:sp>
        <p:nvSpPr>
          <p:cNvPr id="8" name="TextBox 7"/>
          <p:cNvSpPr txBox="1"/>
          <p:nvPr/>
        </p:nvSpPr>
        <p:spPr>
          <a:xfrm>
            <a:off x="4342562" y="3702741"/>
            <a:ext cx="2819944" cy="923330"/>
          </a:xfrm>
          <a:prstGeom prst="rect">
            <a:avLst/>
          </a:prstGeom>
          <a:noFill/>
        </p:spPr>
        <p:txBody>
          <a:bodyPr wrap="square" rtlCol="0">
            <a:spAutoFit/>
          </a:bodyPr>
          <a:lstStyle/>
          <a:p>
            <a:r>
              <a:rPr lang="si-LK" dirty="0">
                <a:solidFill>
                  <a:srgbClr val="000099"/>
                </a:solidFill>
              </a:rPr>
              <a:t>සංඥා තු</a:t>
            </a:r>
            <a:r>
              <a:rPr lang="si-LK" dirty="0" smtClean="0">
                <a:solidFill>
                  <a:srgbClr val="000099"/>
                </a:solidFill>
              </a:rPr>
              <a:t>න සම්ප්‍රේෂනය සඳහා තිබෙන සංඛ්‍යාත පරාසයට යොමු කිරීම </a:t>
            </a:r>
            <a:endParaRPr lang="en-US" dirty="0">
              <a:solidFill>
                <a:srgbClr val="000099"/>
              </a:solidFill>
            </a:endParaRPr>
          </a:p>
        </p:txBody>
      </p:sp>
      <p:pic>
        <p:nvPicPr>
          <p:cNvPr id="9" name="Picture 8"/>
          <p:cNvPicPr>
            <a:picLocks noChangeAspect="1"/>
          </p:cNvPicPr>
          <p:nvPr/>
        </p:nvPicPr>
        <p:blipFill>
          <a:blip r:embed="rId3"/>
          <a:stretch>
            <a:fillRect/>
          </a:stretch>
        </p:blipFill>
        <p:spPr>
          <a:xfrm>
            <a:off x="4604463" y="1480420"/>
            <a:ext cx="1867966" cy="2200765"/>
          </a:xfrm>
          <a:prstGeom prst="rect">
            <a:avLst/>
          </a:prstGeom>
        </p:spPr>
      </p:pic>
      <p:sp>
        <p:nvSpPr>
          <p:cNvPr id="10" name="TextBox 9"/>
          <p:cNvSpPr txBox="1"/>
          <p:nvPr/>
        </p:nvSpPr>
        <p:spPr>
          <a:xfrm>
            <a:off x="8327693" y="3624965"/>
            <a:ext cx="2819944" cy="923330"/>
          </a:xfrm>
          <a:prstGeom prst="rect">
            <a:avLst/>
          </a:prstGeom>
          <a:noFill/>
        </p:spPr>
        <p:txBody>
          <a:bodyPr wrap="square" rtlCol="0">
            <a:spAutoFit/>
          </a:bodyPr>
          <a:lstStyle/>
          <a:p>
            <a:r>
              <a:rPr lang="si-LK" dirty="0" smtClean="0">
                <a:solidFill>
                  <a:srgbClr val="000099"/>
                </a:solidFill>
              </a:rPr>
              <a:t>එක් එක් සංඥාව සඳහා එකම සම්ප්‍රේෂණ මාධ්‍ය තුල සංඛ්‍යාතයන් වෙන්කර දීම</a:t>
            </a:r>
            <a:endParaRPr lang="en-US" dirty="0">
              <a:solidFill>
                <a:srgbClr val="000099"/>
              </a:solidFill>
            </a:endParaRPr>
          </a:p>
        </p:txBody>
      </p:sp>
      <p:pic>
        <p:nvPicPr>
          <p:cNvPr id="11" name="Picture 10"/>
          <p:cNvPicPr>
            <a:picLocks noChangeAspect="1"/>
          </p:cNvPicPr>
          <p:nvPr/>
        </p:nvPicPr>
        <p:blipFill>
          <a:blip r:embed="rId4"/>
          <a:stretch>
            <a:fillRect/>
          </a:stretch>
        </p:blipFill>
        <p:spPr>
          <a:xfrm>
            <a:off x="8327693" y="1559764"/>
            <a:ext cx="2268093" cy="2142977"/>
          </a:xfrm>
          <a:prstGeom prst="rect">
            <a:avLst/>
          </a:prstGeom>
        </p:spPr>
      </p:pic>
      <p:sp>
        <p:nvSpPr>
          <p:cNvPr id="12" name="TextBox 11"/>
          <p:cNvSpPr txBox="1"/>
          <p:nvPr/>
        </p:nvSpPr>
        <p:spPr>
          <a:xfrm>
            <a:off x="8099138" y="1136102"/>
            <a:ext cx="3287038" cy="646331"/>
          </a:xfrm>
          <a:prstGeom prst="rect">
            <a:avLst/>
          </a:prstGeom>
          <a:noFill/>
        </p:spPr>
        <p:txBody>
          <a:bodyPr wrap="square" rtlCol="0">
            <a:spAutoFit/>
          </a:bodyPr>
          <a:lstStyle/>
          <a:p>
            <a:r>
              <a:rPr lang="en-US" dirty="0" smtClean="0">
                <a:solidFill>
                  <a:srgbClr val="000099"/>
                </a:solidFill>
              </a:rPr>
              <a:t>Overlapping </a:t>
            </a:r>
            <a:r>
              <a:rPr lang="si-LK" dirty="0">
                <a:solidFill>
                  <a:srgbClr val="000099"/>
                </a:solidFill>
              </a:rPr>
              <a:t>වලක්වා ගැනී</a:t>
            </a:r>
            <a:r>
              <a:rPr lang="si-LK" dirty="0" smtClean="0">
                <a:solidFill>
                  <a:srgbClr val="000099"/>
                </a:solidFill>
              </a:rPr>
              <a:t>මට වෙන්කල සංඛ්‍යාත පරාසය</a:t>
            </a:r>
            <a:endParaRPr lang="en-US" dirty="0">
              <a:solidFill>
                <a:srgbClr val="000099"/>
              </a:solidFill>
            </a:endParaRPr>
          </a:p>
        </p:txBody>
      </p:sp>
      <p:sp>
        <p:nvSpPr>
          <p:cNvPr id="6" name="Rectangle 5"/>
          <p:cNvSpPr/>
          <p:nvPr/>
        </p:nvSpPr>
        <p:spPr>
          <a:xfrm>
            <a:off x="338202" y="5053248"/>
            <a:ext cx="11716011" cy="1508105"/>
          </a:xfrm>
          <a:prstGeom prst="rect">
            <a:avLst/>
          </a:prstGeom>
        </p:spPr>
        <p:txBody>
          <a:bodyPr wrap="square">
            <a:spAutoFit/>
          </a:bodyPr>
          <a:lstStyle/>
          <a:p>
            <a:pPr marL="285750" indent="-285750">
              <a:buFont typeface="Arial" panose="020B0604020202020204" pitchFamily="34" charset="0"/>
              <a:buChar char="•"/>
            </a:pPr>
            <a:r>
              <a:rPr lang="si-LK" sz="2400" dirty="0" smtClean="0"/>
              <a:t>ප</a:t>
            </a:r>
            <a:r>
              <a:rPr lang="si-LK" sz="2400" dirty="0"/>
              <a:t>්‍රත</a:t>
            </a:r>
            <a:r>
              <a:rPr lang="si-LK" sz="2400" dirty="0" smtClean="0"/>
              <a:t>ිසම </a:t>
            </a:r>
            <a:r>
              <a:rPr lang="si-LK" sz="2400" dirty="0"/>
              <a:t>තාක්</a:t>
            </a:r>
            <a:r>
              <a:rPr lang="si-LK" sz="2400" dirty="0" smtClean="0"/>
              <a:t>ෂණයක</a:t>
            </a:r>
            <a:r>
              <a:rPr lang="si-LK" sz="2400" dirty="0"/>
              <a:t>ි (</a:t>
            </a:r>
            <a:r>
              <a:rPr lang="en-US" sz="2400" dirty="0"/>
              <a:t>Analog Technology</a:t>
            </a:r>
            <a:r>
              <a:rPr lang="en-US" sz="2400" dirty="0" smtClean="0"/>
              <a:t>) </a:t>
            </a:r>
            <a:endParaRPr lang="si-LK" sz="2400" dirty="0" smtClean="0"/>
          </a:p>
          <a:p>
            <a:pPr marL="285750" indent="-285750">
              <a:buFont typeface="Arial" panose="020B0604020202020204" pitchFamily="34" charset="0"/>
              <a:buChar char="•"/>
            </a:pPr>
            <a:r>
              <a:rPr lang="si-LK" sz="2400" dirty="0" smtClean="0"/>
              <a:t>ආද</a:t>
            </a:r>
            <a:r>
              <a:rPr lang="si-LK" sz="2400" dirty="0"/>
              <a:t>ායකයා (</a:t>
            </a:r>
            <a:r>
              <a:rPr lang="en-US" sz="2400" dirty="0"/>
              <a:t>receiver) </a:t>
            </a:r>
            <a:r>
              <a:rPr lang="si-LK" sz="2400" dirty="0" smtClean="0"/>
              <a:t>අවශ</a:t>
            </a:r>
            <a:r>
              <a:rPr lang="si-LK" sz="2400" dirty="0"/>
              <a:t>්‍යය සංඛ්‍යාතය වෙත සුසර (</a:t>
            </a:r>
            <a:r>
              <a:rPr lang="en-US" sz="2400" dirty="0"/>
              <a:t>tune) </a:t>
            </a:r>
            <a:r>
              <a:rPr lang="si-LK" sz="2400" dirty="0" smtClean="0"/>
              <a:t>කළ යුතුයි.</a:t>
            </a:r>
            <a:endParaRPr lang="si-LK" sz="2400" dirty="0"/>
          </a:p>
          <a:p>
            <a:endParaRPr lang="si-LK" sz="2400" dirty="0"/>
          </a:p>
          <a:p>
            <a:pPr algn="ctr"/>
            <a:r>
              <a:rPr lang="si-LK" sz="2000" dirty="0" smtClean="0"/>
              <a:t>උදා:- ග</a:t>
            </a:r>
            <a:r>
              <a:rPr lang="si-LK" sz="2000" dirty="0"/>
              <a:t>ුවන් විදුලිය සහ රුපවාහිනි</a:t>
            </a:r>
            <a:r>
              <a:rPr lang="si-LK" sz="2000" dirty="0" smtClean="0"/>
              <a:t>ය (ග</a:t>
            </a:r>
            <a:r>
              <a:rPr lang="si-LK" sz="2000" dirty="0"/>
              <a:t>ුවන් විදුලියේ විවිද සංඥා එකලග පිහිටීම නිසා අතිච්ඡාදනය වීම් සිදුවි</a:t>
            </a:r>
            <a:r>
              <a:rPr lang="si-LK" sz="2000" dirty="0" smtClean="0"/>
              <a:t>ම)</a:t>
            </a:r>
            <a:endParaRPr lang="en-US" sz="2000" dirty="0"/>
          </a:p>
        </p:txBody>
      </p:sp>
      <p:sp>
        <p:nvSpPr>
          <p:cNvPr id="13" name="Right Arrow 12"/>
          <p:cNvSpPr/>
          <p:nvPr/>
        </p:nvSpPr>
        <p:spPr>
          <a:xfrm>
            <a:off x="2862901" y="2437185"/>
            <a:ext cx="1479661" cy="463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619477" y="2399174"/>
            <a:ext cx="1479661" cy="463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irect Access Storage 14"/>
          <p:cNvSpPr/>
          <p:nvPr/>
        </p:nvSpPr>
        <p:spPr>
          <a:xfrm>
            <a:off x="4097997" y="1123780"/>
            <a:ext cx="2880898" cy="319537"/>
          </a:xfrm>
          <a:prstGeom prst="flowChartMagneticDrum">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i-LK" dirty="0" smtClean="0"/>
              <a:t>10 </a:t>
            </a:r>
            <a:r>
              <a:rPr lang="en-US" dirty="0" smtClean="0"/>
              <a:t>to 20 KHz</a:t>
            </a:r>
            <a:endParaRPr lang="en-US" dirty="0"/>
          </a:p>
        </p:txBody>
      </p:sp>
    </p:spTree>
    <p:extLst>
      <p:ext uri="{BB962C8B-B14F-4D97-AF65-F5344CB8AC3E}">
        <p14:creationId xmlns:p14="http://schemas.microsoft.com/office/powerpoint/2010/main" val="49904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wipe(left)">
                                      <p:cBhvr>
                                        <p:cTn id="44" dur="500"/>
                                        <p:tgtEl>
                                          <p:spTgt spid="6">
                                            <p:txEl>
                                              <p:pRg st="0" end="0"/>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wipe(left)">
                                      <p:cBhvr>
                                        <p:cTn id="47" dur="500"/>
                                        <p:tgtEl>
                                          <p:spTgt spid="6">
                                            <p:txEl>
                                              <p:pRg st="1" end="1"/>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wipe(left)">
                                      <p:cBhvr>
                                        <p:cTn id="5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P spid="13" grpId="0" animBg="1"/>
      <p:bldP spid="14"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403" y="152182"/>
            <a:ext cx="10515600" cy="737165"/>
          </a:xfrm>
        </p:spPr>
        <p:txBody>
          <a:bodyPr>
            <a:normAutofit/>
          </a:bodyPr>
          <a:lstStyle/>
          <a:p>
            <a:pPr algn="ctr"/>
            <a:r>
              <a:rPr lang="en-US" sz="3200" dirty="0" smtClean="0"/>
              <a:t> </a:t>
            </a:r>
            <a:r>
              <a:rPr lang="si-LK" sz="3200" dirty="0" smtClean="0">
                <a:solidFill>
                  <a:srgbClr val="000099"/>
                </a:solidFill>
              </a:rPr>
              <a:t>කාලය </a:t>
            </a:r>
            <a:r>
              <a:rPr lang="si-LK" sz="3200" dirty="0">
                <a:solidFill>
                  <a:srgbClr val="000099"/>
                </a:solidFill>
              </a:rPr>
              <a:t>බෙදා ගැනීමේ බහුපථ ක්‍රමය - </a:t>
            </a:r>
            <a:r>
              <a:rPr lang="en-US" sz="3200" dirty="0" smtClean="0">
                <a:solidFill>
                  <a:srgbClr val="000099"/>
                </a:solidFill>
              </a:rPr>
              <a:t>TDM</a:t>
            </a:r>
            <a:endParaRPr lang="en-US" sz="3200" dirty="0">
              <a:solidFill>
                <a:srgbClr val="000099"/>
              </a:solidFill>
            </a:endParaRPr>
          </a:p>
        </p:txBody>
      </p:sp>
      <p:sp>
        <p:nvSpPr>
          <p:cNvPr id="3" name="Content Placeholder 2"/>
          <p:cNvSpPr>
            <a:spLocks noGrp="1"/>
          </p:cNvSpPr>
          <p:nvPr>
            <p:ph idx="1"/>
          </p:nvPr>
        </p:nvSpPr>
        <p:spPr>
          <a:xfrm>
            <a:off x="813148" y="889346"/>
            <a:ext cx="10515600" cy="1966587"/>
          </a:xfrm>
        </p:spPr>
        <p:txBody>
          <a:bodyPr>
            <a:normAutofit/>
          </a:bodyPr>
          <a:lstStyle/>
          <a:p>
            <a:r>
              <a:rPr lang="si-LK" dirty="0">
                <a:solidFill>
                  <a:schemeClr val="accent5">
                    <a:lumMod val="75000"/>
                  </a:schemeClr>
                </a:solidFill>
              </a:rPr>
              <a:t>සම්ප්‍රේෂණ මාධ්‍යය තුල එක් එක් මු</a:t>
            </a:r>
            <a:r>
              <a:rPr lang="si-LK" dirty="0" smtClean="0">
                <a:solidFill>
                  <a:schemeClr val="accent5">
                    <a:lumMod val="75000"/>
                  </a:schemeClr>
                </a:solidFill>
              </a:rPr>
              <a:t>ලාශ</a:t>
            </a:r>
            <a:r>
              <a:rPr lang="si-LK" dirty="0">
                <a:solidFill>
                  <a:schemeClr val="accent5">
                    <a:lumMod val="75000"/>
                  </a:schemeClr>
                </a:solidFill>
              </a:rPr>
              <a:t>්</a:t>
            </a:r>
            <a:r>
              <a:rPr lang="si-LK" dirty="0" smtClean="0">
                <a:solidFill>
                  <a:schemeClr val="accent5">
                    <a:lumMod val="75000"/>
                  </a:schemeClr>
                </a:solidFill>
              </a:rPr>
              <a:t>‍රයට (සංඥාවට) </a:t>
            </a:r>
            <a:r>
              <a:rPr lang="si-LK" dirty="0">
                <a:solidFill>
                  <a:schemeClr val="accent5">
                    <a:lumMod val="75000"/>
                  </a:schemeClr>
                </a:solidFill>
              </a:rPr>
              <a:t>සන්නිවේදනය සදහා ලබාදෙන කා</a:t>
            </a:r>
            <a:r>
              <a:rPr lang="si-LK" dirty="0" smtClean="0">
                <a:solidFill>
                  <a:schemeClr val="accent5">
                    <a:lumMod val="75000"/>
                  </a:schemeClr>
                </a:solidFill>
              </a:rPr>
              <a:t>ලය බෙදා වෙන්කර දීමෙන් බහුපථකරණය සිදුකරයි.</a:t>
            </a:r>
          </a:p>
          <a:p>
            <a:r>
              <a:rPr lang="si-LK" dirty="0" smtClean="0">
                <a:solidFill>
                  <a:schemeClr val="accent5">
                    <a:lumMod val="75000"/>
                  </a:schemeClr>
                </a:solidFill>
              </a:rPr>
              <a:t>සියළුම සංඥා සඳහා එකම සංඛ්‍යාතයක් භාවිතා කරයි.</a:t>
            </a:r>
          </a:p>
          <a:p>
            <a:r>
              <a:rPr lang="si-LK" dirty="0" smtClean="0">
                <a:solidFill>
                  <a:schemeClr val="accent5">
                    <a:lumMod val="75000"/>
                  </a:schemeClr>
                </a:solidFill>
              </a:rPr>
              <a:t>අංකිත තාක්ෂණයකි</a:t>
            </a:r>
          </a:p>
          <a:p>
            <a:endParaRPr lang="en-US" dirty="0"/>
          </a:p>
        </p:txBody>
      </p:sp>
      <p:pic>
        <p:nvPicPr>
          <p:cNvPr id="2050" name="Picture 2" descr="http://sinhala.fit2school.com/wp-content/uploads/sites/8/2015/08/TDM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36927" y="2805744"/>
            <a:ext cx="7798427" cy="23200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0658" y="5419729"/>
            <a:ext cx="11611342" cy="1200329"/>
          </a:xfrm>
          <a:prstGeom prst="rect">
            <a:avLst/>
          </a:prstGeom>
        </p:spPr>
        <p:txBody>
          <a:bodyPr wrap="square">
            <a:spAutoFit/>
          </a:bodyPr>
          <a:lstStyle/>
          <a:p>
            <a:r>
              <a:rPr lang="si-LK" sz="2400" b="1" dirty="0" smtClean="0">
                <a:solidFill>
                  <a:schemeClr val="accent5">
                    <a:lumMod val="75000"/>
                  </a:schemeClr>
                </a:solidFill>
              </a:rPr>
              <a:t>අවාසි :- </a:t>
            </a:r>
          </a:p>
          <a:p>
            <a:pPr marL="285750" indent="-285750">
              <a:buFont typeface="Arial" panose="020B0604020202020204" pitchFamily="34" charset="0"/>
              <a:buChar char="•"/>
            </a:pPr>
            <a:r>
              <a:rPr lang="si-LK" sz="2400" dirty="0" smtClean="0">
                <a:solidFill>
                  <a:schemeClr val="accent5">
                    <a:lumMod val="75000"/>
                  </a:schemeClr>
                </a:solidFill>
              </a:rPr>
              <a:t>ම</a:t>
            </a:r>
            <a:r>
              <a:rPr lang="si-LK" sz="2400" dirty="0">
                <a:solidFill>
                  <a:schemeClr val="accent5">
                    <a:lumMod val="75000"/>
                  </a:schemeClr>
                </a:solidFill>
              </a:rPr>
              <a:t>ුලාශ්‍ර වලට තොරතුරු හුවමාරු කරගැනීමට ඇති අවශ්‍යය තාවය නොසලකා හැරී</a:t>
            </a:r>
            <a:r>
              <a:rPr lang="si-LK" sz="2400" dirty="0" smtClean="0">
                <a:solidFill>
                  <a:schemeClr val="accent5">
                    <a:lumMod val="75000"/>
                  </a:schemeClr>
                </a:solidFill>
              </a:rPr>
              <a:t>ම </a:t>
            </a:r>
          </a:p>
          <a:p>
            <a:pPr marL="285750" indent="-285750">
              <a:buFont typeface="Arial" panose="020B0604020202020204" pitchFamily="34" charset="0"/>
              <a:buChar char="•"/>
            </a:pPr>
            <a:r>
              <a:rPr lang="si-LK" sz="2400" dirty="0" smtClean="0">
                <a:solidFill>
                  <a:schemeClr val="accent5">
                    <a:lumMod val="75000"/>
                  </a:schemeClr>
                </a:solidFill>
              </a:rPr>
              <a:t>ඒ </a:t>
            </a:r>
            <a:r>
              <a:rPr lang="si-LK" sz="2400" dirty="0">
                <a:solidFill>
                  <a:schemeClr val="accent5">
                    <a:lumMod val="75000"/>
                  </a:schemeClr>
                </a:solidFill>
              </a:rPr>
              <a:t>හේතුවෙන් සම්ප්‍රේෂණයට තොරතුරු නොමැති විටකදී පවා ඒ වෙනුවෙන් කාලය මිඩංගු වීමයි</a:t>
            </a:r>
            <a:r>
              <a:rPr lang="si-LK" sz="2400" dirty="0" smtClean="0">
                <a:solidFill>
                  <a:schemeClr val="accent5">
                    <a:lumMod val="75000"/>
                  </a:schemeClr>
                </a:solidFill>
              </a:rPr>
              <a:t>.</a:t>
            </a:r>
            <a:endParaRPr lang="si-LK" sz="2400" dirty="0">
              <a:solidFill>
                <a:schemeClr val="accent5">
                  <a:lumMod val="75000"/>
                </a:schemeClr>
              </a:solidFill>
            </a:endParaRPr>
          </a:p>
        </p:txBody>
      </p:sp>
    </p:spTree>
    <p:extLst>
      <p:ext uri="{BB962C8B-B14F-4D97-AF65-F5344CB8AC3E}">
        <p14:creationId xmlns:p14="http://schemas.microsoft.com/office/powerpoint/2010/main" val="716928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838" y="368494"/>
            <a:ext cx="11199127" cy="1856095"/>
          </a:xfrm>
        </p:spPr>
        <p:txBody>
          <a:bodyPr/>
          <a:lstStyle/>
          <a:p>
            <a:r>
              <a:rPr lang="en-US" dirty="0" smtClean="0"/>
              <a:t>Bluetooth </a:t>
            </a:r>
            <a:r>
              <a:rPr lang="si-LK" dirty="0" smtClean="0"/>
              <a:t>සඳහා යොදා ගන්නා තරංගයක සංඛ්‍යාතය </a:t>
            </a:r>
            <a:r>
              <a:rPr lang="en-US" dirty="0"/>
              <a:t>2.485 </a:t>
            </a:r>
            <a:r>
              <a:rPr lang="en-US" dirty="0" smtClean="0"/>
              <a:t>GHz</a:t>
            </a:r>
            <a:r>
              <a:rPr lang="si-LK" dirty="0" smtClean="0"/>
              <a:t> වේ. ආලෝකයේ වේගය </a:t>
            </a:r>
            <a:r>
              <a:rPr lang="en-US" dirty="0" smtClean="0"/>
              <a:t>2.988X10</a:t>
            </a:r>
            <a:r>
              <a:rPr lang="en-US" baseline="30000" dirty="0" smtClean="0"/>
              <a:t>8 </a:t>
            </a:r>
            <a:r>
              <a:rPr lang="en-US" dirty="0" smtClean="0"/>
              <a:t> </a:t>
            </a:r>
            <a:r>
              <a:rPr lang="si-LK" dirty="0" smtClean="0"/>
              <a:t>වේ. මෙම තරංගයේ තරංග ආයාමය කොපමණ ද?</a:t>
            </a:r>
          </a:p>
          <a:p>
            <a:r>
              <a:rPr lang="si-LK" dirty="0" smtClean="0"/>
              <a:t>පහත එක් එක් අවස්ථාවේ </a:t>
            </a:r>
            <a:r>
              <a:rPr lang="en-US" dirty="0" smtClean="0"/>
              <a:t>A </a:t>
            </a:r>
            <a:r>
              <a:rPr lang="si-LK" dirty="0" smtClean="0"/>
              <a:t>හා </a:t>
            </a:r>
            <a:r>
              <a:rPr lang="en-US" dirty="0" smtClean="0"/>
              <a:t>B </a:t>
            </a:r>
            <a:r>
              <a:rPr lang="si-LK" dirty="0" smtClean="0"/>
              <a:t>තරංග වල කලාව සොයන්න</a:t>
            </a:r>
          </a:p>
          <a:p>
            <a:endParaRPr lang="en-US" dirty="0"/>
          </a:p>
        </p:txBody>
      </p:sp>
      <p:cxnSp>
        <p:nvCxnSpPr>
          <p:cNvPr id="7" name="Straight Connector 6"/>
          <p:cNvCxnSpPr/>
          <p:nvPr/>
        </p:nvCxnSpPr>
        <p:spPr>
          <a:xfrm>
            <a:off x="1050883" y="2680622"/>
            <a:ext cx="0" cy="13943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63284" y="3425579"/>
            <a:ext cx="843679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1037233" y="2680284"/>
            <a:ext cx="5581935" cy="1509581"/>
          </a:xfrm>
          <a:custGeom>
            <a:avLst/>
            <a:gdLst>
              <a:gd name="connsiteX0" fmla="*/ 0 w 5581934"/>
              <a:gd name="connsiteY0" fmla="*/ 758952 h 1509581"/>
              <a:gd name="connsiteX1" fmla="*/ 736979 w 5581934"/>
              <a:gd name="connsiteY1" fmla="*/ 21973 h 1509581"/>
              <a:gd name="connsiteX2" fmla="*/ 2047164 w 5581934"/>
              <a:gd name="connsiteY2" fmla="*/ 1509579 h 1509581"/>
              <a:gd name="connsiteX3" fmla="*/ 3316406 w 5581934"/>
              <a:gd name="connsiteY3" fmla="*/ 8325 h 1509581"/>
              <a:gd name="connsiteX4" fmla="*/ 4585648 w 5581934"/>
              <a:gd name="connsiteY4" fmla="*/ 1482283 h 1509581"/>
              <a:gd name="connsiteX5" fmla="*/ 5581934 w 5581934"/>
              <a:gd name="connsiteY5" fmla="*/ 772600 h 150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1934" h="1509581">
                <a:moveTo>
                  <a:pt x="0" y="758952"/>
                </a:moveTo>
                <a:cubicBezTo>
                  <a:pt x="197892" y="327910"/>
                  <a:pt x="395785" y="-103131"/>
                  <a:pt x="736979" y="21973"/>
                </a:cubicBezTo>
                <a:cubicBezTo>
                  <a:pt x="1078173" y="147077"/>
                  <a:pt x="1617260" y="1511854"/>
                  <a:pt x="2047164" y="1509579"/>
                </a:cubicBezTo>
                <a:cubicBezTo>
                  <a:pt x="2477068" y="1507304"/>
                  <a:pt x="2893325" y="12874"/>
                  <a:pt x="3316406" y="8325"/>
                </a:cubicBezTo>
                <a:cubicBezTo>
                  <a:pt x="3739487" y="3776"/>
                  <a:pt x="4208060" y="1354904"/>
                  <a:pt x="4585648" y="1482283"/>
                </a:cubicBezTo>
                <a:cubicBezTo>
                  <a:pt x="4963236" y="1609662"/>
                  <a:pt x="5272585" y="1191131"/>
                  <a:pt x="5581934" y="772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376989" y="2655260"/>
            <a:ext cx="5581935" cy="1509581"/>
          </a:xfrm>
          <a:custGeom>
            <a:avLst/>
            <a:gdLst>
              <a:gd name="connsiteX0" fmla="*/ 0 w 5581934"/>
              <a:gd name="connsiteY0" fmla="*/ 758952 h 1509581"/>
              <a:gd name="connsiteX1" fmla="*/ 736979 w 5581934"/>
              <a:gd name="connsiteY1" fmla="*/ 21973 h 1509581"/>
              <a:gd name="connsiteX2" fmla="*/ 2047164 w 5581934"/>
              <a:gd name="connsiteY2" fmla="*/ 1509579 h 1509581"/>
              <a:gd name="connsiteX3" fmla="*/ 3316406 w 5581934"/>
              <a:gd name="connsiteY3" fmla="*/ 8325 h 1509581"/>
              <a:gd name="connsiteX4" fmla="*/ 4585648 w 5581934"/>
              <a:gd name="connsiteY4" fmla="*/ 1482283 h 1509581"/>
              <a:gd name="connsiteX5" fmla="*/ 5581934 w 5581934"/>
              <a:gd name="connsiteY5" fmla="*/ 772600 h 150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1934" h="1509581">
                <a:moveTo>
                  <a:pt x="0" y="758952"/>
                </a:moveTo>
                <a:cubicBezTo>
                  <a:pt x="197892" y="327910"/>
                  <a:pt x="395785" y="-103131"/>
                  <a:pt x="736979" y="21973"/>
                </a:cubicBezTo>
                <a:cubicBezTo>
                  <a:pt x="1078173" y="147077"/>
                  <a:pt x="1617260" y="1511854"/>
                  <a:pt x="2047164" y="1509579"/>
                </a:cubicBezTo>
                <a:cubicBezTo>
                  <a:pt x="2477068" y="1507304"/>
                  <a:pt x="2893325" y="12874"/>
                  <a:pt x="3316406" y="8325"/>
                </a:cubicBezTo>
                <a:cubicBezTo>
                  <a:pt x="3739487" y="3776"/>
                  <a:pt x="4208060" y="1354904"/>
                  <a:pt x="4585648" y="1482283"/>
                </a:cubicBezTo>
                <a:cubicBezTo>
                  <a:pt x="4963236" y="1609662"/>
                  <a:pt x="5272585" y="1191131"/>
                  <a:pt x="5581934" y="772600"/>
                </a:cubicBezTo>
              </a:path>
            </a:pathLst>
          </a:cu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1064536" y="4546574"/>
            <a:ext cx="0" cy="13943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76936" y="5291531"/>
            <a:ext cx="843679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1050886" y="4546236"/>
            <a:ext cx="5581935" cy="1509581"/>
          </a:xfrm>
          <a:custGeom>
            <a:avLst/>
            <a:gdLst>
              <a:gd name="connsiteX0" fmla="*/ 0 w 5581934"/>
              <a:gd name="connsiteY0" fmla="*/ 758952 h 1509581"/>
              <a:gd name="connsiteX1" fmla="*/ 736979 w 5581934"/>
              <a:gd name="connsiteY1" fmla="*/ 21973 h 1509581"/>
              <a:gd name="connsiteX2" fmla="*/ 2047164 w 5581934"/>
              <a:gd name="connsiteY2" fmla="*/ 1509579 h 1509581"/>
              <a:gd name="connsiteX3" fmla="*/ 3316406 w 5581934"/>
              <a:gd name="connsiteY3" fmla="*/ 8325 h 1509581"/>
              <a:gd name="connsiteX4" fmla="*/ 4585648 w 5581934"/>
              <a:gd name="connsiteY4" fmla="*/ 1482283 h 1509581"/>
              <a:gd name="connsiteX5" fmla="*/ 5581934 w 5581934"/>
              <a:gd name="connsiteY5" fmla="*/ 772600 h 150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1934" h="1509581">
                <a:moveTo>
                  <a:pt x="0" y="758952"/>
                </a:moveTo>
                <a:cubicBezTo>
                  <a:pt x="197892" y="327910"/>
                  <a:pt x="395785" y="-103131"/>
                  <a:pt x="736979" y="21973"/>
                </a:cubicBezTo>
                <a:cubicBezTo>
                  <a:pt x="1078173" y="147077"/>
                  <a:pt x="1617260" y="1511854"/>
                  <a:pt x="2047164" y="1509579"/>
                </a:cubicBezTo>
                <a:cubicBezTo>
                  <a:pt x="2477068" y="1507304"/>
                  <a:pt x="2893325" y="12874"/>
                  <a:pt x="3316406" y="8325"/>
                </a:cubicBezTo>
                <a:cubicBezTo>
                  <a:pt x="3739487" y="3776"/>
                  <a:pt x="4208060" y="1354904"/>
                  <a:pt x="4585648" y="1482283"/>
                </a:cubicBezTo>
                <a:cubicBezTo>
                  <a:pt x="4963236" y="1609662"/>
                  <a:pt x="5272585" y="1191131"/>
                  <a:pt x="5581934" y="772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3755426" y="4521212"/>
            <a:ext cx="5581935" cy="1509581"/>
          </a:xfrm>
          <a:custGeom>
            <a:avLst/>
            <a:gdLst>
              <a:gd name="connsiteX0" fmla="*/ 0 w 5581934"/>
              <a:gd name="connsiteY0" fmla="*/ 758952 h 1509581"/>
              <a:gd name="connsiteX1" fmla="*/ 736979 w 5581934"/>
              <a:gd name="connsiteY1" fmla="*/ 21973 h 1509581"/>
              <a:gd name="connsiteX2" fmla="*/ 2047164 w 5581934"/>
              <a:gd name="connsiteY2" fmla="*/ 1509579 h 1509581"/>
              <a:gd name="connsiteX3" fmla="*/ 3316406 w 5581934"/>
              <a:gd name="connsiteY3" fmla="*/ 8325 h 1509581"/>
              <a:gd name="connsiteX4" fmla="*/ 4585648 w 5581934"/>
              <a:gd name="connsiteY4" fmla="*/ 1482283 h 1509581"/>
              <a:gd name="connsiteX5" fmla="*/ 5581934 w 5581934"/>
              <a:gd name="connsiteY5" fmla="*/ 772600 h 150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1934" h="1509581">
                <a:moveTo>
                  <a:pt x="0" y="758952"/>
                </a:moveTo>
                <a:cubicBezTo>
                  <a:pt x="197892" y="327910"/>
                  <a:pt x="395785" y="-103131"/>
                  <a:pt x="736979" y="21973"/>
                </a:cubicBezTo>
                <a:cubicBezTo>
                  <a:pt x="1078173" y="147077"/>
                  <a:pt x="1617260" y="1511854"/>
                  <a:pt x="2047164" y="1509579"/>
                </a:cubicBezTo>
                <a:cubicBezTo>
                  <a:pt x="2477068" y="1507304"/>
                  <a:pt x="2893325" y="12874"/>
                  <a:pt x="3316406" y="8325"/>
                </a:cubicBezTo>
                <a:cubicBezTo>
                  <a:pt x="3739487" y="3776"/>
                  <a:pt x="4208060" y="1354904"/>
                  <a:pt x="4585648" y="1482283"/>
                </a:cubicBezTo>
                <a:cubicBezTo>
                  <a:pt x="4963236" y="1609662"/>
                  <a:pt x="5272585" y="1191131"/>
                  <a:pt x="5581934" y="772600"/>
                </a:cubicBezTo>
              </a:path>
            </a:pathLst>
          </a:cu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389436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40560" y="138557"/>
            <a:ext cx="8160185" cy="3386477"/>
          </a:xfrm>
          <a:prstGeom prst="rect">
            <a:avLst/>
          </a:prstGeom>
        </p:spPr>
      </p:pic>
      <p:cxnSp>
        <p:nvCxnSpPr>
          <p:cNvPr id="7" name="Straight Connector 6"/>
          <p:cNvCxnSpPr/>
          <p:nvPr/>
        </p:nvCxnSpPr>
        <p:spPr>
          <a:xfrm>
            <a:off x="4146115" y="526664"/>
            <a:ext cx="0" cy="4024935"/>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3903758" y="3858017"/>
            <a:ext cx="968871" cy="375781"/>
          </a:xfrm>
          <a:prstGeom prst="rect">
            <a:avLst/>
          </a:prstGeom>
          <a:noFill/>
        </p:spPr>
        <p:txBody>
          <a:bodyPr wrap="square" rtlCol="0">
            <a:spAutoFit/>
          </a:bodyPr>
          <a:lstStyle/>
          <a:p>
            <a:r>
              <a:rPr lang="en-US" dirty="0" smtClean="0"/>
              <a:t>Frame 1 </a:t>
            </a:r>
            <a:endParaRPr lang="en-US" dirty="0"/>
          </a:p>
        </p:txBody>
      </p:sp>
      <p:cxnSp>
        <p:nvCxnSpPr>
          <p:cNvPr id="10" name="Straight Connector 9"/>
          <p:cNvCxnSpPr/>
          <p:nvPr/>
        </p:nvCxnSpPr>
        <p:spPr>
          <a:xfrm>
            <a:off x="3657600" y="550574"/>
            <a:ext cx="0" cy="4024935"/>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3419602" y="3858017"/>
            <a:ext cx="968871" cy="375781"/>
          </a:xfrm>
          <a:prstGeom prst="rect">
            <a:avLst/>
          </a:prstGeom>
          <a:noFill/>
        </p:spPr>
        <p:txBody>
          <a:bodyPr wrap="square" rtlCol="0">
            <a:spAutoFit/>
          </a:bodyPr>
          <a:lstStyle/>
          <a:p>
            <a:r>
              <a:rPr lang="en-US" dirty="0" smtClean="0"/>
              <a:t>Frame 2 </a:t>
            </a:r>
            <a:endParaRPr lang="en-US" dirty="0"/>
          </a:p>
        </p:txBody>
      </p:sp>
      <p:cxnSp>
        <p:nvCxnSpPr>
          <p:cNvPr id="12" name="Straight Connector 11"/>
          <p:cNvCxnSpPr/>
          <p:nvPr/>
        </p:nvCxnSpPr>
        <p:spPr>
          <a:xfrm>
            <a:off x="3181611" y="538048"/>
            <a:ext cx="0" cy="402493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2926728" y="3868929"/>
            <a:ext cx="968871" cy="375781"/>
          </a:xfrm>
          <a:prstGeom prst="rect">
            <a:avLst/>
          </a:prstGeom>
          <a:noFill/>
        </p:spPr>
        <p:txBody>
          <a:bodyPr wrap="square" rtlCol="0">
            <a:spAutoFit/>
          </a:bodyPr>
          <a:lstStyle/>
          <a:p>
            <a:r>
              <a:rPr lang="en-US" dirty="0" smtClean="0"/>
              <a:t>Frame 3 </a:t>
            </a:r>
            <a:endParaRPr lang="en-US" dirty="0"/>
          </a:p>
        </p:txBody>
      </p:sp>
      <p:sp>
        <p:nvSpPr>
          <p:cNvPr id="14" name="TextBox 13"/>
          <p:cNvSpPr txBox="1"/>
          <p:nvPr/>
        </p:nvSpPr>
        <p:spPr>
          <a:xfrm>
            <a:off x="2379945" y="4784942"/>
            <a:ext cx="2793304" cy="923330"/>
          </a:xfrm>
          <a:prstGeom prst="rect">
            <a:avLst/>
          </a:prstGeom>
          <a:noFill/>
        </p:spPr>
        <p:txBody>
          <a:bodyPr wrap="square" rtlCol="0">
            <a:spAutoFit/>
          </a:bodyPr>
          <a:lstStyle/>
          <a:p>
            <a:pPr algn="ctr"/>
            <a:r>
              <a:rPr lang="en-US" dirty="0"/>
              <a:t> </a:t>
            </a:r>
            <a:r>
              <a:rPr lang="si-LK" dirty="0" smtClean="0"/>
              <a:t>එක් එක් රාමුව සඳහා සමාන කාල පරාසයන් වෙන්කරයි</a:t>
            </a:r>
          </a:p>
          <a:p>
            <a:pPr algn="ctr"/>
            <a:r>
              <a:rPr lang="si-LK" dirty="0" smtClean="0"/>
              <a:t>කාලය =</a:t>
            </a:r>
            <a:r>
              <a:rPr lang="en-US" dirty="0" smtClean="0"/>
              <a:t> T</a:t>
            </a:r>
            <a:endParaRPr lang="en-US" dirty="0"/>
          </a:p>
        </p:txBody>
      </p:sp>
      <p:sp>
        <p:nvSpPr>
          <p:cNvPr id="16" name="TextBox 15"/>
          <p:cNvSpPr txBox="1"/>
          <p:nvPr/>
        </p:nvSpPr>
        <p:spPr>
          <a:xfrm>
            <a:off x="7532307" y="4081857"/>
            <a:ext cx="2635273" cy="461665"/>
          </a:xfrm>
          <a:prstGeom prst="rect">
            <a:avLst/>
          </a:prstGeom>
          <a:noFill/>
        </p:spPr>
        <p:txBody>
          <a:bodyPr wrap="none" rtlCol="0">
            <a:spAutoFit/>
          </a:bodyPr>
          <a:lstStyle/>
          <a:p>
            <a:r>
              <a:rPr lang="en-US" sz="2400" dirty="0" smtClean="0">
                <a:solidFill>
                  <a:srgbClr val="000099"/>
                </a:solidFill>
              </a:rPr>
              <a:t>Each Time Slot =T/3</a:t>
            </a:r>
            <a:endParaRPr lang="en-US" sz="2400" dirty="0">
              <a:solidFill>
                <a:srgbClr val="000099"/>
              </a:solidFill>
            </a:endParaRPr>
          </a:p>
        </p:txBody>
      </p:sp>
      <p:cxnSp>
        <p:nvCxnSpPr>
          <p:cNvPr id="18" name="Straight Connector 17"/>
          <p:cNvCxnSpPr/>
          <p:nvPr/>
        </p:nvCxnSpPr>
        <p:spPr>
          <a:xfrm>
            <a:off x="9031266" y="1064712"/>
            <a:ext cx="0" cy="1587153"/>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074396" y="2278454"/>
            <a:ext cx="491609" cy="369332"/>
          </a:xfrm>
          <a:prstGeom prst="rect">
            <a:avLst/>
          </a:prstGeom>
          <a:noFill/>
        </p:spPr>
        <p:txBody>
          <a:bodyPr wrap="none" rtlCol="0">
            <a:spAutoFit/>
          </a:bodyPr>
          <a:lstStyle/>
          <a:p>
            <a:r>
              <a:rPr lang="en-US" dirty="0" smtClean="0">
                <a:solidFill>
                  <a:srgbClr val="000099"/>
                </a:solidFill>
              </a:rPr>
              <a:t>T/3</a:t>
            </a:r>
            <a:endParaRPr lang="en-US" dirty="0">
              <a:solidFill>
                <a:srgbClr val="000099"/>
              </a:solidFill>
            </a:endParaRPr>
          </a:p>
        </p:txBody>
      </p:sp>
      <p:cxnSp>
        <p:nvCxnSpPr>
          <p:cNvPr id="20" name="Straight Connector 19"/>
          <p:cNvCxnSpPr/>
          <p:nvPr/>
        </p:nvCxnSpPr>
        <p:spPr>
          <a:xfrm>
            <a:off x="8166970" y="425925"/>
            <a:ext cx="0" cy="2811739"/>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166970" y="2868332"/>
            <a:ext cx="958917" cy="369332"/>
          </a:xfrm>
          <a:prstGeom prst="rect">
            <a:avLst/>
          </a:prstGeom>
          <a:noFill/>
        </p:spPr>
        <p:txBody>
          <a:bodyPr wrap="none" rtlCol="0">
            <a:spAutoFit/>
          </a:bodyPr>
          <a:lstStyle/>
          <a:p>
            <a:r>
              <a:rPr lang="en-US" b="1" dirty="0" smtClean="0">
                <a:solidFill>
                  <a:srgbClr val="000099"/>
                </a:solidFill>
              </a:rPr>
              <a:t>time = T</a:t>
            </a:r>
            <a:endParaRPr lang="en-US" b="1" dirty="0">
              <a:solidFill>
                <a:srgbClr val="000099"/>
              </a:solidFill>
            </a:endParaRPr>
          </a:p>
        </p:txBody>
      </p:sp>
      <p:sp>
        <p:nvSpPr>
          <p:cNvPr id="25" name="TextBox 24"/>
          <p:cNvSpPr txBox="1"/>
          <p:nvPr/>
        </p:nvSpPr>
        <p:spPr>
          <a:xfrm>
            <a:off x="4200303" y="563671"/>
            <a:ext cx="375781" cy="369332"/>
          </a:xfrm>
          <a:prstGeom prst="rect">
            <a:avLst/>
          </a:prstGeom>
          <a:noFill/>
        </p:spPr>
        <p:txBody>
          <a:bodyPr wrap="square" rtlCol="0">
            <a:spAutoFit/>
          </a:bodyPr>
          <a:lstStyle/>
          <a:p>
            <a:r>
              <a:rPr lang="en-US" dirty="0" smtClean="0"/>
              <a:t>T</a:t>
            </a:r>
            <a:endParaRPr lang="en-US" dirty="0"/>
          </a:p>
        </p:txBody>
      </p:sp>
      <p:sp>
        <p:nvSpPr>
          <p:cNvPr id="26" name="TextBox 25"/>
          <p:cNvSpPr txBox="1"/>
          <p:nvPr/>
        </p:nvSpPr>
        <p:spPr>
          <a:xfrm>
            <a:off x="3686736" y="563670"/>
            <a:ext cx="375781" cy="369332"/>
          </a:xfrm>
          <a:prstGeom prst="rect">
            <a:avLst/>
          </a:prstGeom>
          <a:noFill/>
        </p:spPr>
        <p:txBody>
          <a:bodyPr wrap="square" rtlCol="0">
            <a:spAutoFit/>
          </a:bodyPr>
          <a:lstStyle/>
          <a:p>
            <a:r>
              <a:rPr lang="en-US" dirty="0" smtClean="0"/>
              <a:t>T</a:t>
            </a:r>
            <a:endParaRPr lang="en-US" dirty="0"/>
          </a:p>
        </p:txBody>
      </p:sp>
      <p:sp>
        <p:nvSpPr>
          <p:cNvPr id="27" name="TextBox 26"/>
          <p:cNvSpPr txBox="1"/>
          <p:nvPr/>
        </p:nvSpPr>
        <p:spPr>
          <a:xfrm>
            <a:off x="3235799" y="563670"/>
            <a:ext cx="375781" cy="369332"/>
          </a:xfrm>
          <a:prstGeom prst="rect">
            <a:avLst/>
          </a:prstGeom>
          <a:noFill/>
        </p:spPr>
        <p:txBody>
          <a:bodyPr wrap="square" rtlCol="0">
            <a:spAutoFit/>
          </a:bodyPr>
          <a:lstStyle/>
          <a:p>
            <a:r>
              <a:rPr lang="en-US" dirty="0" smtClean="0"/>
              <a:t>T</a:t>
            </a:r>
            <a:endParaRPr lang="en-US" dirty="0"/>
          </a:p>
        </p:txBody>
      </p:sp>
    </p:spTree>
    <p:extLst>
      <p:ext uri="{BB962C8B-B14F-4D97-AF65-F5344CB8AC3E}">
        <p14:creationId xmlns:p14="http://schemas.microsoft.com/office/powerpoint/2010/main" val="374377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6" grpId="0"/>
      <p:bldP spid="19" grpId="0"/>
      <p:bldP spid="21"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76984"/>
          </a:xfrm>
        </p:spPr>
        <p:txBody>
          <a:bodyPr>
            <a:normAutofit/>
          </a:bodyPr>
          <a:lstStyle/>
          <a:p>
            <a:pPr algn="ctr"/>
            <a:r>
              <a:rPr lang="si-LK" sz="3200" dirty="0" smtClean="0"/>
              <a:t>කේතය </a:t>
            </a:r>
            <a:r>
              <a:rPr lang="si-LK" sz="3200" dirty="0"/>
              <a:t>බෙදා ගැනීමේ බහුපථ ක්‍රමය - </a:t>
            </a:r>
            <a:r>
              <a:rPr lang="en-US" sz="3200" dirty="0"/>
              <a:t>C</a:t>
            </a:r>
            <a:r>
              <a:rPr lang="en-US" sz="3200" dirty="0" smtClean="0"/>
              <a:t>DM</a:t>
            </a:r>
            <a:endParaRPr lang="en-US" sz="3200" dirty="0"/>
          </a:p>
        </p:txBody>
      </p:sp>
      <p:sp>
        <p:nvSpPr>
          <p:cNvPr id="3" name="Content Placeholder 2"/>
          <p:cNvSpPr>
            <a:spLocks noGrp="1"/>
          </p:cNvSpPr>
          <p:nvPr>
            <p:ph idx="1"/>
          </p:nvPr>
        </p:nvSpPr>
        <p:spPr>
          <a:xfrm>
            <a:off x="187891" y="1146752"/>
            <a:ext cx="11799518" cy="5711248"/>
          </a:xfrm>
        </p:spPr>
        <p:txBody>
          <a:bodyPr>
            <a:normAutofit fontScale="92500"/>
          </a:bodyPr>
          <a:lstStyle/>
          <a:p>
            <a:pPr>
              <a:lnSpc>
                <a:spcPct val="150000"/>
              </a:lnSpc>
            </a:pPr>
            <a:r>
              <a:rPr lang="en-US" sz="2700" dirty="0" smtClean="0"/>
              <a:t>Spread Code </a:t>
            </a:r>
            <a:r>
              <a:rPr lang="si-LK" sz="2700" dirty="0" smtClean="0"/>
              <a:t>මගින් ග්‍රාහකයා</a:t>
            </a:r>
            <a:r>
              <a:rPr lang="en-US" sz="2700" dirty="0" smtClean="0"/>
              <a:t> </a:t>
            </a:r>
            <a:r>
              <a:rPr lang="si-LK" sz="2700" dirty="0" smtClean="0"/>
              <a:t>නිවැරදිව හඳුනාගනී</a:t>
            </a:r>
            <a:r>
              <a:rPr lang="en-US" sz="2700" dirty="0" smtClean="0"/>
              <a:t>.</a:t>
            </a:r>
            <a:endParaRPr lang="si-LK" sz="2700" dirty="0" smtClean="0"/>
          </a:p>
          <a:p>
            <a:pPr>
              <a:lnSpc>
                <a:spcPct val="150000"/>
              </a:lnSpc>
            </a:pPr>
            <a:r>
              <a:rPr lang="si-LK" sz="2700" dirty="0" smtClean="0"/>
              <a:t>එකම සංඛ්‍යාතයක් එකම වේලාව තුල යොදා ගනී. එමනිසා විවිධ </a:t>
            </a:r>
            <a:r>
              <a:rPr lang="en-US" sz="2700" dirty="0" smtClean="0"/>
              <a:t>Bandwidth </a:t>
            </a:r>
            <a:r>
              <a:rPr lang="si-LK" sz="2700" dirty="0" smtClean="0"/>
              <a:t>අවශ්‍යය නොවේ.</a:t>
            </a:r>
          </a:p>
          <a:p>
            <a:pPr>
              <a:lnSpc>
                <a:spcPct val="150000"/>
              </a:lnSpc>
            </a:pPr>
            <a:r>
              <a:rPr lang="si-LK" sz="2700" dirty="0" smtClean="0"/>
              <a:t>එමනිසා සංඥාව ලැබෙන අන්තයෙන් දැන සිටිය යුත්තේ මෙම  </a:t>
            </a:r>
            <a:r>
              <a:rPr lang="en-US" sz="2700" dirty="0" smtClean="0"/>
              <a:t>Spread Code </a:t>
            </a:r>
            <a:r>
              <a:rPr lang="si-LK" sz="2700" dirty="0" smtClean="0"/>
              <a:t>එක පමණි. </a:t>
            </a:r>
            <a:r>
              <a:rPr lang="en-US" sz="2700" dirty="0" smtClean="0"/>
              <a:t>Spread Code </a:t>
            </a:r>
            <a:r>
              <a:rPr lang="si-LK" sz="2700" dirty="0" smtClean="0"/>
              <a:t>මගින් ලැබෙන සංඥාව ප්‍රති බහ</a:t>
            </a:r>
            <a:r>
              <a:rPr lang="si-LK" sz="2700" dirty="0"/>
              <a:t>ුපථකරනය (</a:t>
            </a:r>
            <a:r>
              <a:rPr lang="en-US" sz="2700" dirty="0"/>
              <a:t>DE </a:t>
            </a:r>
            <a:r>
              <a:rPr lang="en-US" sz="2700" dirty="0" smtClean="0"/>
              <a:t>multiplexing)</a:t>
            </a:r>
            <a:r>
              <a:rPr lang="si-LK" sz="2700" dirty="0" smtClean="0"/>
              <a:t>කර ගත හැකිය. </a:t>
            </a:r>
          </a:p>
          <a:p>
            <a:pPr>
              <a:lnSpc>
                <a:spcPct val="150000"/>
              </a:lnSpc>
            </a:pPr>
            <a:r>
              <a:rPr lang="si-LK" sz="2700" dirty="0" smtClean="0"/>
              <a:t>භාවිතයන් :- </a:t>
            </a:r>
          </a:p>
          <a:p>
            <a:pPr lvl="1">
              <a:lnSpc>
                <a:spcPct val="150000"/>
              </a:lnSpc>
            </a:pPr>
            <a:r>
              <a:rPr lang="si-LK" sz="2700" dirty="0" smtClean="0"/>
              <a:t>ජංගම දුරකථන සහ රැහැන් රහිත සන්නිවේදන ක්‍රම </a:t>
            </a:r>
          </a:p>
          <a:p>
            <a:pPr lvl="1">
              <a:lnSpc>
                <a:spcPct val="150000"/>
              </a:lnSpc>
            </a:pPr>
            <a:r>
              <a:rPr lang="si-LK" sz="2700" dirty="0" smtClean="0"/>
              <a:t>ගෝලීය ස්ථාන නිර්ණයන පද්ධති (</a:t>
            </a:r>
            <a:r>
              <a:rPr lang="en-US" sz="2700" dirty="0" smtClean="0"/>
              <a:t>GPS system) </a:t>
            </a:r>
            <a:endParaRPr lang="si-LK" sz="2700" dirty="0" smtClean="0"/>
          </a:p>
          <a:p>
            <a:pPr lvl="1">
              <a:lnSpc>
                <a:spcPct val="150000"/>
              </a:lnSpc>
            </a:pPr>
            <a:r>
              <a:rPr lang="en-US" sz="2700" dirty="0" smtClean="0"/>
              <a:t>2G </a:t>
            </a:r>
            <a:r>
              <a:rPr lang="si-LK" sz="2700" dirty="0" smtClean="0"/>
              <a:t>හා </a:t>
            </a:r>
            <a:r>
              <a:rPr lang="en-US" sz="2700" dirty="0" smtClean="0"/>
              <a:t>3G </a:t>
            </a:r>
            <a:r>
              <a:rPr lang="si-LK" sz="2700" dirty="0" smtClean="0"/>
              <a:t>වල භාවිතා කරයි</a:t>
            </a:r>
            <a:endParaRPr lang="en-US" sz="2700" dirty="0"/>
          </a:p>
        </p:txBody>
      </p:sp>
    </p:spTree>
    <p:extLst>
      <p:ext uri="{BB962C8B-B14F-4D97-AF65-F5344CB8AC3E}">
        <p14:creationId xmlns:p14="http://schemas.microsoft.com/office/powerpoint/2010/main" val="287275412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3364" y="256456"/>
            <a:ext cx="10518925" cy="4804059"/>
          </a:xfrm>
          <a:prstGeom prst="rect">
            <a:avLst/>
          </a:prstGeom>
        </p:spPr>
      </p:pic>
      <p:sp>
        <p:nvSpPr>
          <p:cNvPr id="3" name="TextBox 2"/>
          <p:cNvSpPr txBox="1"/>
          <p:nvPr/>
        </p:nvSpPr>
        <p:spPr>
          <a:xfrm>
            <a:off x="801666" y="5736921"/>
            <a:ext cx="3832964" cy="461665"/>
          </a:xfrm>
          <a:prstGeom prst="rect">
            <a:avLst/>
          </a:prstGeom>
          <a:noFill/>
        </p:spPr>
        <p:txBody>
          <a:bodyPr wrap="square" rtlCol="0">
            <a:spAutoFit/>
          </a:bodyPr>
          <a:lstStyle/>
          <a:p>
            <a:r>
              <a:rPr lang="en-US" sz="2400" b="1" dirty="0" smtClean="0"/>
              <a:t>FDM?, TDM?, CDM?</a:t>
            </a:r>
            <a:endParaRPr lang="en-US" sz="2400" b="1" dirty="0"/>
          </a:p>
        </p:txBody>
      </p:sp>
    </p:spTree>
    <p:extLst>
      <p:ext uri="{BB962C8B-B14F-4D97-AF65-F5344CB8AC3E}">
        <p14:creationId xmlns:p14="http://schemas.microsoft.com/office/powerpoint/2010/main" val="363437878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0286"/>
            <a:ext cx="10515600" cy="887479"/>
          </a:xfrm>
        </p:spPr>
        <p:txBody>
          <a:bodyPr>
            <a:normAutofit/>
          </a:bodyPr>
          <a:lstStyle/>
          <a:p>
            <a:pPr algn="ctr"/>
            <a:r>
              <a:rPr lang="si-LK" sz="3200" dirty="0"/>
              <a:t>බහුපථ ක්‍රමයේ අවශ්‍යතාවයන්</a:t>
            </a:r>
            <a:endParaRPr lang="en-US" sz="3200" dirty="0"/>
          </a:p>
        </p:txBody>
      </p:sp>
      <p:sp>
        <p:nvSpPr>
          <p:cNvPr id="3" name="Content Placeholder 2"/>
          <p:cNvSpPr>
            <a:spLocks noGrp="1"/>
          </p:cNvSpPr>
          <p:nvPr>
            <p:ph idx="1"/>
          </p:nvPr>
        </p:nvSpPr>
        <p:spPr>
          <a:xfrm>
            <a:off x="359079" y="1402924"/>
            <a:ext cx="11724363" cy="5455081"/>
          </a:xfrm>
        </p:spPr>
        <p:txBody>
          <a:bodyPr>
            <a:normAutofit fontScale="92500" lnSpcReduction="20000"/>
          </a:bodyPr>
          <a:lstStyle/>
          <a:p>
            <a:pPr marL="0" indent="0">
              <a:lnSpc>
                <a:spcPct val="150000"/>
              </a:lnSpc>
              <a:buNone/>
            </a:pPr>
            <a:r>
              <a:rPr lang="si-LK" dirty="0" smtClean="0"/>
              <a:t>එකිනෙකට වෙනස් අංකිත හෝ ප්‍රතිසම සංඥා එකම සම්ප්‍රේෂණ මාධ්‍යක සම්ප්‍රේෂණය කිරීම සඳහා බහුපථ කාරක ක්‍රමය භාවිතා කරයි. </a:t>
            </a:r>
          </a:p>
          <a:p>
            <a:pPr>
              <a:lnSpc>
                <a:spcPct val="150000"/>
              </a:lnSpc>
            </a:pPr>
            <a:r>
              <a:rPr lang="si-LK" dirty="0" smtClean="0"/>
              <a:t>මෙමගින් මිල අධික සම්ප්‍රේෂණ මාධ්‍ය </a:t>
            </a:r>
            <a:r>
              <a:rPr lang="en-US" dirty="0" smtClean="0"/>
              <a:t>Share </a:t>
            </a:r>
            <a:r>
              <a:rPr lang="si-LK" dirty="0" smtClean="0"/>
              <a:t>කර ගැනීම</a:t>
            </a:r>
          </a:p>
          <a:p>
            <a:pPr marL="0" indent="0">
              <a:lnSpc>
                <a:spcPct val="150000"/>
              </a:lnSpc>
              <a:buNone/>
            </a:pPr>
            <a:r>
              <a:rPr lang="si-LK" dirty="0" smtClean="0"/>
              <a:t>	උදා:- එකම වයරයක් තුල </a:t>
            </a:r>
            <a:r>
              <a:rPr lang="en-US" dirty="0" smtClean="0"/>
              <a:t>Phone call </a:t>
            </a:r>
            <a:r>
              <a:rPr lang="si-LK" dirty="0" smtClean="0"/>
              <a:t>කිහිපයක් සම්ප්‍රේෂණය කිරිම</a:t>
            </a:r>
          </a:p>
          <a:p>
            <a:pPr>
              <a:lnSpc>
                <a:spcPct val="150000"/>
              </a:lnSpc>
            </a:pPr>
            <a:r>
              <a:rPr lang="si-LK" dirty="0" smtClean="0"/>
              <a:t>ස්ථාන අතර සම්ප්‍රේෂණ මාධ්‍ය සම්බන්ධතා </a:t>
            </a:r>
            <a:r>
              <a:rPr lang="en-US" dirty="0" smtClean="0"/>
              <a:t>(electrical Connection)  </a:t>
            </a:r>
            <a:r>
              <a:rPr lang="si-LK" dirty="0" smtClean="0"/>
              <a:t>සංඛ්‍යාව අඩුකර ගැනීම</a:t>
            </a:r>
          </a:p>
          <a:p>
            <a:pPr>
              <a:lnSpc>
                <a:spcPct val="150000"/>
              </a:lnSpc>
            </a:pPr>
            <a:r>
              <a:rPr lang="si-LK" dirty="0" smtClean="0"/>
              <a:t> ශ්‍රව්‍ය හා දෘශ්‍ය ගොනු භාවිතයේ දී එක් එක් පික්ෂලය වෙන වෙනම පාලනය කරනු වෙනුවට </a:t>
            </a:r>
            <a:r>
              <a:rPr lang="en-US" dirty="0" smtClean="0"/>
              <a:t>Matrix/Array </a:t>
            </a:r>
            <a:r>
              <a:rPr lang="si-LK" dirty="0" smtClean="0"/>
              <a:t>එකක් ලෙස භාවිතය</a:t>
            </a:r>
          </a:p>
          <a:p>
            <a:pPr>
              <a:lnSpc>
                <a:spcPct val="150000"/>
              </a:lnSpc>
            </a:pPr>
            <a:r>
              <a:rPr lang="si-LK" dirty="0" smtClean="0"/>
              <a:t>වියදම අඩු වීම</a:t>
            </a:r>
            <a:endParaRPr lang="si-LK" dirty="0"/>
          </a:p>
        </p:txBody>
      </p:sp>
    </p:spTree>
    <p:extLst>
      <p:ext uri="{BB962C8B-B14F-4D97-AF65-F5344CB8AC3E}">
        <p14:creationId xmlns:p14="http://schemas.microsoft.com/office/powerpoint/2010/main" val="65986146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0935" y="347555"/>
            <a:ext cx="10515600" cy="667053"/>
          </a:xfrm>
        </p:spPr>
        <p:txBody>
          <a:bodyPr>
            <a:noAutofit/>
          </a:bodyPr>
          <a:lstStyle/>
          <a:p>
            <a:pPr marL="0" indent="0" algn="ctr">
              <a:buNone/>
            </a:pPr>
            <a:r>
              <a:rPr lang="en-US" sz="3200" dirty="0"/>
              <a:t>De-multiplexing – </a:t>
            </a:r>
            <a:r>
              <a:rPr lang="si-LK" sz="3200" dirty="0"/>
              <a:t>ප්‍රති බහුපථකරණය</a:t>
            </a:r>
            <a:endParaRPr lang="en-US" sz="3200" dirty="0"/>
          </a:p>
        </p:txBody>
      </p:sp>
      <p:pic>
        <p:nvPicPr>
          <p:cNvPr id="1030"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06" y="2371185"/>
            <a:ext cx="5538295" cy="33031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7498915" y="2371185"/>
            <a:ext cx="3030125" cy="3303111"/>
          </a:xfrm>
          <a:prstGeom prst="rect">
            <a:avLst/>
          </a:prstGeom>
        </p:spPr>
      </p:pic>
      <p:sp>
        <p:nvSpPr>
          <p:cNvPr id="5" name="Content Placeholder 2"/>
          <p:cNvSpPr txBox="1">
            <a:spLocks/>
          </p:cNvSpPr>
          <p:nvPr/>
        </p:nvSpPr>
        <p:spPr>
          <a:xfrm>
            <a:off x="950935" y="1359371"/>
            <a:ext cx="10515600" cy="7794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i-LK" dirty="0"/>
              <a:t>බහුපථකරණයේ ප්‍රතිලෝමය හෙවත් ප්‍රතිවිරුද්ධ ක්‍රියාවලිය යි. මෙමගින් ආරම්භක සංඥාව නැවත ලබා ගැනේ.</a:t>
            </a:r>
          </a:p>
          <a:p>
            <a:endParaRPr lang="en-US" dirty="0"/>
          </a:p>
        </p:txBody>
      </p:sp>
    </p:spTree>
    <p:extLst>
      <p:ext uri="{BB962C8B-B14F-4D97-AF65-F5344CB8AC3E}">
        <p14:creationId xmlns:p14="http://schemas.microsoft.com/office/powerpoint/2010/main" val="260515686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10943" y="2143732"/>
            <a:ext cx="4542857" cy="357142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646849" y="2342367"/>
            <a:ext cx="67288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36411" y="2670131"/>
            <a:ext cx="67288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1025" y="2997895"/>
            <a:ext cx="67288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83699" y="3275555"/>
            <a:ext cx="61171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809" y="2165121"/>
            <a:ext cx="700052" cy="236906"/>
          </a:xfrm>
          <a:prstGeom prst="rect">
            <a:avLst/>
          </a:prstGeom>
          <a:noFill/>
        </p:spPr>
        <p:txBody>
          <a:bodyPr wrap="square" rtlCol="0">
            <a:spAutoFit/>
          </a:bodyPr>
          <a:lstStyle/>
          <a:p>
            <a:r>
              <a:rPr lang="en-US" sz="1200" dirty="0" smtClean="0"/>
              <a:t>Signal 1</a:t>
            </a:r>
            <a:endParaRPr lang="en-US" sz="1200" dirty="0"/>
          </a:p>
        </p:txBody>
      </p:sp>
      <p:sp>
        <p:nvSpPr>
          <p:cNvPr id="14" name="TextBox 13"/>
          <p:cNvSpPr txBox="1"/>
          <p:nvPr/>
        </p:nvSpPr>
        <p:spPr>
          <a:xfrm>
            <a:off x="32897" y="2517937"/>
            <a:ext cx="700052" cy="276999"/>
          </a:xfrm>
          <a:prstGeom prst="rect">
            <a:avLst/>
          </a:prstGeom>
          <a:noFill/>
        </p:spPr>
        <p:txBody>
          <a:bodyPr wrap="square" rtlCol="0">
            <a:spAutoFit/>
          </a:bodyPr>
          <a:lstStyle/>
          <a:p>
            <a:r>
              <a:rPr lang="en-US" sz="1200" dirty="0" smtClean="0"/>
              <a:t>Signal 2</a:t>
            </a:r>
            <a:endParaRPr lang="en-US" sz="1200" dirty="0"/>
          </a:p>
        </p:txBody>
      </p:sp>
      <p:sp>
        <p:nvSpPr>
          <p:cNvPr id="15" name="TextBox 14"/>
          <p:cNvSpPr txBox="1"/>
          <p:nvPr/>
        </p:nvSpPr>
        <p:spPr>
          <a:xfrm>
            <a:off x="9933" y="2858227"/>
            <a:ext cx="700052" cy="276999"/>
          </a:xfrm>
          <a:prstGeom prst="rect">
            <a:avLst/>
          </a:prstGeom>
          <a:noFill/>
        </p:spPr>
        <p:txBody>
          <a:bodyPr wrap="square" rtlCol="0">
            <a:spAutoFit/>
          </a:bodyPr>
          <a:lstStyle/>
          <a:p>
            <a:r>
              <a:rPr lang="en-US" sz="1200" dirty="0" smtClean="0"/>
              <a:t>Signal 3</a:t>
            </a:r>
            <a:endParaRPr lang="en-US" sz="1200" dirty="0"/>
          </a:p>
        </p:txBody>
      </p:sp>
      <p:sp>
        <p:nvSpPr>
          <p:cNvPr id="16" name="TextBox 15"/>
          <p:cNvSpPr txBox="1"/>
          <p:nvPr/>
        </p:nvSpPr>
        <p:spPr>
          <a:xfrm>
            <a:off x="-505" y="3135887"/>
            <a:ext cx="700052" cy="276999"/>
          </a:xfrm>
          <a:prstGeom prst="rect">
            <a:avLst/>
          </a:prstGeom>
          <a:noFill/>
        </p:spPr>
        <p:txBody>
          <a:bodyPr wrap="square" rtlCol="0">
            <a:spAutoFit/>
          </a:bodyPr>
          <a:lstStyle/>
          <a:p>
            <a:r>
              <a:rPr lang="en-US" sz="1200" dirty="0" smtClean="0"/>
              <a:t>Signal 4</a:t>
            </a:r>
            <a:endParaRPr lang="en-US" sz="1200" dirty="0"/>
          </a:p>
        </p:txBody>
      </p:sp>
      <p:cxnSp>
        <p:nvCxnSpPr>
          <p:cNvPr id="18" name="Straight Arrow Connector 17"/>
          <p:cNvCxnSpPr/>
          <p:nvPr/>
        </p:nvCxnSpPr>
        <p:spPr>
          <a:xfrm>
            <a:off x="1799549" y="2810005"/>
            <a:ext cx="2303849" cy="0"/>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21082" y="2833175"/>
            <a:ext cx="2069404" cy="338554"/>
          </a:xfrm>
          <a:prstGeom prst="rect">
            <a:avLst/>
          </a:prstGeom>
          <a:noFill/>
        </p:spPr>
        <p:txBody>
          <a:bodyPr wrap="square" rtlCol="0">
            <a:spAutoFit/>
          </a:bodyPr>
          <a:lstStyle/>
          <a:p>
            <a:r>
              <a:rPr lang="en-US" sz="1600" dirty="0" smtClean="0"/>
              <a:t>Transmission Channel</a:t>
            </a:r>
            <a:endParaRPr lang="en-US" sz="1600" dirty="0"/>
          </a:p>
        </p:txBody>
      </p:sp>
      <p:cxnSp>
        <p:nvCxnSpPr>
          <p:cNvPr id="21" name="Straight Arrow Connector 20"/>
          <p:cNvCxnSpPr/>
          <p:nvPr/>
        </p:nvCxnSpPr>
        <p:spPr>
          <a:xfrm>
            <a:off x="4637739" y="2369507"/>
            <a:ext cx="61171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627301" y="2747375"/>
            <a:ext cx="61171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629389" y="3075139"/>
            <a:ext cx="61171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631477" y="3352799"/>
            <a:ext cx="61171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281291" y="2254891"/>
            <a:ext cx="700052" cy="236906"/>
          </a:xfrm>
          <a:prstGeom prst="rect">
            <a:avLst/>
          </a:prstGeom>
          <a:noFill/>
        </p:spPr>
        <p:txBody>
          <a:bodyPr wrap="square" rtlCol="0">
            <a:spAutoFit/>
          </a:bodyPr>
          <a:lstStyle/>
          <a:p>
            <a:r>
              <a:rPr lang="en-US" sz="1200" dirty="0" smtClean="0"/>
              <a:t>Signal 1</a:t>
            </a:r>
            <a:endParaRPr lang="en-US" sz="1200" dirty="0"/>
          </a:p>
        </p:txBody>
      </p:sp>
      <p:sp>
        <p:nvSpPr>
          <p:cNvPr id="26" name="TextBox 25"/>
          <p:cNvSpPr txBox="1"/>
          <p:nvPr/>
        </p:nvSpPr>
        <p:spPr>
          <a:xfrm>
            <a:off x="5283379" y="2607707"/>
            <a:ext cx="700052" cy="276999"/>
          </a:xfrm>
          <a:prstGeom prst="rect">
            <a:avLst/>
          </a:prstGeom>
          <a:noFill/>
        </p:spPr>
        <p:txBody>
          <a:bodyPr wrap="square" rtlCol="0">
            <a:spAutoFit/>
          </a:bodyPr>
          <a:lstStyle/>
          <a:p>
            <a:r>
              <a:rPr lang="en-US" sz="1200" dirty="0" smtClean="0"/>
              <a:t>Signal 2</a:t>
            </a:r>
            <a:endParaRPr lang="en-US" sz="1200" dirty="0"/>
          </a:p>
        </p:txBody>
      </p:sp>
      <p:sp>
        <p:nvSpPr>
          <p:cNvPr id="27" name="TextBox 26"/>
          <p:cNvSpPr txBox="1"/>
          <p:nvPr/>
        </p:nvSpPr>
        <p:spPr>
          <a:xfrm>
            <a:off x="5285467" y="2947997"/>
            <a:ext cx="700052" cy="276999"/>
          </a:xfrm>
          <a:prstGeom prst="rect">
            <a:avLst/>
          </a:prstGeom>
          <a:noFill/>
        </p:spPr>
        <p:txBody>
          <a:bodyPr wrap="square" rtlCol="0">
            <a:spAutoFit/>
          </a:bodyPr>
          <a:lstStyle/>
          <a:p>
            <a:r>
              <a:rPr lang="en-US" sz="1200" dirty="0" smtClean="0"/>
              <a:t>Signal 3</a:t>
            </a:r>
            <a:endParaRPr lang="en-US" sz="1200" dirty="0"/>
          </a:p>
        </p:txBody>
      </p:sp>
      <p:sp>
        <p:nvSpPr>
          <p:cNvPr id="28" name="TextBox 27"/>
          <p:cNvSpPr txBox="1"/>
          <p:nvPr/>
        </p:nvSpPr>
        <p:spPr>
          <a:xfrm>
            <a:off x="5275029" y="3225657"/>
            <a:ext cx="700052" cy="276999"/>
          </a:xfrm>
          <a:prstGeom prst="rect">
            <a:avLst/>
          </a:prstGeom>
          <a:noFill/>
        </p:spPr>
        <p:txBody>
          <a:bodyPr wrap="square" rtlCol="0">
            <a:spAutoFit/>
          </a:bodyPr>
          <a:lstStyle/>
          <a:p>
            <a:r>
              <a:rPr lang="en-US" sz="1200" dirty="0" smtClean="0"/>
              <a:t>Signal 4</a:t>
            </a:r>
            <a:endParaRPr lang="en-US" sz="1200" dirty="0"/>
          </a:p>
        </p:txBody>
      </p:sp>
      <p:sp>
        <p:nvSpPr>
          <p:cNvPr id="29" name="TextBox 28"/>
          <p:cNvSpPr txBox="1"/>
          <p:nvPr/>
        </p:nvSpPr>
        <p:spPr>
          <a:xfrm>
            <a:off x="876177" y="3681035"/>
            <a:ext cx="1644491" cy="483495"/>
          </a:xfrm>
          <a:prstGeom prst="rect">
            <a:avLst/>
          </a:prstGeom>
          <a:noFill/>
        </p:spPr>
        <p:txBody>
          <a:bodyPr wrap="square" rtlCol="0">
            <a:spAutoFit/>
          </a:bodyPr>
          <a:lstStyle/>
          <a:p>
            <a:r>
              <a:rPr lang="en-US" sz="2000" dirty="0" smtClean="0"/>
              <a:t>Multiplexing</a:t>
            </a:r>
            <a:endParaRPr lang="en-US" sz="2000" dirty="0"/>
          </a:p>
        </p:txBody>
      </p:sp>
      <p:sp>
        <p:nvSpPr>
          <p:cNvPr id="30" name="TextBox 29"/>
          <p:cNvSpPr txBox="1"/>
          <p:nvPr/>
        </p:nvSpPr>
        <p:spPr>
          <a:xfrm>
            <a:off x="3924916" y="3702860"/>
            <a:ext cx="1864841" cy="391582"/>
          </a:xfrm>
          <a:prstGeom prst="rect">
            <a:avLst/>
          </a:prstGeom>
          <a:noFill/>
        </p:spPr>
        <p:txBody>
          <a:bodyPr wrap="square" rtlCol="0">
            <a:spAutoFit/>
          </a:bodyPr>
          <a:lstStyle/>
          <a:p>
            <a:r>
              <a:rPr lang="en-US" sz="2000" dirty="0"/>
              <a:t>DE Multiplexing</a:t>
            </a:r>
          </a:p>
        </p:txBody>
      </p:sp>
      <p:sp>
        <p:nvSpPr>
          <p:cNvPr id="20" name="Flowchart: Manual Operation 19"/>
          <p:cNvSpPr/>
          <p:nvPr/>
        </p:nvSpPr>
        <p:spPr>
          <a:xfrm rot="16200000">
            <a:off x="927836" y="2609982"/>
            <a:ext cx="1216904" cy="437243"/>
          </a:xfrm>
          <a:prstGeom prst="flowChartManualOperation">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Manual Operation 32"/>
          <p:cNvSpPr/>
          <p:nvPr/>
        </p:nvSpPr>
        <p:spPr>
          <a:xfrm rot="5400000">
            <a:off x="3727493" y="2589828"/>
            <a:ext cx="1338594" cy="437243"/>
          </a:xfrm>
          <a:prstGeom prst="flowChartManualOperation">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497610" y="2344619"/>
            <a:ext cx="965393" cy="338554"/>
          </a:xfrm>
          <a:prstGeom prst="rect">
            <a:avLst/>
          </a:prstGeom>
          <a:noFill/>
        </p:spPr>
        <p:txBody>
          <a:bodyPr wrap="square" rtlCol="0">
            <a:spAutoFit/>
          </a:bodyPr>
          <a:lstStyle/>
          <a:p>
            <a:r>
              <a:rPr lang="en-US" sz="1600" b="1" dirty="0" smtClean="0"/>
              <a:t>Fast Line</a:t>
            </a:r>
          </a:p>
        </p:txBody>
      </p:sp>
    </p:spTree>
    <p:extLst>
      <p:ext uri="{BB962C8B-B14F-4D97-AF65-F5344CB8AC3E}">
        <p14:creationId xmlns:p14="http://schemas.microsoft.com/office/powerpoint/2010/main" val="334448262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2725"/>
            <a:ext cx="10515600" cy="808355"/>
          </a:xfrm>
        </p:spPr>
        <p:txBody>
          <a:bodyPr>
            <a:normAutofit/>
          </a:bodyPr>
          <a:lstStyle/>
          <a:p>
            <a:pPr algn="ctr"/>
            <a:r>
              <a:rPr lang="si-LK" sz="3200" dirty="0"/>
              <a:t>සම්ප්‍රේෂණ බාධා - </a:t>
            </a:r>
            <a:r>
              <a:rPr lang="en-US" sz="3200" dirty="0"/>
              <a:t>Transmission Impairments</a:t>
            </a:r>
          </a:p>
        </p:txBody>
      </p:sp>
      <p:sp>
        <p:nvSpPr>
          <p:cNvPr id="3" name="Content Placeholder 2"/>
          <p:cNvSpPr>
            <a:spLocks noGrp="1"/>
          </p:cNvSpPr>
          <p:nvPr>
            <p:ph idx="1"/>
          </p:nvPr>
        </p:nvSpPr>
        <p:spPr>
          <a:xfrm>
            <a:off x="312420" y="1036320"/>
            <a:ext cx="11567160" cy="5532120"/>
          </a:xfrm>
        </p:spPr>
        <p:txBody>
          <a:bodyPr>
            <a:normAutofit/>
          </a:bodyPr>
          <a:lstStyle/>
          <a:p>
            <a:r>
              <a:rPr lang="si-LK" dirty="0" smtClean="0"/>
              <a:t>විවිධ සම්ප්‍රේෂණ බාධා නිසා ග්‍රාහක සංඥාව, සම්ප්‍රේෂිත සංඥාවෙන් වෙනස් විය හැකිය.</a:t>
            </a:r>
            <a:r>
              <a:rPr lang="en-US" dirty="0" smtClean="0"/>
              <a:t> </a:t>
            </a:r>
            <a:r>
              <a:rPr lang="si-LK" b="1" dirty="0"/>
              <a:t> </a:t>
            </a:r>
            <a:r>
              <a:rPr lang="si-LK" dirty="0"/>
              <a:t>සංඥාවට විශාල බලපෑමක් එල්ල වුවහොත් අදාල ස්ථානයට සංඥාව ගමන් නොකරන්නටද අවස්ථාව ඇත. </a:t>
            </a:r>
            <a:r>
              <a:rPr lang="si-LK" dirty="0" smtClean="0"/>
              <a:t>මෙය දෝෂ සහිත සන්නිවේදනයකට හේතු වේ‍. මේවා සම්ප්‍රේෂණ බාධා  </a:t>
            </a:r>
            <a:r>
              <a:rPr lang="en-US" dirty="0" smtClean="0"/>
              <a:t>(Transmission Impairments) </a:t>
            </a:r>
            <a:r>
              <a:rPr lang="si-LK" dirty="0" smtClean="0"/>
              <a:t>ලෙස හදුන්වයි. </a:t>
            </a:r>
          </a:p>
          <a:p>
            <a:r>
              <a:rPr lang="en-US" dirty="0" smtClean="0"/>
              <a:t>Analog </a:t>
            </a:r>
            <a:r>
              <a:rPr lang="si-LK" dirty="0" smtClean="0"/>
              <a:t>වලදී සංඥාවල ගුණාත්මක තත්වය පහල වැටෙන අතර </a:t>
            </a:r>
            <a:r>
              <a:rPr lang="en-US" dirty="0" smtClean="0"/>
              <a:t>Digital </a:t>
            </a:r>
            <a:r>
              <a:rPr lang="si-LK" dirty="0" smtClean="0"/>
              <a:t>වල දී 0, 1ලෙසත් 1, 0 ලෙසත් වෙනස් විය හැකිය</a:t>
            </a:r>
          </a:p>
          <a:p>
            <a:r>
              <a:rPr lang="si-LK" dirty="0"/>
              <a:t>සම්ප්‍රේෂණ බාධ</a:t>
            </a:r>
            <a:r>
              <a:rPr lang="si-LK" dirty="0" smtClean="0"/>
              <a:t>ා ප්‍රධාන ආකාර 3කි</a:t>
            </a:r>
          </a:p>
          <a:p>
            <a:endParaRPr lang="en-US" sz="800" dirty="0"/>
          </a:p>
          <a:p>
            <a:pPr marL="971526" lvl="1" indent="-514338">
              <a:lnSpc>
                <a:spcPct val="150000"/>
              </a:lnSpc>
              <a:buFont typeface="+mj-lt"/>
              <a:buAutoNum type="arabicPeriod"/>
            </a:pPr>
            <a:r>
              <a:rPr lang="en-US" sz="2800" dirty="0"/>
              <a:t>Distortion - </a:t>
            </a:r>
            <a:r>
              <a:rPr lang="si-LK" sz="2800" dirty="0"/>
              <a:t>විකෘතිවීම</a:t>
            </a:r>
          </a:p>
          <a:p>
            <a:pPr marL="971526" lvl="1" indent="-514338">
              <a:lnSpc>
                <a:spcPct val="150000"/>
              </a:lnSpc>
              <a:buFont typeface="+mj-lt"/>
              <a:buAutoNum type="arabicPeriod"/>
            </a:pPr>
            <a:r>
              <a:rPr lang="en-US" sz="2800" dirty="0"/>
              <a:t>Attenuation - </a:t>
            </a:r>
            <a:r>
              <a:rPr lang="si-LK" sz="2800" dirty="0"/>
              <a:t>හායනය</a:t>
            </a:r>
            <a:endParaRPr lang="en-US" sz="2800" dirty="0"/>
          </a:p>
          <a:p>
            <a:pPr marL="971526" lvl="1" indent="-514338">
              <a:lnSpc>
                <a:spcPct val="150000"/>
              </a:lnSpc>
              <a:buFont typeface="+mj-lt"/>
              <a:buAutoNum type="arabicPeriod"/>
            </a:pPr>
            <a:r>
              <a:rPr lang="en-US" sz="2800" dirty="0"/>
              <a:t>Noise - </a:t>
            </a:r>
            <a:r>
              <a:rPr lang="si-LK" sz="2800" dirty="0"/>
              <a:t>ඝෝෂාව</a:t>
            </a:r>
          </a:p>
          <a:p>
            <a:endParaRPr lang="en-US" dirty="0"/>
          </a:p>
        </p:txBody>
      </p:sp>
    </p:spTree>
    <p:extLst>
      <p:ext uri="{BB962C8B-B14F-4D97-AF65-F5344CB8AC3E}">
        <p14:creationId xmlns:p14="http://schemas.microsoft.com/office/powerpoint/2010/main" val="222533086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008" y="248237"/>
            <a:ext cx="10515600" cy="574327"/>
          </a:xfrm>
        </p:spPr>
        <p:txBody>
          <a:bodyPr>
            <a:noAutofit/>
          </a:bodyPr>
          <a:lstStyle/>
          <a:p>
            <a:pPr algn="ctr"/>
            <a:r>
              <a:rPr lang="en-US" sz="3600" dirty="0"/>
              <a:t>Noise - </a:t>
            </a:r>
            <a:r>
              <a:rPr lang="si-LK" sz="3600" dirty="0"/>
              <a:t>ඝෝෂාව</a:t>
            </a:r>
            <a:endParaRPr lang="en-US" sz="3600" dirty="0"/>
          </a:p>
        </p:txBody>
      </p:sp>
      <p:sp>
        <p:nvSpPr>
          <p:cNvPr id="3" name="Content Placeholder 2"/>
          <p:cNvSpPr>
            <a:spLocks noGrp="1"/>
          </p:cNvSpPr>
          <p:nvPr>
            <p:ph idx="1"/>
          </p:nvPr>
        </p:nvSpPr>
        <p:spPr>
          <a:xfrm>
            <a:off x="150312" y="851774"/>
            <a:ext cx="11924779" cy="1903956"/>
          </a:xfrm>
        </p:spPr>
        <p:txBody>
          <a:bodyPr/>
          <a:lstStyle/>
          <a:p>
            <a:r>
              <a:rPr lang="si-LK" dirty="0"/>
              <a:t>සම්ප්‍රේෂණය වන සංඥාවක් විවිධ තරංග වල බලපෑමට ලක්විය හැකිය. එසේම අනවශ්‍ය සංඥා එක්විය හැකිය. මෙය </a:t>
            </a:r>
            <a:r>
              <a:rPr lang="en-US" dirty="0"/>
              <a:t>Noise </a:t>
            </a:r>
            <a:r>
              <a:rPr lang="si-LK" dirty="0"/>
              <a:t>ලෙස හඳුන්වයි. </a:t>
            </a:r>
            <a:endParaRPr lang="si-LK" dirty="0" smtClean="0"/>
          </a:p>
          <a:p>
            <a:r>
              <a:rPr lang="si-LK" dirty="0" smtClean="0"/>
              <a:t>සම</a:t>
            </a:r>
            <a:r>
              <a:rPr lang="si-LK" dirty="0"/>
              <a:t>්ප්‍රේෂණය වන සංඥාවකට ඝෝෂාව මගින් බලපෑමක් ඇති වූ විට සංඥාව අපැහැදිලි වේ</a:t>
            </a:r>
            <a:r>
              <a:rPr lang="si-LK" dirty="0" smtClean="0"/>
              <a:t>.</a:t>
            </a:r>
          </a:p>
          <a:p>
            <a:pPr marL="514338" indent="-514338">
              <a:buFont typeface="+mj-lt"/>
              <a:buAutoNum type="arabicPeriod"/>
            </a:pPr>
            <a:endParaRPr lang="en-US" dirty="0"/>
          </a:p>
        </p:txBody>
      </p:sp>
      <p:pic>
        <p:nvPicPr>
          <p:cNvPr id="4" name="Picture 2" descr="https://www.myschool.lk/media/p/u5892b49a2e4ef0.66958445/thumbnails/600px_noi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022" y="2447160"/>
            <a:ext cx="5714287" cy="428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453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lstStyle/>
          <a:p>
            <a:pPr lvl="1" algn="ctr" rtl="0">
              <a:lnSpc>
                <a:spcPct val="90000"/>
              </a:lnSpc>
              <a:spcBef>
                <a:spcPct val="0"/>
              </a:spcBef>
            </a:pPr>
            <a:r>
              <a:rPr lang="en-US" sz="2800" dirty="0"/>
              <a:t>Attenuation - </a:t>
            </a:r>
            <a:r>
              <a:rPr lang="si-LK" sz="2800" dirty="0"/>
              <a:t>හායනය</a:t>
            </a:r>
            <a:endParaRPr lang="en-US" dirty="0"/>
          </a:p>
        </p:txBody>
      </p:sp>
      <p:sp>
        <p:nvSpPr>
          <p:cNvPr id="3" name="Content Placeholder 2"/>
          <p:cNvSpPr>
            <a:spLocks noGrp="1"/>
          </p:cNvSpPr>
          <p:nvPr>
            <p:ph idx="1"/>
          </p:nvPr>
        </p:nvSpPr>
        <p:spPr>
          <a:xfrm>
            <a:off x="237996" y="1099116"/>
            <a:ext cx="11649205" cy="5464523"/>
          </a:xfrm>
        </p:spPr>
        <p:txBody>
          <a:bodyPr>
            <a:normAutofit fontScale="85000" lnSpcReduction="20000"/>
          </a:bodyPr>
          <a:lstStyle/>
          <a:p>
            <a:r>
              <a:rPr lang="si-LK" dirty="0" smtClean="0"/>
              <a:t>සංඥාවක් සම්ප්‍රේෂණ මාධ්‍යක් තුල, දුර ගමන් කරන විට මාධ්‍යයේ ප්‍රතිරෝධය නිසා සංඥාවේ ශක්තිය(ප්‍රබලතාව</a:t>
            </a:r>
            <a:r>
              <a:rPr lang="en-US" dirty="0" smtClean="0"/>
              <a:t>/</a:t>
            </a:r>
            <a:r>
              <a:rPr lang="si-LK" dirty="0" smtClean="0"/>
              <a:t>උස/විස්තාරය) හීන වී දුර්වල වීම</a:t>
            </a:r>
            <a:endParaRPr lang="en-US" dirty="0" smtClean="0"/>
          </a:p>
          <a:p>
            <a:r>
              <a:rPr lang="si-LK" dirty="0"/>
              <a:t>තරංගයේ විස්තාරය හෙවත් උස යනුවෙන් හදුන්වන්නේ සංඥාවේ  ශක්තියයි.</a:t>
            </a:r>
          </a:p>
          <a:p>
            <a:endParaRPr lang="si-LK" dirty="0"/>
          </a:p>
          <a:p>
            <a:r>
              <a:rPr lang="si-LK" dirty="0"/>
              <a:t>යම් කිසි මාධ්‍යක් හරහා සංඥාව සම්ප්‍රේශනය වෙද්දී එය ගමන් කරන දුර අනුව සංඥාවේ ශක්තිය අඩුවේ.</a:t>
            </a:r>
          </a:p>
          <a:p>
            <a:endParaRPr lang="si-LK" dirty="0"/>
          </a:p>
          <a:p>
            <a:r>
              <a:rPr lang="si-LK" dirty="0"/>
              <a:t>නමුත් මෙහිදී ග්‍රාහකයා හට වෙනස්විමක්කින් තොරව ග්‍රහණය කරගත හැකිය. මෙයට හේතුව වන්න</a:t>
            </a:r>
            <a:r>
              <a:rPr lang="si-LK" dirty="0" smtClean="0"/>
              <a:t>ේ ම</a:t>
            </a:r>
            <a:r>
              <a:rPr lang="si-LK" dirty="0"/>
              <a:t>ෙහිදී තරංගයේ ඒකාකාරී ස්භාහවයකින් විස්තාරය අඩුවීම සිදුවන බැවින් තරංගයේ හැඩයට බලපෑමක් සිදුනොවන බැවිනි.</a:t>
            </a:r>
          </a:p>
          <a:p>
            <a:endParaRPr lang="si-LK" dirty="0"/>
          </a:p>
          <a:p>
            <a:r>
              <a:rPr lang="si-LK" dirty="0"/>
              <a:t>නමුත් මෙම තරංඟය දීර්ඝව සම්ප්‍රේශනය කල හොත් එහි ශක්තිය හීන වී ගොස් තරංගය සම්පුර්ණන්ම විනාශවි යාමේ ඉඩ පවතී.</a:t>
            </a:r>
            <a:endParaRPr lang="en-US" dirty="0"/>
          </a:p>
          <a:p>
            <a:endParaRPr lang="si-LK" dirty="0" smtClean="0"/>
          </a:p>
          <a:p>
            <a:r>
              <a:rPr lang="si-LK" dirty="0" smtClean="0"/>
              <a:t> හායනය </a:t>
            </a:r>
            <a:r>
              <a:rPr lang="en-US" dirty="0" smtClean="0"/>
              <a:t>decibels (</a:t>
            </a:r>
            <a:r>
              <a:rPr lang="en-US" dirty="0" err="1" smtClean="0"/>
              <a:t>db</a:t>
            </a:r>
            <a:r>
              <a:rPr lang="en-US" dirty="0" smtClean="0"/>
              <a:t>) </a:t>
            </a:r>
            <a:r>
              <a:rPr lang="si-LK" dirty="0" smtClean="0"/>
              <a:t>ඒකකයෙන් ගණනය</a:t>
            </a:r>
          </a:p>
          <a:p>
            <a:pPr marL="0" indent="0">
              <a:buNone/>
            </a:pPr>
            <a:endParaRPr lang="en-US" dirty="0"/>
          </a:p>
        </p:txBody>
      </p:sp>
    </p:spTree>
    <p:extLst>
      <p:ext uri="{BB962C8B-B14F-4D97-AF65-F5344CB8AC3E}">
        <p14:creationId xmlns:p14="http://schemas.microsoft.com/office/powerpoint/2010/main" val="145504068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transmission impair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559" y="131202"/>
            <a:ext cx="7775249" cy="36641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40047" y="3795386"/>
            <a:ext cx="1139868" cy="369332"/>
          </a:xfrm>
          <a:prstGeom prst="rect">
            <a:avLst/>
          </a:prstGeom>
          <a:noFill/>
        </p:spPr>
        <p:txBody>
          <a:bodyPr wrap="square" rtlCol="0">
            <a:spAutoFit/>
          </a:bodyPr>
          <a:lstStyle/>
          <a:p>
            <a:r>
              <a:rPr lang="en-US" dirty="0"/>
              <a:t>Repeater</a:t>
            </a:r>
          </a:p>
        </p:txBody>
      </p:sp>
      <p:pic>
        <p:nvPicPr>
          <p:cNvPr id="7" name="Picture 6"/>
          <p:cNvPicPr>
            <a:picLocks noChangeAspect="1"/>
          </p:cNvPicPr>
          <p:nvPr/>
        </p:nvPicPr>
        <p:blipFill>
          <a:blip r:embed="rId4"/>
          <a:stretch>
            <a:fillRect/>
          </a:stretch>
        </p:blipFill>
        <p:spPr>
          <a:xfrm>
            <a:off x="801667" y="4261787"/>
            <a:ext cx="6476845" cy="1938597"/>
          </a:xfrm>
          <a:prstGeom prst="rect">
            <a:avLst/>
          </a:prstGeom>
        </p:spPr>
      </p:pic>
    </p:spTree>
    <p:extLst>
      <p:ext uri="{BB962C8B-B14F-4D97-AF65-F5344CB8AC3E}">
        <p14:creationId xmlns:p14="http://schemas.microsoft.com/office/powerpoint/2010/main" val="412674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6939" y="214739"/>
            <a:ext cx="5200651" cy="2143125"/>
          </a:xfrm>
          <a:prstGeom prst="rect">
            <a:avLst/>
          </a:prstGeom>
        </p:spPr>
      </p:pic>
      <p:pic>
        <p:nvPicPr>
          <p:cNvPr id="5" name="Picture 4"/>
          <p:cNvPicPr>
            <a:picLocks noChangeAspect="1"/>
          </p:cNvPicPr>
          <p:nvPr/>
        </p:nvPicPr>
        <p:blipFill>
          <a:blip r:embed="rId3"/>
          <a:stretch>
            <a:fillRect/>
          </a:stretch>
        </p:blipFill>
        <p:spPr>
          <a:xfrm>
            <a:off x="656939" y="2864253"/>
            <a:ext cx="3435624" cy="875235"/>
          </a:xfrm>
          <a:prstGeom prst="rect">
            <a:avLst/>
          </a:prstGeom>
        </p:spPr>
      </p:pic>
      <p:pic>
        <p:nvPicPr>
          <p:cNvPr id="6" name="Picture 5"/>
          <p:cNvPicPr>
            <a:picLocks noChangeAspect="1"/>
          </p:cNvPicPr>
          <p:nvPr/>
        </p:nvPicPr>
        <p:blipFill>
          <a:blip r:embed="rId4"/>
          <a:stretch>
            <a:fillRect/>
          </a:stretch>
        </p:blipFill>
        <p:spPr>
          <a:xfrm>
            <a:off x="662198" y="4084309"/>
            <a:ext cx="3455069" cy="815241"/>
          </a:xfrm>
          <a:prstGeom prst="rect">
            <a:avLst/>
          </a:prstGeom>
        </p:spPr>
      </p:pic>
      <p:pic>
        <p:nvPicPr>
          <p:cNvPr id="7" name="Picture 6"/>
          <p:cNvPicPr>
            <a:picLocks noChangeAspect="1"/>
          </p:cNvPicPr>
          <p:nvPr/>
        </p:nvPicPr>
        <p:blipFill>
          <a:blip r:embed="rId5"/>
          <a:stretch>
            <a:fillRect/>
          </a:stretch>
        </p:blipFill>
        <p:spPr>
          <a:xfrm>
            <a:off x="659642" y="5465929"/>
            <a:ext cx="3857625" cy="933451"/>
          </a:xfrm>
          <a:prstGeom prst="rect">
            <a:avLst/>
          </a:prstGeom>
        </p:spPr>
      </p:pic>
      <p:pic>
        <p:nvPicPr>
          <p:cNvPr id="8" name="Picture 7"/>
          <p:cNvPicPr>
            <a:picLocks noChangeAspect="1"/>
          </p:cNvPicPr>
          <p:nvPr/>
        </p:nvPicPr>
        <p:blipFill>
          <a:blip r:embed="rId6"/>
          <a:stretch>
            <a:fillRect/>
          </a:stretch>
        </p:blipFill>
        <p:spPr>
          <a:xfrm>
            <a:off x="5987459" y="2973256"/>
            <a:ext cx="3631509" cy="1325789"/>
          </a:xfrm>
          <a:prstGeom prst="rect">
            <a:avLst/>
          </a:prstGeom>
        </p:spPr>
      </p:pic>
    </p:spTree>
    <p:extLst>
      <p:ext uri="{BB962C8B-B14F-4D97-AF65-F5344CB8AC3E}">
        <p14:creationId xmlns:p14="http://schemas.microsoft.com/office/powerpoint/2010/main" val="372006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9567" y="3014537"/>
            <a:ext cx="4269723" cy="2521972"/>
          </a:xfrm>
          <a:prstGeom prst="rect">
            <a:avLst/>
          </a:prstGeom>
        </p:spPr>
      </p:pic>
      <p:cxnSp>
        <p:nvCxnSpPr>
          <p:cNvPr id="6" name="Curved Connector 5"/>
          <p:cNvCxnSpPr/>
          <p:nvPr/>
        </p:nvCxnSpPr>
        <p:spPr>
          <a:xfrm rot="10800000" flipV="1">
            <a:off x="3169090" y="3344453"/>
            <a:ext cx="3407079" cy="931071"/>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6688902" y="2774275"/>
                <a:ext cx="4697260" cy="1224246"/>
              </a:xfrm>
              <a:prstGeom prst="rect">
                <a:avLst/>
              </a:prstGeom>
              <a:noFill/>
              <a:ln>
                <a:solidFill>
                  <a:schemeClr val="accent1">
                    <a:lumMod val="50000"/>
                  </a:schemeClr>
                </a:solidFill>
              </a:ln>
            </p:spPr>
            <p:txBody>
              <a:bodyPr wrap="square" rtlCol="0">
                <a:spAutoFit/>
              </a:bodyPr>
              <a:lstStyle/>
              <a:p>
                <a:r>
                  <a:rPr lang="en-US" dirty="0"/>
                  <a:t>Reduction of signal Power</a:t>
                </a:r>
              </a:p>
              <a:p>
                <a:endParaRPr lang="en-US" dirty="0"/>
              </a:p>
              <a:p>
                <a:pPr marL="0" lvl="1"/>
                <a:r>
                  <a:rPr lang="en-US" dirty="0"/>
                  <a:t>Attenuation (</a:t>
                </a:r>
                <a:r>
                  <a:rPr lang="si-LK" dirty="0"/>
                  <a:t>හායනය</a:t>
                </a:r>
                <a:r>
                  <a:rPr lang="en-US" dirty="0"/>
                  <a:t>) =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𝑖𝑛𝑝𝑢𝑡</m:t>
                        </m:r>
                        <m:r>
                          <a:rPr lang="en-US" sz="2400" i="1">
                            <a:latin typeface="Cambria Math" panose="02040503050406030204" pitchFamily="18" charset="0"/>
                          </a:rPr>
                          <m:t> </m:t>
                        </m:r>
                        <m:r>
                          <a:rPr lang="en-US" sz="2400" i="1">
                            <a:latin typeface="Cambria Math" panose="02040503050406030204" pitchFamily="18" charset="0"/>
                          </a:rPr>
                          <m:t>𝑃𝑜𝑤𝑒𝑟</m:t>
                        </m:r>
                      </m:num>
                      <m:den>
                        <m:r>
                          <a:rPr lang="en-US" sz="2400" i="1">
                            <a:latin typeface="Cambria Math" panose="02040503050406030204" pitchFamily="18" charset="0"/>
                          </a:rPr>
                          <m:t>𝑂𝑢𝑡𝑝𝑢𝑡</m:t>
                        </m:r>
                        <m:r>
                          <a:rPr lang="en-US" sz="2400" i="1">
                            <a:latin typeface="Cambria Math" panose="02040503050406030204" pitchFamily="18" charset="0"/>
                          </a:rPr>
                          <m:t> </m:t>
                        </m:r>
                        <m:r>
                          <a:rPr lang="en-US" sz="2400" i="1">
                            <a:latin typeface="Cambria Math" panose="02040503050406030204" pitchFamily="18" charset="0"/>
                          </a:rPr>
                          <m:t>𝑃𝑜𝑤𝑒𝑟</m:t>
                        </m:r>
                      </m:den>
                    </m:f>
                  </m:oMath>
                </a14:m>
                <a:endParaRPr lang="en-US"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6688898" y="2774274"/>
                <a:ext cx="4697260" cy="1224246"/>
              </a:xfrm>
              <a:prstGeom prst="rect">
                <a:avLst/>
              </a:prstGeom>
              <a:blipFill rotWithShape="0">
                <a:blip r:embed="rId5"/>
                <a:stretch>
                  <a:fillRect l="-906" t="-1970"/>
                </a:stretch>
              </a:blipFill>
              <a:ln>
                <a:solidFill>
                  <a:schemeClr val="accent1">
                    <a:lumMod val="50000"/>
                  </a:schemeClr>
                </a:solidFill>
              </a:ln>
            </p:spPr>
            <p:txBody>
              <a:bodyPr/>
              <a:lstStyle/>
              <a:p>
                <a:r>
                  <a:rPr lang="en-US">
                    <a:noFill/>
                  </a:rPr>
                  <a:t> </a:t>
                </a:r>
              </a:p>
            </p:txBody>
          </p:sp>
        </mc:Fallback>
      </mc:AlternateContent>
      <p:sp>
        <p:nvSpPr>
          <p:cNvPr id="13" name="Rectangle 12"/>
          <p:cNvSpPr/>
          <p:nvPr/>
        </p:nvSpPr>
        <p:spPr>
          <a:xfrm>
            <a:off x="5433400" y="4474484"/>
            <a:ext cx="6096000" cy="2169825"/>
          </a:xfrm>
          <a:prstGeom prst="rect">
            <a:avLst/>
          </a:prstGeom>
        </p:spPr>
        <p:txBody>
          <a:bodyPr>
            <a:spAutoFit/>
          </a:bodyPr>
          <a:lstStyle/>
          <a:p>
            <a:pPr>
              <a:lnSpc>
                <a:spcPct val="150000"/>
              </a:lnSpc>
            </a:pPr>
            <a:r>
              <a:rPr lang="si-LK" b="1" dirty="0">
                <a:latin typeface="Helvetica Neue"/>
              </a:rPr>
              <a:t>සම්ප්‍රේශනය වන මාධ්‍ය අනුව ශක්තිය අඩු වීම වෙනස් වේ.</a:t>
            </a:r>
            <a:endParaRPr lang="si-LK" dirty="0">
              <a:latin typeface="Helvetica Neue"/>
            </a:endParaRPr>
          </a:p>
          <a:p>
            <a:pPr>
              <a:lnSpc>
                <a:spcPct val="150000"/>
              </a:lnSpc>
            </a:pPr>
            <a:r>
              <a:rPr lang="en-US" dirty="0" err="1">
                <a:latin typeface="Helvetica Neue"/>
              </a:rPr>
              <a:t>FIber</a:t>
            </a:r>
            <a:r>
              <a:rPr lang="en-US" dirty="0">
                <a:latin typeface="Helvetica Neue"/>
              </a:rPr>
              <a:t> Optics 		=</a:t>
            </a:r>
            <a:r>
              <a:rPr lang="si-LK" dirty="0">
                <a:latin typeface="Helvetica Neue"/>
              </a:rPr>
              <a:t>100</a:t>
            </a:r>
            <a:r>
              <a:rPr lang="en-US" dirty="0">
                <a:latin typeface="Helvetica Neue"/>
              </a:rPr>
              <a:t>km</a:t>
            </a:r>
            <a:endParaRPr lang="si-LK" dirty="0">
              <a:latin typeface="Helvetica Neue"/>
            </a:endParaRPr>
          </a:p>
          <a:p>
            <a:pPr>
              <a:lnSpc>
                <a:spcPct val="150000"/>
              </a:lnSpc>
            </a:pPr>
            <a:r>
              <a:rPr lang="en-US" dirty="0">
                <a:latin typeface="Helvetica Neue"/>
              </a:rPr>
              <a:t>Twisted Pair 		= </a:t>
            </a:r>
            <a:r>
              <a:rPr lang="si-LK" dirty="0">
                <a:latin typeface="Helvetica Neue"/>
              </a:rPr>
              <a:t>100</a:t>
            </a:r>
            <a:r>
              <a:rPr lang="en-US" dirty="0">
                <a:latin typeface="Helvetica Neue"/>
              </a:rPr>
              <a:t>m</a:t>
            </a:r>
            <a:endParaRPr lang="si-LK" dirty="0">
              <a:latin typeface="Helvetica Neue"/>
            </a:endParaRPr>
          </a:p>
          <a:p>
            <a:pPr>
              <a:lnSpc>
                <a:spcPct val="150000"/>
              </a:lnSpc>
            </a:pPr>
            <a:r>
              <a:rPr lang="en-US" dirty="0">
                <a:latin typeface="Helvetica Neue"/>
              </a:rPr>
              <a:t>Thick Coaxial Cable 	= </a:t>
            </a:r>
            <a:r>
              <a:rPr lang="si-LK" dirty="0">
                <a:latin typeface="Helvetica Neue"/>
              </a:rPr>
              <a:t>500</a:t>
            </a:r>
            <a:r>
              <a:rPr lang="en-US" dirty="0">
                <a:latin typeface="Helvetica Neue"/>
              </a:rPr>
              <a:t>m</a:t>
            </a:r>
            <a:endParaRPr lang="si-LK" dirty="0">
              <a:latin typeface="Helvetica Neue"/>
            </a:endParaRPr>
          </a:p>
          <a:p>
            <a:pPr>
              <a:lnSpc>
                <a:spcPct val="150000"/>
              </a:lnSpc>
            </a:pPr>
            <a:r>
              <a:rPr lang="en-US" dirty="0">
                <a:latin typeface="Helvetica Neue"/>
              </a:rPr>
              <a:t>Thin Coaxial </a:t>
            </a:r>
            <a:r>
              <a:rPr lang="en-US" dirty="0" err="1">
                <a:latin typeface="Helvetica Neue"/>
              </a:rPr>
              <a:t>Cabel</a:t>
            </a:r>
            <a:r>
              <a:rPr lang="en-US" dirty="0">
                <a:latin typeface="Helvetica Neue"/>
              </a:rPr>
              <a:t> 	= </a:t>
            </a:r>
            <a:r>
              <a:rPr lang="si-LK" dirty="0">
                <a:latin typeface="Helvetica Neue"/>
              </a:rPr>
              <a:t>185</a:t>
            </a:r>
            <a:r>
              <a:rPr lang="en-US" dirty="0">
                <a:latin typeface="Helvetica Neue"/>
              </a:rPr>
              <a:t>m</a:t>
            </a:r>
            <a:endParaRPr lang="si-LK" dirty="0">
              <a:latin typeface="Helvetica Neue"/>
            </a:endParaRPr>
          </a:p>
        </p:txBody>
      </p:sp>
    </p:spTree>
    <p:extLst>
      <p:ext uri="{BB962C8B-B14F-4D97-AF65-F5344CB8AC3E}">
        <p14:creationId xmlns:p14="http://schemas.microsoft.com/office/powerpoint/2010/main" val="3768914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3437"/>
            <a:ext cx="10515600" cy="649483"/>
          </a:xfrm>
        </p:spPr>
        <p:txBody>
          <a:bodyPr/>
          <a:lstStyle/>
          <a:p>
            <a:pPr lvl="1" algn="ctr" rtl="0">
              <a:lnSpc>
                <a:spcPct val="90000"/>
              </a:lnSpc>
              <a:spcBef>
                <a:spcPct val="0"/>
              </a:spcBef>
            </a:pPr>
            <a:r>
              <a:rPr lang="en-US" sz="2800" dirty="0"/>
              <a:t>Distortion - </a:t>
            </a:r>
            <a:r>
              <a:rPr lang="si-LK" sz="2800" dirty="0"/>
              <a:t>විකෘතිවීම</a:t>
            </a:r>
            <a:endParaRPr lang="en-US" dirty="0"/>
          </a:p>
        </p:txBody>
      </p:sp>
      <p:sp>
        <p:nvSpPr>
          <p:cNvPr id="3" name="Content Placeholder 2"/>
          <p:cNvSpPr>
            <a:spLocks noGrp="1"/>
          </p:cNvSpPr>
          <p:nvPr>
            <p:ph idx="1"/>
          </p:nvPr>
        </p:nvSpPr>
        <p:spPr>
          <a:xfrm>
            <a:off x="533404" y="933465"/>
            <a:ext cx="5249449" cy="2047735"/>
          </a:xfrm>
        </p:spPr>
        <p:txBody>
          <a:bodyPr>
            <a:normAutofit/>
          </a:bodyPr>
          <a:lstStyle/>
          <a:p>
            <a:r>
              <a:rPr lang="si-LK" dirty="0" smtClean="0"/>
              <a:t>සංඥාවේ (තරංගයේ) ප්‍රස්ථාරික හැඩය </a:t>
            </a:r>
            <a:r>
              <a:rPr lang="en-US" dirty="0" smtClean="0"/>
              <a:t>(Shape) </a:t>
            </a:r>
            <a:r>
              <a:rPr lang="si-LK" dirty="0" smtClean="0"/>
              <a:t>වෙනස් වීම</a:t>
            </a:r>
            <a:endParaRPr lang="en-US" dirty="0"/>
          </a:p>
          <a:p>
            <a:r>
              <a:rPr lang="si-LK" dirty="0" smtClean="0"/>
              <a:t>සංඥාව/තරංගය විකෘති ආකාරයක් ගැනීම</a:t>
            </a:r>
          </a:p>
        </p:txBody>
      </p:sp>
      <p:pic>
        <p:nvPicPr>
          <p:cNvPr id="4" name="Picture 3"/>
          <p:cNvPicPr>
            <a:picLocks noChangeAspect="1"/>
          </p:cNvPicPr>
          <p:nvPr/>
        </p:nvPicPr>
        <p:blipFill>
          <a:blip r:embed="rId2"/>
          <a:stretch>
            <a:fillRect/>
          </a:stretch>
        </p:blipFill>
        <p:spPr>
          <a:xfrm>
            <a:off x="6778859" y="1256192"/>
            <a:ext cx="5010151" cy="1990725"/>
          </a:xfrm>
          <a:prstGeom prst="rect">
            <a:avLst/>
          </a:prstGeom>
        </p:spPr>
      </p:pic>
      <p:pic>
        <p:nvPicPr>
          <p:cNvPr id="2050" name="Picture 2" descr="http://selectricity.com/images/H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974" y="3771662"/>
            <a:ext cx="3718999" cy="22026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lectricity.com/images/HD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8859" y="4200835"/>
            <a:ext cx="3805639" cy="2249487"/>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4609582" y="5173253"/>
            <a:ext cx="1954060" cy="5010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Distortion</a:t>
            </a:r>
          </a:p>
        </p:txBody>
      </p:sp>
      <p:cxnSp>
        <p:nvCxnSpPr>
          <p:cNvPr id="9" name="Straight Arrow Connector 8"/>
          <p:cNvCxnSpPr/>
          <p:nvPr/>
        </p:nvCxnSpPr>
        <p:spPr>
          <a:xfrm>
            <a:off x="9283931" y="2251553"/>
            <a:ext cx="0" cy="4665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37008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730" y="748390"/>
            <a:ext cx="11124156" cy="2395647"/>
          </a:xfrm>
        </p:spPr>
        <p:txBody>
          <a:bodyPr/>
          <a:lstStyle/>
          <a:p>
            <a:r>
              <a:rPr lang="si-LK" dirty="0"/>
              <a:t>විකෘතිවීම් ආකාර</a:t>
            </a:r>
            <a:endParaRPr lang="en-US" dirty="0"/>
          </a:p>
          <a:p>
            <a:pPr lvl="1">
              <a:lnSpc>
                <a:spcPct val="150000"/>
              </a:lnSpc>
            </a:pPr>
            <a:r>
              <a:rPr lang="en-US" dirty="0"/>
              <a:t>Frequency Distortion</a:t>
            </a:r>
          </a:p>
          <a:p>
            <a:pPr lvl="1">
              <a:lnSpc>
                <a:spcPct val="150000"/>
              </a:lnSpc>
            </a:pPr>
            <a:r>
              <a:rPr lang="en-US" dirty="0"/>
              <a:t>Amplitude  Distortion</a:t>
            </a:r>
            <a:r>
              <a:rPr lang="si-LK" dirty="0"/>
              <a:t> </a:t>
            </a:r>
            <a:endParaRPr lang="en-US" dirty="0"/>
          </a:p>
          <a:p>
            <a:pPr lvl="1">
              <a:lnSpc>
                <a:spcPct val="150000"/>
              </a:lnSpc>
            </a:pPr>
            <a:r>
              <a:rPr lang="en-US" dirty="0"/>
              <a:t>Phase Distortion</a:t>
            </a:r>
          </a:p>
          <a:p>
            <a:endParaRPr lang="en-US" dirty="0"/>
          </a:p>
        </p:txBody>
      </p:sp>
      <p:pic>
        <p:nvPicPr>
          <p:cNvPr id="4" name="Picture 3"/>
          <p:cNvPicPr>
            <a:picLocks noChangeAspect="1"/>
          </p:cNvPicPr>
          <p:nvPr/>
        </p:nvPicPr>
        <p:blipFill>
          <a:blip r:embed="rId3"/>
          <a:stretch>
            <a:fillRect/>
          </a:stretch>
        </p:blipFill>
        <p:spPr>
          <a:xfrm>
            <a:off x="636281" y="3501416"/>
            <a:ext cx="11175763" cy="2686051"/>
          </a:xfrm>
          <a:prstGeom prst="rect">
            <a:avLst/>
          </a:prstGeom>
        </p:spPr>
      </p:pic>
    </p:spTree>
    <p:extLst>
      <p:ext uri="{BB962C8B-B14F-4D97-AF65-F5344CB8AC3E}">
        <p14:creationId xmlns:p14="http://schemas.microsoft.com/office/powerpoint/2010/main" val="139237342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627" y="848595"/>
            <a:ext cx="11337099" cy="4351339"/>
          </a:xfrm>
        </p:spPr>
        <p:txBody>
          <a:bodyPr>
            <a:normAutofit/>
          </a:bodyPr>
          <a:lstStyle/>
          <a:p>
            <a:r>
              <a:rPr lang="si-LK" dirty="0"/>
              <a:t>රැහැන් රහිත මාධ්‍ය තුලදී  සංඥාවක්  දුර්වල විමට පෙර ප්‍රතිවිකාශනය කරයි</a:t>
            </a:r>
            <a:r>
              <a:rPr lang="si-LK" dirty="0" smtClean="0"/>
              <a:t>.</a:t>
            </a:r>
            <a:endParaRPr lang="si-LK" dirty="0"/>
          </a:p>
          <a:p>
            <a:r>
              <a:rPr lang="si-LK" dirty="0"/>
              <a:t>රැහැන් රහිත මාධ්‍යයක් ඔස්සේ තරංගයක් ගමන් කරන විට එහි ශක්තිය හින වීම කෙරෙහි බලපාන සාධක හිකි</a:t>
            </a:r>
            <a:r>
              <a:rPr lang="si-LK" dirty="0" smtClean="0"/>
              <a:t>පයකි.</a:t>
            </a:r>
            <a:endParaRPr lang="en-US" dirty="0" smtClean="0"/>
          </a:p>
          <a:p>
            <a:endParaRPr lang="si-LK" dirty="0"/>
          </a:p>
          <a:p>
            <a:pPr marL="514338" indent="-514338">
              <a:buFont typeface="+mj-lt"/>
              <a:buAutoNum type="arabicPeriod"/>
            </a:pPr>
            <a:r>
              <a:rPr lang="si-LK" dirty="0" smtClean="0"/>
              <a:t>ප</a:t>
            </a:r>
            <a:r>
              <a:rPr lang="si-LK" dirty="0"/>
              <a:t>ාරාවර්</a:t>
            </a:r>
            <a:r>
              <a:rPr lang="si-LK" dirty="0" smtClean="0"/>
              <a:t>ථනය</a:t>
            </a:r>
            <a:endParaRPr lang="si-LK" dirty="0"/>
          </a:p>
          <a:p>
            <a:pPr marL="514338" indent="-514338">
              <a:buFont typeface="+mj-lt"/>
              <a:buAutoNum type="arabicPeriod"/>
            </a:pPr>
            <a:r>
              <a:rPr lang="si-LK" dirty="0" smtClean="0"/>
              <a:t>වර</a:t>
            </a:r>
            <a:r>
              <a:rPr lang="si-LK" dirty="0"/>
              <a:t>්</a:t>
            </a:r>
            <a:r>
              <a:rPr lang="si-LK" dirty="0" smtClean="0"/>
              <a:t>ථනය</a:t>
            </a:r>
            <a:endParaRPr lang="si-LK" dirty="0"/>
          </a:p>
          <a:p>
            <a:pPr marL="514338" indent="-514338">
              <a:buFont typeface="+mj-lt"/>
              <a:buAutoNum type="arabicPeriod"/>
            </a:pPr>
            <a:r>
              <a:rPr lang="si-LK" dirty="0" smtClean="0"/>
              <a:t>ව</a:t>
            </a:r>
            <a:r>
              <a:rPr lang="si-LK" dirty="0"/>
              <a:t>ිවර්</a:t>
            </a:r>
            <a:r>
              <a:rPr lang="si-LK" dirty="0" smtClean="0"/>
              <a:t>ථනය</a:t>
            </a:r>
            <a:endParaRPr lang="si-LK" dirty="0"/>
          </a:p>
          <a:p>
            <a:pPr marL="514338" indent="-514338">
              <a:buFont typeface="+mj-lt"/>
              <a:buAutoNum type="arabicPeriod"/>
            </a:pPr>
            <a:r>
              <a:rPr lang="si-LK" dirty="0" smtClean="0"/>
              <a:t>අවශ</a:t>
            </a:r>
            <a:r>
              <a:rPr lang="si-LK" dirty="0"/>
              <a:t>ෝෂණය</a:t>
            </a:r>
            <a:endParaRPr lang="en-US" dirty="0"/>
          </a:p>
        </p:txBody>
      </p:sp>
    </p:spTree>
    <p:extLst>
      <p:ext uri="{BB962C8B-B14F-4D97-AF65-F5344CB8AC3E}">
        <p14:creationId xmlns:p14="http://schemas.microsoft.com/office/powerpoint/2010/main" val="174792041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453" y="911640"/>
            <a:ext cx="6359047" cy="3724096"/>
          </a:xfrm>
          <a:prstGeom prst="rect">
            <a:avLst/>
          </a:prstGeom>
        </p:spPr>
        <p:txBody>
          <a:bodyPr wrap="square">
            <a:spAutoFit/>
          </a:bodyPr>
          <a:lstStyle/>
          <a:p>
            <a:r>
              <a:rPr lang="si-LK" sz="4000" dirty="0"/>
              <a:t>ඝෝෂාවේ ආකාර කිහිපයකි</a:t>
            </a:r>
          </a:p>
          <a:p>
            <a:endParaRPr lang="si-LK" sz="2800" dirty="0"/>
          </a:p>
          <a:p>
            <a:pPr marL="514338" indent="-514338">
              <a:lnSpc>
                <a:spcPct val="150000"/>
              </a:lnSpc>
              <a:buFont typeface="+mj-lt"/>
              <a:buAutoNum type="arabicPeriod"/>
            </a:pPr>
            <a:r>
              <a:rPr lang="en-US" sz="2800" dirty="0"/>
              <a:t>Thermal Noise</a:t>
            </a:r>
          </a:p>
          <a:p>
            <a:pPr marL="514338" indent="-514338">
              <a:lnSpc>
                <a:spcPct val="150000"/>
              </a:lnSpc>
              <a:buFont typeface="+mj-lt"/>
              <a:buAutoNum type="arabicPeriod"/>
            </a:pPr>
            <a:r>
              <a:rPr lang="en-US" sz="2800" dirty="0"/>
              <a:t>Induced Noise</a:t>
            </a:r>
          </a:p>
          <a:p>
            <a:pPr marL="514338" indent="-514338">
              <a:lnSpc>
                <a:spcPct val="150000"/>
              </a:lnSpc>
              <a:buFont typeface="+mj-lt"/>
              <a:buAutoNum type="arabicPeriod"/>
            </a:pPr>
            <a:r>
              <a:rPr lang="en-US" sz="2800" dirty="0"/>
              <a:t>Cross – Talk</a:t>
            </a:r>
          </a:p>
          <a:p>
            <a:pPr marL="514338" indent="-514338">
              <a:lnSpc>
                <a:spcPct val="150000"/>
              </a:lnSpc>
              <a:buFont typeface="+mj-lt"/>
              <a:buAutoNum type="arabicPeriod"/>
            </a:pPr>
            <a:r>
              <a:rPr lang="en-US" sz="2800" dirty="0"/>
              <a:t>Impulse Noise</a:t>
            </a:r>
          </a:p>
        </p:txBody>
      </p:sp>
    </p:spTree>
    <p:extLst>
      <p:ext uri="{BB962C8B-B14F-4D97-AF65-F5344CB8AC3E}">
        <p14:creationId xmlns:p14="http://schemas.microsoft.com/office/powerpoint/2010/main" val="24067499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719137"/>
          </a:xfrm>
        </p:spPr>
        <p:txBody>
          <a:bodyPr>
            <a:normAutofit/>
          </a:bodyPr>
          <a:lstStyle/>
          <a:p>
            <a:pPr algn="ctr"/>
            <a:r>
              <a:rPr lang="en-US" sz="3200" dirty="0"/>
              <a:t>Synchronization - </a:t>
            </a:r>
            <a:r>
              <a:rPr lang="si-LK" sz="3200" dirty="0"/>
              <a:t>සමමුහුර්තකරණය</a:t>
            </a:r>
            <a:r>
              <a:rPr lang="en-US" sz="3200" dirty="0"/>
              <a:t> </a:t>
            </a:r>
          </a:p>
        </p:txBody>
      </p:sp>
      <p:sp>
        <p:nvSpPr>
          <p:cNvPr id="3" name="Content Placeholder 2"/>
          <p:cNvSpPr>
            <a:spLocks noGrp="1"/>
          </p:cNvSpPr>
          <p:nvPr>
            <p:ph idx="1"/>
          </p:nvPr>
        </p:nvSpPr>
        <p:spPr>
          <a:xfrm>
            <a:off x="272955" y="1194867"/>
            <a:ext cx="11313995" cy="3459021"/>
          </a:xfrm>
        </p:spPr>
        <p:txBody>
          <a:bodyPr/>
          <a:lstStyle/>
          <a:p>
            <a:r>
              <a:rPr lang="si-LK" dirty="0" smtClean="0"/>
              <a:t>දත්ත ප්‍රවාහ උපකරණ 2ක් අතර නිවැරදිව දත්ත සම්ප්‍රේශණය වූවාදැයි සහතික කිරීම  සඳහා සම මුහුර්තකරණය භාවිතා කරයි.</a:t>
            </a:r>
          </a:p>
          <a:p>
            <a:r>
              <a:rPr lang="si-LK" dirty="0" smtClean="0"/>
              <a:t>දත්ත ඒකකයක (බයිටයක) මුල් හා අවසාන බිටු පූර්ණ වශයෙන්ම ග්‍රාහකයා වෙත සම්ප්‍රේශණය වීම සමමුහුර්තකරණය ලෙස හැඳින්විය හැකිය.</a:t>
            </a:r>
          </a:p>
          <a:p>
            <a:r>
              <a:rPr lang="si-LK" dirty="0"/>
              <a:t>දත්ත සන්නිවේදනයේදී දත්ත ග්‍රාහකය වෙත ලැබෙන සෑම දත්ත </a:t>
            </a:r>
            <a:r>
              <a:rPr lang="si-LK" dirty="0" smtClean="0"/>
              <a:t>ඒකකයකම </a:t>
            </a:r>
            <a:r>
              <a:rPr lang="si-LK" dirty="0"/>
              <a:t>ආරම්භක බිටුව සහ අවසාන බිටුව දත්ත ග්‍රාහකයා විසින් නිවැරදිව තේරුම් ගනියි. මෙම ලක්ෂණය සම්ප්‍රේෂණය කරනු ලබන පණිවිඩයෙහි ඇතුළත් කිරීම සමමුහුර්තකරණයයි.</a:t>
            </a:r>
            <a:endParaRPr lang="en-US" dirty="0"/>
          </a:p>
        </p:txBody>
      </p:sp>
      <p:pic>
        <p:nvPicPr>
          <p:cNvPr id="4" name="Picture 3"/>
          <p:cNvPicPr>
            <a:picLocks noChangeAspect="1"/>
          </p:cNvPicPr>
          <p:nvPr/>
        </p:nvPicPr>
        <p:blipFill>
          <a:blip r:embed="rId2"/>
          <a:stretch>
            <a:fillRect/>
          </a:stretch>
        </p:blipFill>
        <p:spPr>
          <a:xfrm>
            <a:off x="923359" y="5981703"/>
            <a:ext cx="10430444" cy="876300"/>
          </a:xfrm>
          <a:prstGeom prst="rect">
            <a:avLst/>
          </a:prstGeom>
        </p:spPr>
      </p:pic>
      <p:pic>
        <p:nvPicPr>
          <p:cNvPr id="5" name="Picture 4"/>
          <p:cNvPicPr>
            <a:picLocks noChangeAspect="1"/>
          </p:cNvPicPr>
          <p:nvPr/>
        </p:nvPicPr>
        <p:blipFill>
          <a:blip r:embed="rId3"/>
          <a:stretch>
            <a:fillRect/>
          </a:stretch>
        </p:blipFill>
        <p:spPr>
          <a:xfrm>
            <a:off x="923359" y="4689143"/>
            <a:ext cx="10828100" cy="715371"/>
          </a:xfrm>
          <a:prstGeom prst="rect">
            <a:avLst/>
          </a:prstGeom>
        </p:spPr>
      </p:pic>
    </p:spTree>
    <p:extLst>
      <p:ext uri="{BB962C8B-B14F-4D97-AF65-F5344CB8AC3E}">
        <p14:creationId xmlns:p14="http://schemas.microsoft.com/office/powerpoint/2010/main" val="981112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3195"/>
          </a:xfrm>
        </p:spPr>
        <p:txBody>
          <a:bodyPr>
            <a:normAutofit/>
          </a:bodyPr>
          <a:lstStyle/>
          <a:p>
            <a:pPr algn="ctr"/>
            <a:r>
              <a:rPr lang="en-US" sz="3200" dirty="0"/>
              <a:t>Acknowledgement</a:t>
            </a:r>
            <a:r>
              <a:rPr lang="si-LK" sz="3200" dirty="0"/>
              <a:t> - පිළිදැන්වීම</a:t>
            </a:r>
            <a:endParaRPr lang="en-US" sz="3200" dirty="0"/>
          </a:p>
        </p:txBody>
      </p:sp>
      <p:sp>
        <p:nvSpPr>
          <p:cNvPr id="3" name="Content Placeholder 2"/>
          <p:cNvSpPr>
            <a:spLocks noGrp="1"/>
          </p:cNvSpPr>
          <p:nvPr>
            <p:ph idx="1"/>
          </p:nvPr>
        </p:nvSpPr>
        <p:spPr>
          <a:xfrm>
            <a:off x="382138" y="1092741"/>
            <a:ext cx="11559653" cy="4351339"/>
          </a:xfrm>
        </p:spPr>
        <p:txBody>
          <a:bodyPr/>
          <a:lstStyle/>
          <a:p>
            <a:r>
              <a:rPr lang="si-LK" dirty="0" smtClean="0"/>
              <a:t>ග්‍රාහකයා විසින් දත්ත පිළිගැනීමට සූදානම් බව දත්ත සම්ප්‍රේශකය/ප්‍රභවය වෙත දැනුම් දීමත් දත්ත නිවැරදිව ග්‍රහණය කල බවට ග</a:t>
            </a:r>
            <a:r>
              <a:rPr lang="si-LK" dirty="0"/>
              <a:t>්‍රාහකයා විසින්  සම්ප්‍රේශකය/ප්‍රභවය </a:t>
            </a:r>
            <a:r>
              <a:rPr lang="si-LK" dirty="0" smtClean="0"/>
              <a:t>වෙත දැනුම් දීමත් පිළිදැන්වීම වේ.</a:t>
            </a:r>
            <a:endParaRPr lang="en-US" dirty="0"/>
          </a:p>
        </p:txBody>
      </p:sp>
      <p:pic>
        <p:nvPicPr>
          <p:cNvPr id="1026" name="Picture 2" descr="http://www.myschool.lk/media/p/u56825531de6009.13751862/ack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630" y="2681559"/>
            <a:ext cx="5088644" cy="3569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792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16" y="365126"/>
            <a:ext cx="11260899" cy="737165"/>
          </a:xfrm>
        </p:spPr>
        <p:txBody>
          <a:bodyPr>
            <a:normAutofit/>
          </a:bodyPr>
          <a:lstStyle/>
          <a:p>
            <a:pPr algn="ctr"/>
            <a:r>
              <a:rPr lang="en-US" sz="3200" dirty="0"/>
              <a:t>Basic Components of Networks </a:t>
            </a:r>
            <a:r>
              <a:rPr lang="si-LK" sz="3200" dirty="0"/>
              <a:t>- පරිගණක ජාල වල මූලික උපාංග</a:t>
            </a:r>
            <a:endParaRPr lang="en-US" sz="3200" dirty="0"/>
          </a:p>
        </p:txBody>
      </p:sp>
      <p:sp>
        <p:nvSpPr>
          <p:cNvPr id="3" name="Content Placeholder 2"/>
          <p:cNvSpPr>
            <a:spLocks noGrp="1"/>
          </p:cNvSpPr>
          <p:nvPr>
            <p:ph idx="1"/>
          </p:nvPr>
        </p:nvSpPr>
        <p:spPr>
          <a:xfrm>
            <a:off x="1140209" y="1328946"/>
            <a:ext cx="7497164" cy="5073041"/>
          </a:xfrm>
        </p:spPr>
        <p:txBody>
          <a:bodyPr>
            <a:normAutofit fontScale="92500" lnSpcReduction="10000"/>
          </a:bodyPr>
          <a:lstStyle/>
          <a:p>
            <a:r>
              <a:rPr lang="en-US" dirty="0" smtClean="0"/>
              <a:t>Network Hub or Network Switch</a:t>
            </a:r>
          </a:p>
          <a:p>
            <a:r>
              <a:rPr lang="si-LK" dirty="0"/>
              <a:t>රිපී</a:t>
            </a:r>
            <a:r>
              <a:rPr lang="si-LK" dirty="0" smtClean="0"/>
              <a:t>ටර</a:t>
            </a:r>
            <a:r>
              <a:rPr lang="en-US" dirty="0" smtClean="0"/>
              <a:t> - Repeaters </a:t>
            </a:r>
          </a:p>
          <a:p>
            <a:r>
              <a:rPr lang="si-LK" dirty="0" smtClean="0"/>
              <a:t>මොඩම් -</a:t>
            </a:r>
            <a:r>
              <a:rPr lang="en-US" dirty="0" smtClean="0"/>
              <a:t> Modems</a:t>
            </a:r>
          </a:p>
          <a:p>
            <a:r>
              <a:rPr lang="si-LK" dirty="0" smtClean="0"/>
              <a:t>ජාලකරණ අතුරු මුහුණත් කාඩ්පත - (</a:t>
            </a:r>
            <a:r>
              <a:rPr lang="en-US" dirty="0" smtClean="0"/>
              <a:t>NIC)</a:t>
            </a:r>
          </a:p>
          <a:p>
            <a:r>
              <a:rPr lang="si-LK" dirty="0" smtClean="0"/>
              <a:t>සේතුව - </a:t>
            </a:r>
            <a:r>
              <a:rPr lang="en-US" dirty="0" smtClean="0"/>
              <a:t>Bridge</a:t>
            </a:r>
          </a:p>
          <a:p>
            <a:r>
              <a:rPr lang="si-LK" dirty="0" smtClean="0"/>
              <a:t>දොරටුමග - </a:t>
            </a:r>
            <a:r>
              <a:rPr lang="en-US" dirty="0" smtClean="0"/>
              <a:t>Gateways</a:t>
            </a:r>
          </a:p>
          <a:p>
            <a:r>
              <a:rPr lang="si-LK" dirty="0" smtClean="0"/>
              <a:t>මාර්ගකාරකය - </a:t>
            </a:r>
            <a:r>
              <a:rPr lang="en-US" dirty="0" smtClean="0"/>
              <a:t>Routers</a:t>
            </a:r>
          </a:p>
          <a:p>
            <a:r>
              <a:rPr lang="en-US" dirty="0" smtClean="0"/>
              <a:t>RJ 45 Connectors - </a:t>
            </a:r>
            <a:r>
              <a:rPr lang="si-LK" dirty="0" smtClean="0"/>
              <a:t>යුගල බැඳි සම්බන්ධක</a:t>
            </a:r>
            <a:endParaRPr lang="en-US" dirty="0" smtClean="0"/>
          </a:p>
          <a:p>
            <a:r>
              <a:rPr lang="en-US" dirty="0" smtClean="0"/>
              <a:t>BNC Connectors</a:t>
            </a:r>
            <a:endParaRPr lang="si-LK" dirty="0" smtClean="0"/>
          </a:p>
          <a:p>
            <a:r>
              <a:rPr lang="en-US" dirty="0" smtClean="0"/>
              <a:t>Servers</a:t>
            </a:r>
          </a:p>
          <a:p>
            <a:r>
              <a:rPr lang="en-US" dirty="0" smtClean="0"/>
              <a:t>Clients</a:t>
            </a:r>
          </a:p>
          <a:p>
            <a:endParaRPr lang="en-US" dirty="0" smtClean="0"/>
          </a:p>
          <a:p>
            <a:endParaRPr lang="en-US" dirty="0" smtClean="0"/>
          </a:p>
          <a:p>
            <a:endParaRPr lang="en-US" dirty="0"/>
          </a:p>
        </p:txBody>
      </p:sp>
      <p:sp>
        <p:nvSpPr>
          <p:cNvPr id="4" name="Action Button: Forward or Next 3">
            <a:hlinkClick r:id="rId2" highlightClick="1"/>
          </p:cNvPr>
          <p:cNvSpPr/>
          <p:nvPr/>
        </p:nvSpPr>
        <p:spPr>
          <a:xfrm>
            <a:off x="8925636" y="5404513"/>
            <a:ext cx="1378424" cy="76427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6481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701675"/>
          </a:xfrm>
        </p:spPr>
        <p:txBody>
          <a:bodyPr/>
          <a:lstStyle/>
          <a:p>
            <a:pPr algn="ctr"/>
            <a:r>
              <a:rPr lang="si-LK" sz="3200" dirty="0"/>
              <a:t>රිපීටර</a:t>
            </a:r>
            <a:r>
              <a:rPr lang="en-US" sz="3200" dirty="0"/>
              <a:t> - Repeaters</a:t>
            </a:r>
            <a:endParaRPr lang="en-US" dirty="0"/>
          </a:p>
        </p:txBody>
      </p:sp>
      <p:pic>
        <p:nvPicPr>
          <p:cNvPr id="4" name="Picture 3"/>
          <p:cNvPicPr>
            <a:picLocks noChangeAspect="1"/>
          </p:cNvPicPr>
          <p:nvPr/>
        </p:nvPicPr>
        <p:blipFill>
          <a:blip r:embed="rId3"/>
          <a:stretch>
            <a:fillRect/>
          </a:stretch>
        </p:blipFill>
        <p:spPr>
          <a:xfrm>
            <a:off x="838200" y="1104328"/>
            <a:ext cx="2994149" cy="1641953"/>
          </a:xfrm>
          <a:prstGeom prst="rect">
            <a:avLst/>
          </a:prstGeom>
        </p:spPr>
      </p:pic>
      <p:grpSp>
        <p:nvGrpSpPr>
          <p:cNvPr id="3" name="Group 2"/>
          <p:cNvGrpSpPr/>
          <p:nvPr/>
        </p:nvGrpSpPr>
        <p:grpSpPr>
          <a:xfrm>
            <a:off x="411271" y="3489091"/>
            <a:ext cx="11079267" cy="3192522"/>
            <a:chOff x="411271" y="3489087"/>
            <a:chExt cx="11079266" cy="3192522"/>
          </a:xfrm>
        </p:grpSpPr>
        <p:sp>
          <p:nvSpPr>
            <p:cNvPr id="5" name="Rectangle 4"/>
            <p:cNvSpPr/>
            <p:nvPr/>
          </p:nvSpPr>
          <p:spPr>
            <a:xfrm>
              <a:off x="524005" y="4397957"/>
              <a:ext cx="489559" cy="363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13770" y="4397957"/>
              <a:ext cx="489559" cy="363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03535" y="4397956"/>
              <a:ext cx="489559" cy="363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1271" y="5111941"/>
              <a:ext cx="2883074" cy="10020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13983" y="4761211"/>
              <a:ext cx="100208" cy="35073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08446" y="4761211"/>
              <a:ext cx="100208" cy="35073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98210" y="4761211"/>
              <a:ext cx="100208" cy="35073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720197" y="4397956"/>
              <a:ext cx="489559" cy="363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809962" y="4397956"/>
              <a:ext cx="489559" cy="363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0899727" y="4397955"/>
              <a:ext cx="489559" cy="363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607463" y="5111940"/>
              <a:ext cx="2883074" cy="10020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910175" y="4761210"/>
              <a:ext cx="100208" cy="35073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004638" y="4761210"/>
              <a:ext cx="100208" cy="35073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1094402" y="4761210"/>
              <a:ext cx="100208" cy="35073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561557" y="5475193"/>
              <a:ext cx="651353" cy="4509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Shape 27"/>
            <p:cNvSpPr/>
            <p:nvPr/>
          </p:nvSpPr>
          <p:spPr>
            <a:xfrm>
              <a:off x="1845715" y="5224669"/>
              <a:ext cx="3715842" cy="526096"/>
            </a:xfrm>
            <a:prstGeom prst="corner">
              <a:avLst>
                <a:gd name="adj1" fmla="val 10369"/>
                <a:gd name="adj2" fmla="val 11176"/>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Shape 28"/>
            <p:cNvSpPr/>
            <p:nvPr/>
          </p:nvSpPr>
          <p:spPr>
            <a:xfrm flipH="1">
              <a:off x="6212909" y="5224669"/>
              <a:ext cx="3900257" cy="518405"/>
            </a:xfrm>
            <a:prstGeom prst="corner">
              <a:avLst>
                <a:gd name="adj1" fmla="val 10369"/>
                <a:gd name="adj2" fmla="val 11176"/>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333789" y="4896840"/>
              <a:ext cx="1758237" cy="461665"/>
            </a:xfrm>
            <a:prstGeom prst="rect">
              <a:avLst/>
            </a:prstGeom>
            <a:noFill/>
          </p:spPr>
          <p:txBody>
            <a:bodyPr wrap="square" rtlCol="0">
              <a:spAutoFit/>
            </a:bodyPr>
            <a:lstStyle/>
            <a:p>
              <a:r>
                <a:rPr lang="en-US" sz="2400" dirty="0"/>
                <a:t>Repeater</a:t>
              </a:r>
            </a:p>
          </p:txBody>
        </p:sp>
        <p:cxnSp>
          <p:nvCxnSpPr>
            <p:cNvPr id="32" name="Straight Arrow Connector 31"/>
            <p:cNvCxnSpPr/>
            <p:nvPr/>
          </p:nvCxnSpPr>
          <p:spPr>
            <a:xfrm>
              <a:off x="1908654" y="6192253"/>
              <a:ext cx="8204512" cy="200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077528" y="6219944"/>
              <a:ext cx="1135383" cy="461665"/>
            </a:xfrm>
            <a:prstGeom prst="rect">
              <a:avLst/>
            </a:prstGeom>
            <a:noFill/>
          </p:spPr>
          <p:txBody>
            <a:bodyPr wrap="square" rtlCol="0">
              <a:spAutoFit/>
            </a:bodyPr>
            <a:lstStyle/>
            <a:p>
              <a:r>
                <a:rPr lang="en-US" sz="2400" dirty="0"/>
                <a:t>200 m</a:t>
              </a:r>
            </a:p>
          </p:txBody>
        </p:sp>
        <p:cxnSp>
          <p:nvCxnSpPr>
            <p:cNvPr id="35" name="Straight Arrow Connector 34"/>
            <p:cNvCxnSpPr/>
            <p:nvPr/>
          </p:nvCxnSpPr>
          <p:spPr>
            <a:xfrm flipH="1">
              <a:off x="3850171" y="3957012"/>
              <a:ext cx="1133936" cy="168442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17139" y="3489087"/>
              <a:ext cx="1758237" cy="461665"/>
            </a:xfrm>
            <a:prstGeom prst="rect">
              <a:avLst/>
            </a:prstGeom>
            <a:noFill/>
          </p:spPr>
          <p:txBody>
            <a:bodyPr wrap="square" rtlCol="0">
              <a:spAutoFit/>
            </a:bodyPr>
            <a:lstStyle/>
            <a:p>
              <a:r>
                <a:rPr lang="en-US" sz="2400" dirty="0"/>
                <a:t>UTP Wire</a:t>
              </a:r>
            </a:p>
          </p:txBody>
        </p:sp>
        <p:sp>
          <p:nvSpPr>
            <p:cNvPr id="38" name="TextBox 37"/>
            <p:cNvSpPr txBox="1"/>
            <p:nvPr/>
          </p:nvSpPr>
          <p:spPr>
            <a:xfrm>
              <a:off x="1154588" y="3875236"/>
              <a:ext cx="948743" cy="461665"/>
            </a:xfrm>
            <a:prstGeom prst="rect">
              <a:avLst/>
            </a:prstGeom>
            <a:noFill/>
          </p:spPr>
          <p:txBody>
            <a:bodyPr wrap="square" rtlCol="0">
              <a:spAutoFit/>
            </a:bodyPr>
            <a:lstStyle/>
            <a:p>
              <a:r>
                <a:rPr lang="en-US" sz="2400" dirty="0"/>
                <a:t>LAN A</a:t>
              </a:r>
            </a:p>
          </p:txBody>
        </p:sp>
        <p:sp>
          <p:nvSpPr>
            <p:cNvPr id="39" name="TextBox 38"/>
            <p:cNvSpPr txBox="1"/>
            <p:nvPr/>
          </p:nvSpPr>
          <p:spPr>
            <a:xfrm>
              <a:off x="9809962" y="3781106"/>
              <a:ext cx="948743" cy="461665"/>
            </a:xfrm>
            <a:prstGeom prst="rect">
              <a:avLst/>
            </a:prstGeom>
            <a:noFill/>
          </p:spPr>
          <p:txBody>
            <a:bodyPr wrap="square" rtlCol="0">
              <a:spAutoFit/>
            </a:bodyPr>
            <a:lstStyle/>
            <a:p>
              <a:r>
                <a:rPr lang="en-US" sz="2400" dirty="0"/>
                <a:t>LAN B</a:t>
              </a:r>
            </a:p>
          </p:txBody>
        </p:sp>
      </p:grpSp>
      <p:pic>
        <p:nvPicPr>
          <p:cNvPr id="31" name="Picture 30"/>
          <p:cNvPicPr>
            <a:picLocks noChangeAspect="1"/>
          </p:cNvPicPr>
          <p:nvPr/>
        </p:nvPicPr>
        <p:blipFill>
          <a:blip r:embed="rId4"/>
          <a:stretch>
            <a:fillRect/>
          </a:stretch>
        </p:blipFill>
        <p:spPr>
          <a:xfrm>
            <a:off x="5723376" y="1220060"/>
            <a:ext cx="5089951" cy="1865859"/>
          </a:xfrm>
          <a:prstGeom prst="rect">
            <a:avLst/>
          </a:prstGeom>
        </p:spPr>
      </p:pic>
    </p:spTree>
    <p:extLst>
      <p:ext uri="{BB962C8B-B14F-4D97-AF65-F5344CB8AC3E}">
        <p14:creationId xmlns:p14="http://schemas.microsoft.com/office/powerpoint/2010/main" val="135686667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6749"/>
          </a:xfrm>
        </p:spPr>
        <p:txBody>
          <a:bodyPr>
            <a:normAutofit/>
          </a:bodyPr>
          <a:lstStyle/>
          <a:p>
            <a:pPr algn="ctr"/>
            <a:r>
              <a:rPr lang="si-LK" sz="3200" dirty="0"/>
              <a:t>ජාලකරණ අතුරු මුහුණත් කාඩ්පත - (</a:t>
            </a:r>
            <a:r>
              <a:rPr lang="en-US" sz="3200" dirty="0"/>
              <a:t>NIC)</a:t>
            </a:r>
          </a:p>
        </p:txBody>
      </p:sp>
      <p:sp>
        <p:nvSpPr>
          <p:cNvPr id="3" name="Content Placeholder 2"/>
          <p:cNvSpPr>
            <a:spLocks noGrp="1"/>
          </p:cNvSpPr>
          <p:nvPr>
            <p:ph idx="1"/>
          </p:nvPr>
        </p:nvSpPr>
        <p:spPr>
          <a:xfrm>
            <a:off x="211899" y="1512475"/>
            <a:ext cx="5612704" cy="2282912"/>
          </a:xfrm>
        </p:spPr>
        <p:txBody>
          <a:bodyPr/>
          <a:lstStyle/>
          <a:p>
            <a:r>
              <a:rPr lang="si-LK" dirty="0" smtClean="0"/>
              <a:t>පරිගණක ජාල සමඟ පරිගණක සම්බන්ධ කිරීම සඳහා පරිගණකයට සම්බන්ධකර ඇති පරිපථය </a:t>
            </a:r>
          </a:p>
          <a:p>
            <a:r>
              <a:rPr lang="en-US" dirty="0" smtClean="0"/>
              <a:t>RJ-45 port </a:t>
            </a:r>
            <a:r>
              <a:rPr lang="si-LK" dirty="0" smtClean="0"/>
              <a:t>එක මෙයට සම්බන්ධකර ඇත.</a:t>
            </a:r>
            <a:endParaRPr lang="en-US" dirty="0"/>
          </a:p>
        </p:txBody>
      </p:sp>
      <p:pic>
        <p:nvPicPr>
          <p:cNvPr id="4" name="Picture 3"/>
          <p:cNvPicPr>
            <a:picLocks noChangeAspect="1"/>
          </p:cNvPicPr>
          <p:nvPr/>
        </p:nvPicPr>
        <p:blipFill>
          <a:blip r:embed="rId3"/>
          <a:stretch>
            <a:fillRect/>
          </a:stretch>
        </p:blipFill>
        <p:spPr>
          <a:xfrm>
            <a:off x="6452537" y="1449844"/>
            <a:ext cx="5324475" cy="4038600"/>
          </a:xfrm>
          <a:prstGeom prst="rect">
            <a:avLst/>
          </a:prstGeom>
        </p:spPr>
      </p:pic>
    </p:spTree>
    <p:extLst>
      <p:ext uri="{BB962C8B-B14F-4D97-AF65-F5344CB8AC3E}">
        <p14:creationId xmlns:p14="http://schemas.microsoft.com/office/powerpoint/2010/main" val="14640516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24551" y="289291"/>
            <a:ext cx="10515600" cy="1075485"/>
          </a:xfrm>
        </p:spPr>
        <p:txBody>
          <a:bodyPr>
            <a:normAutofit/>
          </a:bodyPr>
          <a:lstStyle/>
          <a:p>
            <a:pPr algn="ctr"/>
            <a:r>
              <a:rPr lang="en-US" sz="3200" dirty="0"/>
              <a:t>Propagation speed in a media - </a:t>
            </a:r>
            <a:r>
              <a:rPr lang="si-LK" sz="3200" dirty="0"/>
              <a:t>මාධ්‍යක ප්‍රචාරණ වේගය</a:t>
            </a:r>
            <a:r>
              <a:rPr lang="en-US" sz="3200" dirty="0"/>
              <a:t/>
            </a:r>
            <a:br>
              <a:rPr lang="en-US" sz="3200" dirty="0"/>
            </a:br>
            <a:r>
              <a:rPr lang="en-US" sz="2800" dirty="0"/>
              <a:t>The velocity factor (VF)</a:t>
            </a:r>
            <a:endParaRPr lang="en-US" sz="3200" dirty="0"/>
          </a:p>
        </p:txBody>
      </p:sp>
      <p:sp>
        <p:nvSpPr>
          <p:cNvPr id="4" name="Content Placeholder 3"/>
          <p:cNvSpPr>
            <a:spLocks noGrp="1"/>
          </p:cNvSpPr>
          <p:nvPr>
            <p:ph idx="1"/>
          </p:nvPr>
        </p:nvSpPr>
        <p:spPr>
          <a:xfrm>
            <a:off x="824551" y="1556993"/>
            <a:ext cx="10515600" cy="1390923"/>
          </a:xfrm>
        </p:spPr>
        <p:txBody>
          <a:bodyPr/>
          <a:lstStyle/>
          <a:p>
            <a:r>
              <a:rPr lang="si-LK" dirty="0" smtClean="0"/>
              <a:t>යම් මාධ්‍යක් ඔස්සේ තරංගයක් ප්‍රචාරණය වන වේගය, මාධ්‍යක ප්‍රචාරණ වේගය ලෙස හැඳින්වේ.මෙය ආලෝකයේ වේගයට සාපේක්ෂ අගයක් ලෙස ප්‍රකාස කරයි. ප්‍රචාරණ වේගය මාධ්‍යයේ ගුණාත්මකභාවය මත රඳා පවතී.</a:t>
            </a:r>
          </a:p>
          <a:p>
            <a:endParaRPr lang="si-LK" dirty="0"/>
          </a:p>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478395310"/>
              </p:ext>
            </p:extLst>
          </p:nvPr>
        </p:nvGraphicFramePr>
        <p:xfrm>
          <a:off x="2162032" y="3249316"/>
          <a:ext cx="7010400" cy="2377440"/>
        </p:xfrm>
        <a:graphic>
          <a:graphicData uri="http://schemas.openxmlformats.org/drawingml/2006/table">
            <a:tbl>
              <a:tblPr/>
              <a:tblGrid>
                <a:gridCol w="3505200">
                  <a:extLst>
                    <a:ext uri="{9D8B030D-6E8A-4147-A177-3AD203B41FA5}">
                      <a16:colId xmlns="" xmlns:a16="http://schemas.microsoft.com/office/drawing/2014/main" val="20000"/>
                    </a:ext>
                  </a:extLst>
                </a:gridCol>
                <a:gridCol w="3505200">
                  <a:extLst>
                    <a:ext uri="{9D8B030D-6E8A-4147-A177-3AD203B41FA5}">
                      <a16:colId xmlns="" xmlns:a16="http://schemas.microsoft.com/office/drawing/2014/main" val="20001"/>
                    </a:ext>
                  </a:extLst>
                </a:gridCol>
              </a:tblGrid>
              <a:tr h="297180">
                <a:tc>
                  <a:txBody>
                    <a:bodyPr/>
                    <a:lstStyle/>
                    <a:p>
                      <a:pPr algn="ctr"/>
                      <a:r>
                        <a:rPr lang="en-US" sz="1300" dirty="0">
                          <a:effectLst/>
                        </a:rPr>
                        <a:t>VF (%)</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300" dirty="0">
                          <a:effectLst/>
                        </a:rPr>
                        <a:t>Cable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 xmlns:a16="http://schemas.microsoft.com/office/drawing/2014/main" val="10000"/>
                  </a:ext>
                </a:extLst>
              </a:tr>
              <a:tr h="297180">
                <a:tc>
                  <a:txBody>
                    <a:bodyPr/>
                    <a:lstStyle/>
                    <a:p>
                      <a:endParaRPr lang="en-US" sz="1300" dirty="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endParaRPr lang="en-US" sz="130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extLst>
                  <a:ext uri="{0D108BD9-81ED-4DB2-BD59-A6C34878D82A}">
                    <a16:rowId xmlns="" xmlns:a16="http://schemas.microsoft.com/office/drawing/2014/main" val="10001"/>
                  </a:ext>
                </a:extLst>
              </a:tr>
              <a:tr h="297180">
                <a:tc>
                  <a:txBody>
                    <a:bodyPr/>
                    <a:lstStyle/>
                    <a:p>
                      <a:endParaRPr lang="en-US" sz="1300" dirty="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endParaRPr lang="en-US" sz="1300" dirty="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extLst>
                  <a:ext uri="{0D108BD9-81ED-4DB2-BD59-A6C34878D82A}">
                    <a16:rowId xmlns="" xmlns:a16="http://schemas.microsoft.com/office/drawing/2014/main" val="10002"/>
                  </a:ext>
                </a:extLst>
              </a:tr>
              <a:tr h="297180">
                <a:tc>
                  <a:txBody>
                    <a:bodyPr/>
                    <a:lstStyle/>
                    <a:p>
                      <a:r>
                        <a:rPr lang="en-US" sz="1300">
                          <a:effectLst/>
                        </a:rPr>
                        <a:t>67</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r>
                        <a:rPr lang="en-US" sz="1300" u="none" strike="noStrike" dirty="0">
                          <a:solidFill>
                            <a:srgbClr val="0B0080"/>
                          </a:solidFill>
                          <a:effectLst/>
                          <a:hlinkClick r:id="rId3" tooltip="Fiber-optic communication"/>
                        </a:rPr>
                        <a:t>Optical fiber</a:t>
                      </a:r>
                      <a:endParaRPr lang="en-US" sz="1300" dirty="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extLst>
                  <a:ext uri="{0D108BD9-81ED-4DB2-BD59-A6C34878D82A}">
                    <a16:rowId xmlns="" xmlns:a16="http://schemas.microsoft.com/office/drawing/2014/main" val="10003"/>
                  </a:ext>
                </a:extLst>
              </a:tr>
              <a:tr h="297180">
                <a:tc>
                  <a:txBody>
                    <a:bodyPr/>
                    <a:lstStyle/>
                    <a:p>
                      <a:r>
                        <a:rPr lang="en-US" sz="1300">
                          <a:effectLst/>
                        </a:rPr>
                        <a:t>65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r>
                        <a:rPr lang="en-US" sz="1300" dirty="0">
                          <a:effectLst/>
                        </a:rPr>
                        <a:t>RG-58A/U</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extLst>
                  <a:ext uri="{0D108BD9-81ED-4DB2-BD59-A6C34878D82A}">
                    <a16:rowId xmlns="" xmlns:a16="http://schemas.microsoft.com/office/drawing/2014/main" val="10004"/>
                  </a:ext>
                </a:extLst>
              </a:tr>
              <a:tr h="297180">
                <a:tc>
                  <a:txBody>
                    <a:bodyPr/>
                    <a:lstStyle/>
                    <a:p>
                      <a:r>
                        <a:rPr lang="en-US" sz="1300">
                          <a:effectLst/>
                        </a:rPr>
                        <a:t>65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r>
                        <a:rPr lang="en-US" sz="1300" u="none" strike="noStrike" dirty="0">
                          <a:solidFill>
                            <a:srgbClr val="0B0080"/>
                          </a:solidFill>
                          <a:effectLst/>
                          <a:hlinkClick r:id="rId4" tooltip="Category 6A cable"/>
                        </a:rPr>
                        <a:t>Cat-6A</a:t>
                      </a:r>
                      <a:r>
                        <a:rPr lang="en-US" sz="1300" dirty="0">
                          <a:effectLst/>
                        </a:rPr>
                        <a:t> twisted pair</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extLst>
                  <a:ext uri="{0D108BD9-81ED-4DB2-BD59-A6C34878D82A}">
                    <a16:rowId xmlns="" xmlns:a16="http://schemas.microsoft.com/office/drawing/2014/main" val="10005"/>
                  </a:ext>
                </a:extLst>
              </a:tr>
              <a:tr h="297180">
                <a:tc>
                  <a:txBody>
                    <a:bodyPr/>
                    <a:lstStyle/>
                    <a:p>
                      <a:r>
                        <a:rPr lang="en-US" sz="1300">
                          <a:effectLst/>
                        </a:rPr>
                        <a:t>64</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r>
                        <a:rPr lang="en-US" sz="1300" u="none" strike="noStrike" dirty="0">
                          <a:solidFill>
                            <a:srgbClr val="0B0080"/>
                          </a:solidFill>
                          <a:effectLst/>
                          <a:hlinkClick r:id="rId5" tooltip="Category 5 cable"/>
                        </a:rPr>
                        <a:t>Cat-5e</a:t>
                      </a:r>
                      <a:r>
                        <a:rPr lang="en-US" sz="1300" dirty="0">
                          <a:effectLst/>
                        </a:rPr>
                        <a:t> twisted pair</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extLst>
                  <a:ext uri="{0D108BD9-81ED-4DB2-BD59-A6C34878D82A}">
                    <a16:rowId xmlns="" xmlns:a16="http://schemas.microsoft.com/office/drawing/2014/main" val="10006"/>
                  </a:ext>
                </a:extLst>
              </a:tr>
              <a:tr h="297180">
                <a:tc>
                  <a:txBody>
                    <a:bodyPr/>
                    <a:lstStyle/>
                    <a:p>
                      <a:r>
                        <a:rPr lang="en-US" sz="1300">
                          <a:effectLst/>
                        </a:rPr>
                        <a:t>58.5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r>
                        <a:rPr lang="en-US" sz="1300" u="none" strike="noStrike" dirty="0">
                          <a:solidFill>
                            <a:srgbClr val="0B0080"/>
                          </a:solidFill>
                          <a:effectLst/>
                          <a:hlinkClick r:id="rId6" tooltip="Category 3 cable"/>
                        </a:rPr>
                        <a:t>Cat-3</a:t>
                      </a:r>
                      <a:r>
                        <a:rPr lang="en-US" sz="1300" dirty="0">
                          <a:effectLst/>
                        </a:rPr>
                        <a:t> twisted pair</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315306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762217"/>
          </a:xfrm>
        </p:spPr>
        <p:txBody>
          <a:bodyPr>
            <a:normAutofit/>
          </a:bodyPr>
          <a:lstStyle/>
          <a:p>
            <a:pPr algn="ctr"/>
            <a:r>
              <a:rPr lang="si-LK" sz="3200" dirty="0"/>
              <a:t>සේතුව - </a:t>
            </a:r>
            <a:r>
              <a:rPr lang="en-US" sz="3200" dirty="0"/>
              <a:t>Bridge</a:t>
            </a:r>
          </a:p>
        </p:txBody>
      </p:sp>
      <p:sp>
        <p:nvSpPr>
          <p:cNvPr id="3" name="Content Placeholder 2"/>
          <p:cNvSpPr>
            <a:spLocks noGrp="1"/>
          </p:cNvSpPr>
          <p:nvPr>
            <p:ph idx="1"/>
          </p:nvPr>
        </p:nvSpPr>
        <p:spPr>
          <a:xfrm>
            <a:off x="525051" y="1449844"/>
            <a:ext cx="10515600" cy="4351339"/>
          </a:xfrm>
        </p:spPr>
        <p:txBody>
          <a:bodyPr/>
          <a:lstStyle/>
          <a:p>
            <a:r>
              <a:rPr lang="si-LK" dirty="0" smtClean="0"/>
              <a:t>පරිගණක ‍ජාලකරණයේ දී පරිගණක ජාලයකින් තවත් පරිගණක ජාලයක් වෙන්කර දැක්වීම හා පරිගණක ජාල 2ක් එකිනෙක සම්බන්ධ කර ජාල දෙක අතර සන්නිවේදන පහසුකම ලබා දේ.</a:t>
            </a:r>
          </a:p>
          <a:p>
            <a:r>
              <a:rPr lang="si-LK" dirty="0" smtClean="0"/>
              <a:t>එමගින් සම්බන්ධිත ජාල දෙක එකම ජාලයක් ලෙස භාවිතා කල හැකිය.</a:t>
            </a:r>
          </a:p>
        </p:txBody>
      </p:sp>
      <p:pic>
        <p:nvPicPr>
          <p:cNvPr id="1026" name="Picture 2" descr="Image result for bridge in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500" y="3813720"/>
            <a:ext cx="37242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ridge | Basic Net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2053" y="3813720"/>
            <a:ext cx="2571751" cy="178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03257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569492" y="619451"/>
            <a:ext cx="8065827" cy="2065744"/>
          </a:xfrm>
          <a:prstGeom prst="rect">
            <a:avLst/>
          </a:prstGeom>
        </p:spPr>
      </p:pic>
      <p:sp>
        <p:nvSpPr>
          <p:cNvPr id="4" name="Title 3"/>
          <p:cNvSpPr>
            <a:spLocks noGrp="1"/>
          </p:cNvSpPr>
          <p:nvPr>
            <p:ph type="title"/>
          </p:nvPr>
        </p:nvSpPr>
        <p:spPr>
          <a:xfrm>
            <a:off x="3787111" y="124867"/>
            <a:ext cx="3962688" cy="535531"/>
          </a:xfrm>
          <a:prstGeom prst="rect">
            <a:avLst/>
          </a:prstGeom>
        </p:spPr>
        <p:txBody>
          <a:bodyPr wrap="none">
            <a:spAutoFit/>
          </a:bodyPr>
          <a:lstStyle/>
          <a:p>
            <a:pPr algn="ctr"/>
            <a:r>
              <a:rPr lang="si-LK" sz="3200" dirty="0"/>
              <a:t>මාර්ගකාරකය - </a:t>
            </a:r>
            <a:r>
              <a:rPr lang="en-US" sz="3200" dirty="0"/>
              <a:t>Routers</a:t>
            </a:r>
          </a:p>
        </p:txBody>
      </p:sp>
      <p:sp>
        <p:nvSpPr>
          <p:cNvPr id="2" name="Rectangle 1"/>
          <p:cNvSpPr/>
          <p:nvPr/>
        </p:nvSpPr>
        <p:spPr>
          <a:xfrm>
            <a:off x="300254" y="2756850"/>
            <a:ext cx="11778017" cy="3970318"/>
          </a:xfrm>
          <a:prstGeom prst="rect">
            <a:avLst/>
          </a:prstGeom>
        </p:spPr>
        <p:txBody>
          <a:bodyPr wrap="square">
            <a:spAutoFit/>
          </a:bodyPr>
          <a:lstStyle/>
          <a:p>
            <a:pPr marL="285744" indent="-285744">
              <a:buFont typeface="Arial" panose="020B0604020202020204" pitchFamily="34" charset="0"/>
              <a:buChar char="•"/>
            </a:pPr>
            <a:r>
              <a:rPr lang="en-US" sz="2800" dirty="0"/>
              <a:t>packet switched </a:t>
            </a:r>
            <a:r>
              <a:rPr lang="si-LK" sz="2800" dirty="0"/>
              <a:t> ජාල හෝ උපජාල දෙකක් හෝ වැඩි ගණනක් සම්බන්ධ කරන උපකරණයකි. </a:t>
            </a:r>
          </a:p>
          <a:p>
            <a:pPr marL="285744" indent="-285744">
              <a:buFont typeface="Arial" panose="020B0604020202020204" pitchFamily="34" charset="0"/>
              <a:buChar char="•"/>
            </a:pPr>
            <a:r>
              <a:rPr lang="si-LK" sz="2800" dirty="0"/>
              <a:t>අඩුම </a:t>
            </a:r>
            <a:r>
              <a:rPr lang="en-US" sz="2800" dirty="0"/>
              <a:t>NIC </a:t>
            </a:r>
            <a:r>
              <a:rPr lang="si-LK" sz="2800" dirty="0"/>
              <a:t>2ක් වත් පවතී</a:t>
            </a:r>
            <a:endParaRPr lang="en-US" sz="2800" dirty="0"/>
          </a:p>
          <a:p>
            <a:pPr marL="285744" indent="-285744">
              <a:buFont typeface="Arial" panose="020B0604020202020204" pitchFamily="34" charset="0"/>
              <a:buChar char="•"/>
            </a:pPr>
            <a:r>
              <a:rPr lang="si-LK" sz="2800" dirty="0" smtClean="0"/>
              <a:t>එහි </a:t>
            </a:r>
            <a:r>
              <a:rPr lang="si-LK" sz="2800" dirty="0"/>
              <a:t>මූලික කාර්යයන් දෙ</a:t>
            </a:r>
            <a:r>
              <a:rPr lang="si-LK" sz="2800" dirty="0" smtClean="0"/>
              <a:t>කකි: </a:t>
            </a:r>
            <a:endParaRPr lang="en-US" sz="2800" dirty="0"/>
          </a:p>
          <a:p>
            <a:pPr marL="800080" lvl="1" indent="-342891">
              <a:buFont typeface="+mj-lt"/>
              <a:buAutoNum type="arabicPeriod"/>
            </a:pPr>
            <a:r>
              <a:rPr lang="si-LK" sz="2800" dirty="0"/>
              <a:t>දත්ත පැකට් ඔවුන්ගේ අපේක්ෂිත </a:t>
            </a:r>
            <a:r>
              <a:rPr lang="en-US" sz="2800" dirty="0"/>
              <a:t>IP </a:t>
            </a:r>
            <a:r>
              <a:rPr lang="si-LK" sz="2800" dirty="0"/>
              <a:t>ලිපින වෙත යොමු කිරීමෙන් මෙම ජාල අතර ගමනාගමනය කළමනාකරණය කිරීම </a:t>
            </a:r>
            <a:endParaRPr lang="en-US" sz="2800" dirty="0"/>
          </a:p>
          <a:p>
            <a:pPr marL="1257269" lvl="2" indent="-342891">
              <a:buFont typeface="+mj-lt"/>
              <a:buAutoNum type="arabicPeriod"/>
            </a:pPr>
            <a:r>
              <a:rPr lang="si-LK" sz="2800" dirty="0"/>
              <a:t>දත්ත ගෙනයා යුතු මාර්ගය තීරණය කිරීම (තදබදය අඩු </a:t>
            </a:r>
            <a:r>
              <a:rPr lang="si-LK" sz="2200" dirty="0">
                <a:latin typeface="Nirmala UI" panose="020B0502040204020203" pitchFamily="34" charset="0"/>
                <a:ea typeface="Nirmala UI" panose="020B0502040204020203" pitchFamily="34" charset="0"/>
                <a:cs typeface="Nirmala UI" panose="020B0502040204020203" pitchFamily="34" charset="0"/>
              </a:rPr>
              <a:t>මාර්ග </a:t>
            </a:r>
            <a:r>
              <a:rPr lang="si-LK" sz="2800" dirty="0"/>
              <a:t>තෝරයි)</a:t>
            </a:r>
          </a:p>
          <a:p>
            <a:pPr marL="1257269" lvl="2" indent="-342891">
              <a:buFont typeface="+mj-lt"/>
              <a:buAutoNum type="arabicPeriod"/>
            </a:pPr>
            <a:r>
              <a:rPr lang="si-LK" sz="2800" dirty="0"/>
              <a:t>දත්ත යොමුගත කිරීම</a:t>
            </a:r>
            <a:endParaRPr lang="en-US" sz="2800" dirty="0"/>
          </a:p>
          <a:p>
            <a:pPr marL="800080" lvl="1" indent="-342891">
              <a:buFont typeface="+mj-lt"/>
              <a:buAutoNum type="arabicPeriod"/>
            </a:pPr>
            <a:r>
              <a:rPr lang="si-LK" sz="2800" dirty="0"/>
              <a:t>එකම </a:t>
            </a:r>
            <a:r>
              <a:rPr lang="si-LK" sz="2200" dirty="0">
                <a:latin typeface="Nirmala UI" panose="020B0502040204020203" pitchFamily="34" charset="0"/>
                <a:ea typeface="Nirmala UI" panose="020B0502040204020203" pitchFamily="34" charset="0"/>
                <a:cs typeface="Nirmala UI" panose="020B0502040204020203" pitchFamily="34" charset="0"/>
              </a:rPr>
              <a:t>අන්තර්ජාල</a:t>
            </a:r>
            <a:r>
              <a:rPr lang="si-LK" sz="2800" dirty="0"/>
              <a:t> සම්බන්ධතාවය භාවිතා කිරීමට උපාංග කිහිපයකට ඉඩ දීම.</a:t>
            </a:r>
            <a:endParaRPr lang="en-US" sz="2800" dirty="0"/>
          </a:p>
        </p:txBody>
      </p:sp>
    </p:spTree>
    <p:extLst>
      <p:ext uri="{BB962C8B-B14F-4D97-AF65-F5344CB8AC3E}">
        <p14:creationId xmlns:p14="http://schemas.microsoft.com/office/powerpoint/2010/main" val="345154421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654211" y="1950885"/>
            <a:ext cx="3873168" cy="4351339"/>
          </a:xfrm>
          <a:prstGeom prst="rect">
            <a:avLst/>
          </a:prstGeom>
        </p:spPr>
      </p:pic>
      <p:pic>
        <p:nvPicPr>
          <p:cNvPr id="3" name="Picture 2"/>
          <p:cNvPicPr>
            <a:picLocks noChangeAspect="1"/>
          </p:cNvPicPr>
          <p:nvPr/>
        </p:nvPicPr>
        <p:blipFill>
          <a:blip r:embed="rId4"/>
          <a:stretch>
            <a:fillRect/>
          </a:stretch>
        </p:blipFill>
        <p:spPr>
          <a:xfrm>
            <a:off x="6781800" y="2519719"/>
            <a:ext cx="4572000" cy="3429000"/>
          </a:xfrm>
          <a:prstGeom prst="rect">
            <a:avLst/>
          </a:prstGeom>
        </p:spPr>
      </p:pic>
    </p:spTree>
    <p:extLst>
      <p:ext uri="{BB962C8B-B14F-4D97-AF65-F5344CB8AC3E}">
        <p14:creationId xmlns:p14="http://schemas.microsoft.com/office/powerpoint/2010/main" val="4111485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05982362"/>
              </p:ext>
            </p:extLst>
          </p:nvPr>
        </p:nvGraphicFramePr>
        <p:xfrm>
          <a:off x="737263" y="646185"/>
          <a:ext cx="10553589" cy="6072674"/>
        </p:xfrm>
        <a:graphic>
          <a:graphicData uri="http://schemas.openxmlformats.org/drawingml/2006/table">
            <a:tbl>
              <a:tblPr/>
              <a:tblGrid>
                <a:gridCol w="3517863">
                  <a:extLst>
                    <a:ext uri="{9D8B030D-6E8A-4147-A177-3AD203B41FA5}">
                      <a16:colId xmlns="" xmlns:a16="http://schemas.microsoft.com/office/drawing/2014/main" val="20000"/>
                    </a:ext>
                  </a:extLst>
                </a:gridCol>
                <a:gridCol w="3517863">
                  <a:extLst>
                    <a:ext uri="{9D8B030D-6E8A-4147-A177-3AD203B41FA5}">
                      <a16:colId xmlns="" xmlns:a16="http://schemas.microsoft.com/office/drawing/2014/main" val="20001"/>
                    </a:ext>
                  </a:extLst>
                </a:gridCol>
                <a:gridCol w="3517863">
                  <a:extLst>
                    <a:ext uri="{9D8B030D-6E8A-4147-A177-3AD203B41FA5}">
                      <a16:colId xmlns="" xmlns:a16="http://schemas.microsoft.com/office/drawing/2014/main" val="20002"/>
                    </a:ext>
                  </a:extLst>
                </a:gridCol>
              </a:tblGrid>
              <a:tr h="950147">
                <a:tc>
                  <a:txBody>
                    <a:bodyPr/>
                    <a:lstStyle/>
                    <a:p>
                      <a:pPr algn="ctr" fontAlgn="ctr"/>
                      <a:r>
                        <a:rPr lang="en-US" sz="1700" b="1" cap="all" dirty="0">
                          <a:effectLst/>
                        </a:rPr>
                        <a:t>BASIS FOR COMPARISON</a:t>
                      </a:r>
                    </a:p>
                  </a:txBody>
                  <a:tcPr marL="74003" marR="74003" marT="74003" marB="74003"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ctr" fontAlgn="ctr"/>
                      <a:r>
                        <a:rPr lang="en-US" sz="1700" b="1" cap="all">
                          <a:effectLst/>
                        </a:rPr>
                        <a:t>BRIDGE</a:t>
                      </a:r>
                    </a:p>
                  </a:txBody>
                  <a:tcPr marL="74003" marR="74003" marT="74003" marB="74003"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ctr" fontAlgn="ctr"/>
                      <a:r>
                        <a:rPr lang="en-US" sz="1700" b="1" cap="all">
                          <a:effectLst/>
                        </a:rPr>
                        <a:t>ROUTER</a:t>
                      </a:r>
                    </a:p>
                  </a:txBody>
                  <a:tcPr marL="74003" marR="74003" marT="74003" marB="74003"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extLst>
                  <a:ext uri="{0D108BD9-81ED-4DB2-BD59-A6C34878D82A}">
                    <a16:rowId xmlns="" xmlns:a16="http://schemas.microsoft.com/office/drawing/2014/main" val="10000"/>
                  </a:ext>
                </a:extLst>
              </a:tr>
              <a:tr h="950147">
                <a:tc>
                  <a:txBody>
                    <a:bodyPr/>
                    <a:lstStyle/>
                    <a:p>
                      <a:pPr algn="l" fontAlgn="t"/>
                      <a:r>
                        <a:rPr lang="en-US" sz="1700">
                          <a:effectLst/>
                        </a:rPr>
                        <a:t>Operates on</a:t>
                      </a:r>
                    </a:p>
                  </a:txBody>
                  <a:tcPr marL="74003" marR="74003" marT="74003" marB="740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700">
                          <a:effectLst/>
                        </a:rPr>
                        <a:t>Data link layer</a:t>
                      </a:r>
                      <a:br>
                        <a:rPr lang="en-US" sz="1700">
                          <a:effectLst/>
                        </a:rPr>
                      </a:br>
                      <a:endParaRPr lang="en-US" sz="1700">
                        <a:effectLst/>
                      </a:endParaRPr>
                    </a:p>
                  </a:txBody>
                  <a:tcPr marL="74003" marR="74003" marT="74003" marB="740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700">
                          <a:effectLst/>
                        </a:rPr>
                        <a:t>Network layer</a:t>
                      </a:r>
                    </a:p>
                  </a:txBody>
                  <a:tcPr marL="74003" marR="74003" marT="74003" marB="740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578349">
                <a:tc>
                  <a:txBody>
                    <a:bodyPr/>
                    <a:lstStyle/>
                    <a:p>
                      <a:pPr algn="l" fontAlgn="t"/>
                      <a:r>
                        <a:rPr lang="en-US" sz="1700">
                          <a:effectLst/>
                        </a:rPr>
                        <a:t>Store and Forward</a:t>
                      </a:r>
                    </a:p>
                  </a:txBody>
                  <a:tcPr marL="74003" marR="74003" marT="74003" marB="740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700">
                          <a:effectLst/>
                        </a:rPr>
                        <a:t>Frame</a:t>
                      </a:r>
                    </a:p>
                  </a:txBody>
                  <a:tcPr marL="74003" marR="74003" marT="74003" marB="740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700">
                          <a:effectLst/>
                        </a:rPr>
                        <a:t>Packet</a:t>
                      </a:r>
                    </a:p>
                  </a:txBody>
                  <a:tcPr marL="74003" marR="74003" marT="74003" marB="740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 xmlns:a16="http://schemas.microsoft.com/office/drawing/2014/main" val="10002"/>
                  </a:ext>
                </a:extLst>
              </a:tr>
              <a:tr h="1693737">
                <a:tc>
                  <a:txBody>
                    <a:bodyPr/>
                    <a:lstStyle/>
                    <a:p>
                      <a:pPr algn="l" fontAlgn="t"/>
                      <a:r>
                        <a:rPr lang="en-US" sz="1700" dirty="0">
                          <a:effectLst/>
                        </a:rPr>
                        <a:t>Transparency</a:t>
                      </a:r>
                    </a:p>
                  </a:txBody>
                  <a:tcPr marL="74003" marR="74003" marT="74003" marB="740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3F3F3"/>
                    </a:solidFill>
                  </a:tcPr>
                </a:tc>
                <a:tc>
                  <a:txBody>
                    <a:bodyPr/>
                    <a:lstStyle/>
                    <a:p>
                      <a:pPr algn="l" fontAlgn="t"/>
                      <a:r>
                        <a:rPr lang="en-US" sz="1700">
                          <a:effectLst/>
                        </a:rPr>
                        <a:t>Bridges are protocol independent and transparent to the end stations.</a:t>
                      </a:r>
                    </a:p>
                  </a:txBody>
                  <a:tcPr marL="74003" marR="74003" marT="74003" marB="740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3F3F3"/>
                    </a:solidFill>
                  </a:tcPr>
                </a:tc>
                <a:tc>
                  <a:txBody>
                    <a:bodyPr/>
                    <a:lstStyle/>
                    <a:p>
                      <a:pPr algn="l" fontAlgn="t"/>
                      <a:r>
                        <a:rPr lang="en-US" sz="1700">
                          <a:effectLst/>
                        </a:rPr>
                        <a:t>Routers do not provide station transparency.</a:t>
                      </a:r>
                    </a:p>
                  </a:txBody>
                  <a:tcPr marL="74003" marR="74003" marT="74003" marB="740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3F3F3"/>
                    </a:solidFill>
                  </a:tcPr>
                </a:tc>
                <a:extLst>
                  <a:ext uri="{0D108BD9-81ED-4DB2-BD59-A6C34878D82A}">
                    <a16:rowId xmlns="" xmlns:a16="http://schemas.microsoft.com/office/drawing/2014/main" val="10003"/>
                  </a:ext>
                </a:extLst>
              </a:tr>
              <a:tr h="950147">
                <a:tc>
                  <a:txBody>
                    <a:bodyPr/>
                    <a:lstStyle/>
                    <a:p>
                      <a:pPr algn="l" fontAlgn="t"/>
                      <a:r>
                        <a:rPr lang="en-US" sz="1700">
                          <a:effectLst/>
                        </a:rPr>
                        <a:t>Reads</a:t>
                      </a:r>
                    </a:p>
                  </a:txBody>
                  <a:tcPr marL="74003" marR="74003" marT="74003" marB="740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700">
                          <a:effectLst/>
                        </a:rPr>
                        <a:t>MAC address of the device</a:t>
                      </a:r>
                    </a:p>
                  </a:txBody>
                  <a:tcPr marL="74003" marR="74003" marT="74003" marB="740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700">
                          <a:effectLst/>
                        </a:rPr>
                        <a:t>IP address of the device</a:t>
                      </a:r>
                    </a:p>
                  </a:txBody>
                  <a:tcPr marL="74003" marR="74003" marT="74003" marB="740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 xmlns:a16="http://schemas.microsoft.com/office/drawing/2014/main" val="10004"/>
                  </a:ext>
                </a:extLst>
              </a:tr>
              <a:tr h="950147">
                <a:tc>
                  <a:txBody>
                    <a:bodyPr/>
                    <a:lstStyle/>
                    <a:p>
                      <a:pPr algn="l" fontAlgn="t"/>
                      <a:r>
                        <a:rPr lang="en-US" sz="1700">
                          <a:effectLst/>
                        </a:rPr>
                        <a:t>Works on</a:t>
                      </a:r>
                      <a:br>
                        <a:rPr lang="en-US" sz="1700">
                          <a:effectLst/>
                        </a:rPr>
                      </a:br>
                      <a:endParaRPr lang="en-US" sz="1700">
                        <a:effectLst/>
                      </a:endParaRPr>
                    </a:p>
                  </a:txBody>
                  <a:tcPr marL="74003" marR="74003" marT="74003" marB="74003">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l" fontAlgn="t"/>
                      <a:r>
                        <a:rPr lang="en-US" sz="1700">
                          <a:effectLst/>
                        </a:rPr>
                        <a:t>Single broadcast domain</a:t>
                      </a:r>
                    </a:p>
                  </a:txBody>
                  <a:tcPr marL="74003" marR="74003" marT="74003" marB="74003">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l" fontAlgn="t"/>
                      <a:r>
                        <a:rPr lang="en-US" sz="1700" dirty="0">
                          <a:effectLst/>
                        </a:rPr>
                        <a:t>More than one broadcast domain</a:t>
                      </a:r>
                    </a:p>
                  </a:txBody>
                  <a:tcPr marL="74003" marR="74003" marT="74003" marB="74003">
                    <a:lnL>
                      <a:noFill/>
                    </a:lnL>
                    <a:lnR>
                      <a:noFill/>
                    </a:lnR>
                    <a:lnT w="9525"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344381119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i-LK" dirty="0"/>
              <a:t>දොරටුමග - </a:t>
            </a:r>
            <a:r>
              <a:rPr lang="en-US" dirty="0" smtClean="0"/>
              <a:t>Gateways</a:t>
            </a:r>
            <a:endParaRPr lang="en-US" dirty="0"/>
          </a:p>
        </p:txBody>
      </p:sp>
      <p:pic>
        <p:nvPicPr>
          <p:cNvPr id="4" name="Content Placeholder 3"/>
          <p:cNvPicPr>
            <a:picLocks noGrp="1" noChangeAspect="1"/>
          </p:cNvPicPr>
          <p:nvPr>
            <p:ph idx="1"/>
          </p:nvPr>
        </p:nvPicPr>
        <p:blipFill>
          <a:blip r:embed="rId3"/>
          <a:stretch>
            <a:fillRect/>
          </a:stretch>
        </p:blipFill>
        <p:spPr>
          <a:xfrm>
            <a:off x="2228144" y="1825625"/>
            <a:ext cx="7735712" cy="4351339"/>
          </a:xfrm>
          <a:prstGeom prst="rect">
            <a:avLst/>
          </a:prstGeom>
        </p:spPr>
      </p:pic>
    </p:spTree>
    <p:extLst>
      <p:ext uri="{BB962C8B-B14F-4D97-AF65-F5344CB8AC3E}">
        <p14:creationId xmlns:p14="http://schemas.microsoft.com/office/powerpoint/2010/main" val="291239136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319" y="199722"/>
            <a:ext cx="11464120" cy="864807"/>
          </a:xfrm>
        </p:spPr>
        <p:txBody>
          <a:bodyPr>
            <a:normAutofit/>
          </a:bodyPr>
          <a:lstStyle/>
          <a:p>
            <a:pPr algn="ctr"/>
            <a:r>
              <a:rPr lang="en-US" sz="3200" dirty="0"/>
              <a:t>Default Gateway - </a:t>
            </a:r>
            <a:r>
              <a:rPr lang="si-LK" sz="3200" dirty="0"/>
              <a:t>පුරුදු /ස්වයං පැවරූ දොරටු මග</a:t>
            </a:r>
            <a:endParaRPr lang="en-US" sz="3200" dirty="0"/>
          </a:p>
        </p:txBody>
      </p:sp>
      <p:sp>
        <p:nvSpPr>
          <p:cNvPr id="3" name="Content Placeholder 2"/>
          <p:cNvSpPr>
            <a:spLocks noGrp="1"/>
          </p:cNvSpPr>
          <p:nvPr>
            <p:ph idx="1"/>
          </p:nvPr>
        </p:nvSpPr>
        <p:spPr>
          <a:xfrm>
            <a:off x="5909482" y="1402545"/>
            <a:ext cx="6045957" cy="4351339"/>
          </a:xfrm>
        </p:spPr>
        <p:txBody>
          <a:bodyPr/>
          <a:lstStyle/>
          <a:p>
            <a:pPr marL="0" indent="0">
              <a:buNone/>
            </a:pPr>
            <a:r>
              <a:rPr lang="en-US" dirty="0" smtClean="0"/>
              <a:t>IP </a:t>
            </a:r>
            <a:r>
              <a:rPr lang="si-LK" dirty="0" smtClean="0"/>
              <a:t>අන්තර්ජාල නියමාවලිය භාවිතා කරන පරිගණක ජාලයක පැකට්ටු ගමනාත්ත </a:t>
            </a:r>
            <a:r>
              <a:rPr lang="en-US" dirty="0" smtClean="0"/>
              <a:t>IP </a:t>
            </a:r>
            <a:r>
              <a:rPr lang="si-LK" dirty="0" smtClean="0"/>
              <a:t>ලිපිනයට යොමු කිරීමේ සේවාව සැපයීම සිදුකරන ජාල උපාංගයයි(</a:t>
            </a:r>
            <a:r>
              <a:rPr lang="en-US" dirty="0" smtClean="0"/>
              <a:t>Node).</a:t>
            </a:r>
            <a:endParaRPr lang="en-US" dirty="0"/>
          </a:p>
        </p:txBody>
      </p:sp>
      <p:pic>
        <p:nvPicPr>
          <p:cNvPr id="4" name="Picture 3"/>
          <p:cNvPicPr>
            <a:picLocks noChangeAspect="1"/>
          </p:cNvPicPr>
          <p:nvPr/>
        </p:nvPicPr>
        <p:blipFill>
          <a:blip r:embed="rId3"/>
          <a:stretch>
            <a:fillRect/>
          </a:stretch>
        </p:blipFill>
        <p:spPr>
          <a:xfrm>
            <a:off x="638318" y="1690688"/>
            <a:ext cx="4738901" cy="4689829"/>
          </a:xfrm>
          <a:prstGeom prst="rect">
            <a:avLst/>
          </a:prstGeom>
        </p:spPr>
      </p:pic>
    </p:spTree>
    <p:extLst>
      <p:ext uri="{BB962C8B-B14F-4D97-AF65-F5344CB8AC3E}">
        <p14:creationId xmlns:p14="http://schemas.microsoft.com/office/powerpoint/2010/main" val="140087616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852315" y="578872"/>
            <a:ext cx="5157787" cy="823912"/>
          </a:xfrm>
        </p:spPr>
        <p:txBody>
          <a:bodyPr/>
          <a:lstStyle/>
          <a:p>
            <a:r>
              <a:rPr lang="en-US" dirty="0" smtClean="0"/>
              <a:t>RJ 45 Connectors</a:t>
            </a:r>
            <a:endParaRPr lang="en-US" dirty="0"/>
          </a:p>
        </p:txBody>
      </p:sp>
      <p:pic>
        <p:nvPicPr>
          <p:cNvPr id="9" name="Content Placeholder 8"/>
          <p:cNvPicPr>
            <a:picLocks noGrp="1" noChangeAspect="1"/>
          </p:cNvPicPr>
          <p:nvPr>
            <p:ph sz="half" idx="2"/>
          </p:nvPr>
        </p:nvPicPr>
        <p:blipFill>
          <a:blip r:embed="rId3"/>
          <a:stretch>
            <a:fillRect/>
          </a:stretch>
        </p:blipFill>
        <p:spPr>
          <a:xfrm>
            <a:off x="761991" y="1684410"/>
            <a:ext cx="3522173" cy="3522173"/>
          </a:xfrm>
          <a:prstGeom prst="rect">
            <a:avLst/>
          </a:prstGeom>
        </p:spPr>
      </p:pic>
      <p:sp>
        <p:nvSpPr>
          <p:cNvPr id="7" name="Text Placeholder 6"/>
          <p:cNvSpPr>
            <a:spLocks noGrp="1"/>
          </p:cNvSpPr>
          <p:nvPr>
            <p:ph type="body" sz="quarter" idx="3"/>
          </p:nvPr>
        </p:nvSpPr>
        <p:spPr>
          <a:xfrm>
            <a:off x="6172203" y="416035"/>
            <a:ext cx="5183188" cy="823912"/>
          </a:xfrm>
        </p:spPr>
        <p:txBody>
          <a:bodyPr/>
          <a:lstStyle/>
          <a:p>
            <a:r>
              <a:rPr lang="en-US" dirty="0" smtClean="0"/>
              <a:t>BNC Connectors</a:t>
            </a:r>
            <a:endParaRPr lang="en-US" dirty="0"/>
          </a:p>
        </p:txBody>
      </p:sp>
      <p:pic>
        <p:nvPicPr>
          <p:cNvPr id="10" name="Content Placeholder 9"/>
          <p:cNvPicPr>
            <a:picLocks noGrp="1" noChangeAspect="1"/>
          </p:cNvPicPr>
          <p:nvPr>
            <p:ph sz="quarter" idx="4"/>
          </p:nvPr>
        </p:nvPicPr>
        <p:blipFill>
          <a:blip r:embed="rId4"/>
          <a:stretch>
            <a:fillRect/>
          </a:stretch>
        </p:blipFill>
        <p:spPr>
          <a:xfrm>
            <a:off x="6486410" y="1883395"/>
            <a:ext cx="4229100" cy="3124200"/>
          </a:xfrm>
          <a:prstGeom prst="rect">
            <a:avLst/>
          </a:prstGeom>
        </p:spPr>
      </p:pic>
    </p:spTree>
    <p:extLst>
      <p:ext uri="{BB962C8B-B14F-4D97-AF65-F5344CB8AC3E}">
        <p14:creationId xmlns:p14="http://schemas.microsoft.com/office/powerpoint/2010/main" val="350225672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9"/>
            <a:ext cx="10515600" cy="574327"/>
          </a:xfrm>
        </p:spPr>
        <p:txBody>
          <a:bodyPr>
            <a:normAutofit/>
          </a:bodyPr>
          <a:lstStyle/>
          <a:p>
            <a:pPr algn="ctr"/>
            <a:r>
              <a:rPr lang="en-US" sz="3200" dirty="0"/>
              <a:t>Clients - </a:t>
            </a:r>
            <a:r>
              <a:rPr lang="si-LK" sz="3200" dirty="0"/>
              <a:t>සේවාලාභී පරිගණක/සේවා ග්‍රාහක</a:t>
            </a:r>
            <a:endParaRPr lang="en-US" sz="3200" dirty="0"/>
          </a:p>
        </p:txBody>
      </p:sp>
      <p:sp>
        <p:nvSpPr>
          <p:cNvPr id="8" name="Content Placeholder 7"/>
          <p:cNvSpPr>
            <a:spLocks noGrp="1"/>
          </p:cNvSpPr>
          <p:nvPr>
            <p:ph idx="1"/>
          </p:nvPr>
        </p:nvSpPr>
        <p:spPr/>
        <p:txBody>
          <a:bodyPr/>
          <a:lstStyle/>
          <a:p>
            <a:r>
              <a:rPr lang="si-LK" dirty="0" smtClean="0"/>
              <a:t>පරිගණක ජාලයක් හෝ අන්තර්ජාලය හරහා සේවාදායක පරිගණකයකින් යම් සේවාවක ලබාගන්නා පරිගණක සේවාග්‍රාහක පරිගණක ලෙස හඳුන්වයි.</a:t>
            </a:r>
          </a:p>
          <a:p>
            <a:r>
              <a:rPr lang="si-LK" dirty="0" smtClean="0"/>
              <a:t>මේවා පුද්ගල පරිගණක ලෙස ක්‍රියාත්මක වේ.</a:t>
            </a:r>
            <a:endParaRPr lang="en-US" dirty="0" smtClean="0"/>
          </a:p>
          <a:p>
            <a:endParaRPr lang="si-LK" dirty="0" smtClean="0"/>
          </a:p>
          <a:p>
            <a:pPr lvl="2"/>
            <a:r>
              <a:rPr lang="en-US" sz="2800" dirty="0"/>
              <a:t>Desktop</a:t>
            </a:r>
          </a:p>
          <a:p>
            <a:pPr lvl="2"/>
            <a:r>
              <a:rPr lang="en-US" sz="2800" dirty="0"/>
              <a:t>Laptop</a:t>
            </a:r>
          </a:p>
          <a:p>
            <a:pPr lvl="2"/>
            <a:r>
              <a:rPr lang="en-US" sz="2800" dirty="0"/>
              <a:t>Tab</a:t>
            </a:r>
          </a:p>
        </p:txBody>
      </p:sp>
    </p:spTree>
    <p:extLst>
      <p:ext uri="{BB962C8B-B14F-4D97-AF65-F5344CB8AC3E}">
        <p14:creationId xmlns:p14="http://schemas.microsoft.com/office/powerpoint/2010/main" val="273800763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26091" y="360085"/>
            <a:ext cx="10515600" cy="629476"/>
          </a:xfrm>
        </p:spPr>
        <p:txBody>
          <a:bodyPr>
            <a:normAutofit/>
          </a:bodyPr>
          <a:lstStyle/>
          <a:p>
            <a:pPr algn="ctr"/>
            <a:r>
              <a:rPr lang="en-US" sz="3200" dirty="0"/>
              <a:t>Servers/</a:t>
            </a:r>
            <a:r>
              <a:rPr lang="si-LK" sz="3200" dirty="0"/>
              <a:t>සේවා දායක/ අනුග්‍රාහක පරිගණක </a:t>
            </a:r>
            <a:endParaRPr lang="en-US" sz="3200" dirty="0"/>
          </a:p>
        </p:txBody>
      </p:sp>
      <p:sp>
        <p:nvSpPr>
          <p:cNvPr id="8" name="Content Placeholder 7"/>
          <p:cNvSpPr>
            <a:spLocks noGrp="1"/>
          </p:cNvSpPr>
          <p:nvPr>
            <p:ph sz="half" idx="1"/>
          </p:nvPr>
        </p:nvSpPr>
        <p:spPr>
          <a:xfrm>
            <a:off x="7817285" y="1585435"/>
            <a:ext cx="4374715" cy="4351339"/>
          </a:xfrm>
        </p:spPr>
        <p:txBody>
          <a:bodyPr>
            <a:normAutofit/>
          </a:bodyPr>
          <a:lstStyle/>
          <a:p>
            <a:pPr marL="0" indent="0">
              <a:buNone/>
            </a:pPr>
            <a:r>
              <a:rPr lang="si-LK" b="1" u="sng" dirty="0" smtClean="0"/>
              <a:t>සේවාදායක පරිගණක වර්ග</a:t>
            </a:r>
            <a:endParaRPr lang="en-US" b="1" u="sng" dirty="0" smtClean="0"/>
          </a:p>
          <a:p>
            <a:r>
              <a:rPr lang="en-US" dirty="0" smtClean="0"/>
              <a:t>Web Servers</a:t>
            </a:r>
          </a:p>
          <a:p>
            <a:r>
              <a:rPr lang="en-US" dirty="0" smtClean="0"/>
              <a:t>Mail Server</a:t>
            </a:r>
          </a:p>
          <a:p>
            <a:r>
              <a:rPr lang="en-US" dirty="0" smtClean="0"/>
              <a:t>Proxy Server</a:t>
            </a:r>
          </a:p>
          <a:p>
            <a:r>
              <a:rPr lang="en-US" dirty="0" smtClean="0"/>
              <a:t>Application Server</a:t>
            </a:r>
          </a:p>
          <a:p>
            <a:r>
              <a:rPr lang="en-US" dirty="0" smtClean="0"/>
              <a:t>DNS Server</a:t>
            </a:r>
          </a:p>
          <a:p>
            <a:r>
              <a:rPr lang="en-US" dirty="0" smtClean="0"/>
              <a:t>DHCP Server</a:t>
            </a:r>
          </a:p>
          <a:p>
            <a:r>
              <a:rPr lang="en-US" dirty="0" smtClean="0"/>
              <a:t>File Server</a:t>
            </a:r>
            <a:endParaRPr lang="en-US" dirty="0"/>
          </a:p>
        </p:txBody>
      </p:sp>
      <p:sp>
        <p:nvSpPr>
          <p:cNvPr id="2" name="Content Placeholder 1"/>
          <p:cNvSpPr>
            <a:spLocks noGrp="1"/>
          </p:cNvSpPr>
          <p:nvPr>
            <p:ph sz="half" idx="2"/>
          </p:nvPr>
        </p:nvSpPr>
        <p:spPr>
          <a:xfrm>
            <a:off x="474945" y="1381846"/>
            <a:ext cx="6664891" cy="4943801"/>
          </a:xfrm>
        </p:spPr>
        <p:txBody>
          <a:bodyPr>
            <a:normAutofit/>
          </a:bodyPr>
          <a:lstStyle/>
          <a:p>
            <a:pPr marL="0" indent="0">
              <a:buNone/>
            </a:pPr>
            <a:r>
              <a:rPr lang="si-LK" dirty="0" smtClean="0"/>
              <a:t>පරිගණක ජාල හෝ අන්තර්ජාලය හරහා වෙනත් පරිගණක වෙත විවිධ පහසුකම් හා සේවා ‍ලබා දෙන පරිගණක</a:t>
            </a:r>
          </a:p>
          <a:p>
            <a:pPr marL="0" indent="0">
              <a:buNone/>
            </a:pPr>
            <a:r>
              <a:rPr lang="si-LK" dirty="0" smtClean="0"/>
              <a:t>සේවා දායක පරිගණකය කාර්යක්ෂමතාවයට පහත සඳහන් ලක්ෂණ හේතු වේ </a:t>
            </a:r>
          </a:p>
          <a:p>
            <a:pPr marL="0" indent="0">
              <a:buNone/>
            </a:pPr>
            <a:endParaRPr lang="si-LK" dirty="0" smtClean="0"/>
          </a:p>
          <a:p>
            <a:r>
              <a:rPr lang="si-LK" dirty="0" smtClean="0"/>
              <a:t>මෙහෙයුම් වේගය</a:t>
            </a:r>
          </a:p>
          <a:p>
            <a:r>
              <a:rPr lang="si-LK" dirty="0" smtClean="0"/>
              <a:t>මතක ධාරිතාවය</a:t>
            </a:r>
          </a:p>
          <a:p>
            <a:r>
              <a:rPr lang="si-LK" dirty="0" smtClean="0"/>
              <a:t>ආචයන ධාරිතාවය</a:t>
            </a:r>
            <a:endParaRPr lang="en-US" dirty="0"/>
          </a:p>
        </p:txBody>
      </p:sp>
    </p:spTree>
    <p:extLst>
      <p:ext uri="{BB962C8B-B14F-4D97-AF65-F5344CB8AC3E}">
        <p14:creationId xmlns:p14="http://schemas.microsoft.com/office/powerpoint/2010/main" val="24014551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9483"/>
          </a:xfrm>
        </p:spPr>
        <p:txBody>
          <a:bodyPr>
            <a:normAutofit fontScale="90000"/>
          </a:bodyPr>
          <a:lstStyle/>
          <a:p>
            <a:endParaRPr lang="en-US" dirty="0"/>
          </a:p>
        </p:txBody>
      </p:sp>
      <p:sp>
        <p:nvSpPr>
          <p:cNvPr id="3" name="Content Placeholder 2"/>
          <p:cNvSpPr>
            <a:spLocks noGrp="1"/>
          </p:cNvSpPr>
          <p:nvPr>
            <p:ph sz="half" idx="1"/>
          </p:nvPr>
        </p:nvSpPr>
        <p:spPr>
          <a:xfrm>
            <a:off x="362212" y="1287005"/>
            <a:ext cx="11575093" cy="5570995"/>
          </a:xfrm>
        </p:spPr>
        <p:txBody>
          <a:bodyPr/>
          <a:lstStyle/>
          <a:p>
            <a:pPr marL="0" indent="0">
              <a:buNone/>
            </a:pPr>
            <a:r>
              <a:rPr lang="en-US" u="sng" dirty="0" smtClean="0"/>
              <a:t>Web Server</a:t>
            </a:r>
            <a:endParaRPr lang="si-LK" u="sng" dirty="0" smtClean="0"/>
          </a:p>
          <a:p>
            <a:r>
              <a:rPr lang="si-LK" dirty="0"/>
              <a:t>වෙබ් සේවා දායක මෘදුකාංග අඩංගු කර ඇති පරිගණකයන</a:t>
            </a:r>
            <a:r>
              <a:rPr lang="si-LK" dirty="0" smtClean="0"/>
              <a:t>්</a:t>
            </a:r>
          </a:p>
          <a:p>
            <a:r>
              <a:rPr lang="en-US" dirty="0" smtClean="0"/>
              <a:t>Host Computer - </a:t>
            </a:r>
            <a:r>
              <a:rPr lang="si-LK" dirty="0" smtClean="0"/>
              <a:t>සංග්‍රාහක පරිගණක</a:t>
            </a:r>
          </a:p>
          <a:p>
            <a:r>
              <a:rPr lang="en-US" dirty="0"/>
              <a:t>Hyper Text Transfer </a:t>
            </a:r>
            <a:r>
              <a:rPr lang="en-US" dirty="0" smtClean="0"/>
              <a:t>Protocol</a:t>
            </a:r>
            <a:endParaRPr lang="si-LK" dirty="0" smtClean="0"/>
          </a:p>
          <a:p>
            <a:r>
              <a:rPr lang="en-US" dirty="0" smtClean="0"/>
              <a:t>shared Web Server/</a:t>
            </a:r>
            <a:r>
              <a:rPr lang="si-LK" dirty="0" smtClean="0"/>
              <a:t>හවුල්</a:t>
            </a:r>
            <a:r>
              <a:rPr lang="en-US" dirty="0" smtClean="0"/>
              <a:t> </a:t>
            </a:r>
            <a:r>
              <a:rPr lang="si-LK" dirty="0" smtClean="0"/>
              <a:t>වෙබ් සේවා දායකය </a:t>
            </a:r>
          </a:p>
          <a:p>
            <a:r>
              <a:rPr lang="en-US" dirty="0" smtClean="0"/>
              <a:t>Virtual Hosting</a:t>
            </a:r>
          </a:p>
          <a:p>
            <a:pPr lvl="1" indent="-457189">
              <a:buFont typeface="+mj-lt"/>
              <a:buAutoNum type="arabicPeriod"/>
            </a:pPr>
            <a:r>
              <a:rPr lang="en-US" dirty="0" smtClean="0"/>
              <a:t>Name Base Virtual Hosting</a:t>
            </a:r>
          </a:p>
          <a:p>
            <a:pPr lvl="1" indent="-457189">
              <a:buFont typeface="+mj-lt"/>
              <a:buAutoNum type="arabicPeriod"/>
            </a:pPr>
            <a:r>
              <a:rPr lang="en-US" dirty="0"/>
              <a:t>IP Based Virtual </a:t>
            </a:r>
            <a:r>
              <a:rPr lang="en-US" dirty="0" smtClean="0"/>
              <a:t>Hosting</a:t>
            </a:r>
            <a:endParaRPr lang="si-LK" dirty="0" smtClean="0"/>
          </a:p>
          <a:p>
            <a:pPr lvl="1" indent="-457189">
              <a:buFont typeface="+mj-lt"/>
              <a:buAutoNum type="arabicPeriod"/>
            </a:pPr>
            <a:endParaRPr lang="si-LK" dirty="0" smtClean="0"/>
          </a:p>
          <a:p>
            <a:r>
              <a:rPr lang="en-US" dirty="0" smtClean="0"/>
              <a:t>Dedicated Web Server</a:t>
            </a:r>
            <a:endParaRPr lang="si-LK" dirty="0" smtClean="0"/>
          </a:p>
          <a:p>
            <a:pPr lvl="1"/>
            <a:r>
              <a:rPr lang="en-US" dirty="0" smtClean="0"/>
              <a:t>Processor Speed, RAM capacity, Bandwidth </a:t>
            </a:r>
            <a:r>
              <a:rPr lang="si-LK" dirty="0" smtClean="0"/>
              <a:t>ඉහල වේ.</a:t>
            </a:r>
          </a:p>
          <a:p>
            <a:endParaRPr lang="si-LK" dirty="0"/>
          </a:p>
          <a:p>
            <a:endParaRPr lang="si-LK" dirty="0"/>
          </a:p>
          <a:p>
            <a:endParaRPr lang="si-LK" dirty="0" smtClean="0"/>
          </a:p>
          <a:p>
            <a:endParaRPr lang="en-US" dirty="0" smtClean="0"/>
          </a:p>
        </p:txBody>
      </p:sp>
      <p:sp>
        <p:nvSpPr>
          <p:cNvPr id="4" name="TextBox 3"/>
          <p:cNvSpPr txBox="1"/>
          <p:nvPr/>
        </p:nvSpPr>
        <p:spPr>
          <a:xfrm>
            <a:off x="7874762" y="2593076"/>
            <a:ext cx="3589361"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44" indent="-285744">
              <a:buFont typeface="Arial" panose="020B0604020202020204" pitchFamily="34" charset="0"/>
              <a:buChar char="•"/>
            </a:pPr>
            <a:r>
              <a:rPr lang="si-LK" dirty="0"/>
              <a:t>වෙබ් පිටු ගබඩාකර තබා ගැනීම</a:t>
            </a:r>
          </a:p>
          <a:p>
            <a:pPr marL="285744" indent="-285744">
              <a:buFont typeface="Arial" panose="020B0604020202020204" pitchFamily="34" charset="0"/>
              <a:buChar char="•"/>
            </a:pPr>
            <a:r>
              <a:rPr lang="si-LK" dirty="0"/>
              <a:t>වෙබ් පිටු සේවා ලාභී පරිගණක වලට සපයීම හා හැසිරවීම</a:t>
            </a:r>
          </a:p>
          <a:p>
            <a:pPr marL="285744" indent="-285744">
              <a:buFont typeface="Arial" panose="020B0604020202020204" pitchFamily="34" charset="0"/>
              <a:buChar char="•"/>
            </a:pPr>
            <a:r>
              <a:rPr lang="si-LK" dirty="0"/>
              <a:t>වෙබ් පිටු කළමණාකරණය</a:t>
            </a:r>
            <a:endParaRPr lang="en-US" dirty="0"/>
          </a:p>
        </p:txBody>
      </p:sp>
    </p:spTree>
    <p:extLst>
      <p:ext uri="{BB962C8B-B14F-4D97-AF65-F5344CB8AC3E}">
        <p14:creationId xmlns:p14="http://schemas.microsoft.com/office/powerpoint/2010/main" val="1025101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699400"/>
          </a:xfrm>
        </p:spPr>
        <p:txBody>
          <a:bodyPr>
            <a:normAutofit/>
          </a:bodyPr>
          <a:lstStyle/>
          <a:p>
            <a:pPr algn="ctr"/>
            <a:r>
              <a:rPr lang="en-US" sz="3200" dirty="0"/>
              <a:t>Bandwidth - </a:t>
            </a:r>
            <a:r>
              <a:rPr lang="si-LK" sz="3200" dirty="0"/>
              <a:t>කලාප පළල</a:t>
            </a:r>
            <a:endParaRPr lang="en-US" sz="3200" dirty="0"/>
          </a:p>
        </p:txBody>
      </p:sp>
      <p:sp>
        <p:nvSpPr>
          <p:cNvPr id="3" name="Content Placeholder 2"/>
          <p:cNvSpPr>
            <a:spLocks noGrp="1"/>
          </p:cNvSpPr>
          <p:nvPr>
            <p:ph idx="1"/>
          </p:nvPr>
        </p:nvSpPr>
        <p:spPr>
          <a:xfrm>
            <a:off x="251345" y="1334305"/>
            <a:ext cx="7295867" cy="4351339"/>
          </a:xfrm>
        </p:spPr>
        <p:txBody>
          <a:bodyPr/>
          <a:lstStyle/>
          <a:p>
            <a:r>
              <a:rPr lang="si-LK" dirty="0" smtClean="0"/>
              <a:t>යම් </a:t>
            </a:r>
            <a:r>
              <a:rPr lang="si-LK" dirty="0"/>
              <a:t>නිශ්චිත කාලයක් තුළ සම්ප්‍රේෂණය කළ හැකි දත්ත ප්‍රමාණය </a:t>
            </a:r>
            <a:r>
              <a:rPr lang="si-LK" dirty="0" smtClean="0"/>
              <a:t>යි.</a:t>
            </a:r>
          </a:p>
          <a:p>
            <a:r>
              <a:rPr lang="si-LK" dirty="0"/>
              <a:t>ඩිජිටල් උපාංග සඳහා, කලාප පළල සාමාන්‍යයෙන් තත්පරයට බිටු (</a:t>
            </a:r>
            <a:r>
              <a:rPr lang="en-US" dirty="0"/>
              <a:t>bps) </a:t>
            </a:r>
            <a:r>
              <a:rPr lang="si-LK" dirty="0"/>
              <a:t>හෝ තත්පරයට බයිට් වලින් ප්‍රකාශ වේ</a:t>
            </a:r>
            <a:r>
              <a:rPr lang="en-US" dirty="0" smtClean="0"/>
              <a:t>. </a:t>
            </a:r>
          </a:p>
          <a:p>
            <a:r>
              <a:rPr lang="si-LK" dirty="0"/>
              <a:t>ඇනලොග් උපාංග සඳහා, කලාප පළල තත්පරයට චක්</a:t>
            </a:r>
            <a:r>
              <a:rPr lang="si-LK" dirty="0" smtClean="0"/>
              <a:t>‍ර (තරංග) </a:t>
            </a:r>
            <a:r>
              <a:rPr lang="si-LK" dirty="0"/>
              <a:t>හෝ හර්ට්ස් (</a:t>
            </a:r>
            <a:r>
              <a:rPr lang="en-US" dirty="0"/>
              <a:t>Hz) </a:t>
            </a:r>
            <a:r>
              <a:rPr lang="si-LK" dirty="0"/>
              <a:t>වලින් ප්‍රකාශ වේ.</a:t>
            </a:r>
            <a:endParaRPr lang="en-US" dirty="0"/>
          </a:p>
        </p:txBody>
      </p:sp>
      <p:pic>
        <p:nvPicPr>
          <p:cNvPr id="4" name="Picture 3"/>
          <p:cNvPicPr>
            <a:picLocks noChangeAspect="1"/>
          </p:cNvPicPr>
          <p:nvPr/>
        </p:nvPicPr>
        <p:blipFill>
          <a:blip r:embed="rId3"/>
          <a:stretch>
            <a:fillRect/>
          </a:stretch>
        </p:blipFill>
        <p:spPr>
          <a:xfrm>
            <a:off x="7864737" y="2200428"/>
            <a:ext cx="3967872" cy="2972075"/>
          </a:xfrm>
          <a:prstGeom prst="rect">
            <a:avLst/>
          </a:prstGeom>
        </p:spPr>
      </p:pic>
    </p:spTree>
    <p:extLst>
      <p:ext uri="{BB962C8B-B14F-4D97-AF65-F5344CB8AC3E}">
        <p14:creationId xmlns:p14="http://schemas.microsoft.com/office/powerpoint/2010/main" val="356026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88720" y="598078"/>
            <a:ext cx="10515600" cy="5915460"/>
          </a:xfrm>
        </p:spPr>
        <p:txBody>
          <a:bodyPr>
            <a:normAutofit/>
          </a:bodyPr>
          <a:lstStyle/>
          <a:p>
            <a:r>
              <a:rPr lang="si-LK" dirty="0" smtClean="0"/>
              <a:t>දතබදය වැඩි වූ විට වෙබ් සේවා දායකයන්</a:t>
            </a:r>
            <a:r>
              <a:rPr lang="en-US" dirty="0" smtClean="0"/>
              <a:t> Down </a:t>
            </a:r>
            <a:r>
              <a:rPr lang="si-LK" dirty="0" smtClean="0"/>
              <a:t>වේ. එයට පිළියම් ලෙස </a:t>
            </a:r>
          </a:p>
          <a:p>
            <a:pPr lvl="1" indent="-457189">
              <a:lnSpc>
                <a:spcPct val="200000"/>
              </a:lnSpc>
              <a:buFont typeface="+mj-lt"/>
              <a:buAutoNum type="arabicPeriod"/>
            </a:pPr>
            <a:r>
              <a:rPr lang="si-LK" dirty="0"/>
              <a:t>උපරිම උපයෝජ්‍යතාව(</a:t>
            </a:r>
            <a:r>
              <a:rPr lang="en-US" dirty="0"/>
              <a:t>High </a:t>
            </a:r>
            <a:r>
              <a:rPr lang="en-US" dirty="0" smtClean="0"/>
              <a:t>Availability)</a:t>
            </a:r>
            <a:r>
              <a:rPr lang="si-LK" dirty="0" smtClean="0"/>
              <a:t>‍</a:t>
            </a:r>
          </a:p>
          <a:p>
            <a:pPr lvl="1" indent="-457189">
              <a:lnSpc>
                <a:spcPct val="120000"/>
              </a:lnSpc>
              <a:buFont typeface="+mj-lt"/>
              <a:buAutoNum type="arabicPeriod"/>
            </a:pPr>
            <a:r>
              <a:rPr lang="en-US" sz="2200" dirty="0"/>
              <a:t>භාරය තුලනය </a:t>
            </a:r>
            <a:r>
              <a:rPr lang="en-US" dirty="0" smtClean="0"/>
              <a:t>(</a:t>
            </a:r>
            <a:r>
              <a:rPr lang="en-US" dirty="0"/>
              <a:t>Load Balancing</a:t>
            </a:r>
            <a:r>
              <a:rPr lang="en-US" dirty="0" smtClean="0"/>
              <a:t>)</a:t>
            </a:r>
            <a:endParaRPr lang="si-LK" dirty="0" smtClean="0"/>
          </a:p>
          <a:p>
            <a:pPr lvl="2">
              <a:lnSpc>
                <a:spcPct val="120000"/>
              </a:lnSpc>
            </a:pPr>
            <a:r>
              <a:rPr lang="en-US" dirty="0" smtClean="0"/>
              <a:t>Face book, Google</a:t>
            </a:r>
            <a:endParaRPr lang="si-LK" dirty="0" smtClean="0"/>
          </a:p>
          <a:p>
            <a:pPr lvl="1" indent="-457189">
              <a:lnSpc>
                <a:spcPct val="110000"/>
              </a:lnSpc>
              <a:buFont typeface="+mj-lt"/>
              <a:buAutoNum type="arabicPeriod"/>
            </a:pPr>
            <a:r>
              <a:rPr lang="en-US" dirty="0"/>
              <a:t>NGINX </a:t>
            </a:r>
            <a:r>
              <a:rPr lang="si-LK" dirty="0"/>
              <a:t>(</a:t>
            </a:r>
            <a:r>
              <a:rPr lang="en-US" dirty="0" smtClean="0"/>
              <a:t>engine X</a:t>
            </a:r>
            <a:r>
              <a:rPr lang="si-LK" dirty="0" smtClean="0"/>
              <a:t>) ම</a:t>
            </a:r>
            <a:r>
              <a:rPr lang="si-LK" dirty="0"/>
              <a:t>ෙම තාක්ෂණය සහිත වෙබ් සර්වරයකට දිනකට මිලියන 500 </a:t>
            </a:r>
            <a:r>
              <a:rPr lang="si-LK" dirty="0" smtClean="0"/>
              <a:t>පමණ </a:t>
            </a:r>
            <a:r>
              <a:rPr lang="si-LK" dirty="0"/>
              <a:t>ඉල්ලීම</a:t>
            </a:r>
            <a:r>
              <a:rPr lang="si-LK" dirty="0" smtClean="0"/>
              <a:t>් </a:t>
            </a:r>
            <a:r>
              <a:rPr lang="en-US" dirty="0" smtClean="0"/>
              <a:t>Requests </a:t>
            </a:r>
            <a:r>
              <a:rPr lang="si-LK" dirty="0"/>
              <a:t>ප්‍රමාණයකට වෙබ් පිටු ලබාදි</a:t>
            </a:r>
            <a:r>
              <a:rPr lang="si-LK" dirty="0" smtClean="0"/>
              <a:t>ය</a:t>
            </a:r>
            <a:r>
              <a:rPr lang="si-LK" dirty="0"/>
              <a:t> </a:t>
            </a:r>
            <a:r>
              <a:rPr lang="si-LK" dirty="0" smtClean="0"/>
              <a:t>හැකිය.</a:t>
            </a:r>
            <a:endParaRPr lang="en-US" dirty="0" smtClean="0"/>
          </a:p>
          <a:p>
            <a:pPr lvl="1" indent="-457189">
              <a:lnSpc>
                <a:spcPct val="200000"/>
              </a:lnSpc>
              <a:buFont typeface="+mj-lt"/>
              <a:buAutoNum type="arabicPeriod"/>
            </a:pPr>
            <a:r>
              <a:rPr lang="en-US" dirty="0" smtClean="0"/>
              <a:t>CDN - </a:t>
            </a:r>
            <a:r>
              <a:rPr lang="en-US" dirty="0"/>
              <a:t>Content Delivery </a:t>
            </a:r>
            <a:r>
              <a:rPr lang="en-US" dirty="0" smtClean="0"/>
              <a:t>Network</a:t>
            </a:r>
          </a:p>
          <a:p>
            <a:pPr marL="457189" lvl="1" indent="0">
              <a:lnSpc>
                <a:spcPct val="100000"/>
              </a:lnSpc>
              <a:buNone/>
            </a:pPr>
            <a:r>
              <a:rPr lang="si-LK" dirty="0"/>
              <a:t>වෙබ් අඩවි ලෝකයේ ‍බොහෝ ස්ථාන වල ඇති </a:t>
            </a:r>
            <a:r>
              <a:rPr lang="si-LK" dirty="0" smtClean="0"/>
              <a:t>ව</a:t>
            </a:r>
            <a:r>
              <a:rPr lang="si-LK" dirty="0"/>
              <a:t>ෙබ් සර්වර් ගණනාවකකට ඇතුළත් </a:t>
            </a:r>
            <a:r>
              <a:rPr lang="si-LK" dirty="0" smtClean="0"/>
              <a:t>කිරීම මගින් සේවා සැපයීම. </a:t>
            </a:r>
            <a:endParaRPr lang="en-US" dirty="0" smtClean="0"/>
          </a:p>
          <a:p>
            <a:pPr lvl="2">
              <a:lnSpc>
                <a:spcPct val="100000"/>
              </a:lnSpc>
            </a:pPr>
            <a:r>
              <a:rPr lang="en-US" dirty="0" smtClean="0"/>
              <a:t>Google</a:t>
            </a:r>
            <a:endParaRPr lang="en-US" dirty="0"/>
          </a:p>
        </p:txBody>
      </p:sp>
    </p:spTree>
    <p:extLst>
      <p:ext uri="{BB962C8B-B14F-4D97-AF65-F5344CB8AC3E}">
        <p14:creationId xmlns:p14="http://schemas.microsoft.com/office/powerpoint/2010/main" val="20721842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9483"/>
          </a:xfrm>
        </p:spPr>
        <p:txBody>
          <a:bodyPr>
            <a:normAutofit/>
          </a:bodyPr>
          <a:lstStyle/>
          <a:p>
            <a:pPr algn="ctr"/>
            <a:r>
              <a:rPr lang="en-US" sz="3200" dirty="0"/>
              <a:t>Mail Server</a:t>
            </a:r>
          </a:p>
        </p:txBody>
      </p:sp>
      <p:sp>
        <p:nvSpPr>
          <p:cNvPr id="5" name="Content Placeholder 4"/>
          <p:cNvSpPr>
            <a:spLocks noGrp="1"/>
          </p:cNvSpPr>
          <p:nvPr>
            <p:ph idx="1"/>
          </p:nvPr>
        </p:nvSpPr>
        <p:spPr>
          <a:xfrm>
            <a:off x="500002" y="1562577"/>
            <a:ext cx="6013537" cy="4351339"/>
          </a:xfrm>
        </p:spPr>
        <p:txBody>
          <a:bodyPr/>
          <a:lstStyle/>
          <a:p>
            <a:r>
              <a:rPr lang="si-LK" dirty="0" smtClean="0"/>
              <a:t>විද්‍යුත් තැපැල් භාවිතයේ දී යොදා ගන්නා සේවා දායකයකි.</a:t>
            </a:r>
          </a:p>
          <a:p>
            <a:r>
              <a:rPr lang="si-LK" dirty="0" smtClean="0"/>
              <a:t>පරිශීලකයින්ගෙන් ලැබෙන </a:t>
            </a:r>
            <a:r>
              <a:rPr lang="en-US" dirty="0" smtClean="0"/>
              <a:t>Email </a:t>
            </a:r>
            <a:r>
              <a:rPr lang="si-LK" dirty="0" smtClean="0"/>
              <a:t>රඳ‍වා තබාගෙන පසුව අදාල ලිපිනය වෙත යොමු කරයි</a:t>
            </a:r>
          </a:p>
          <a:p>
            <a:r>
              <a:rPr lang="si-LK" dirty="0" smtClean="0"/>
              <a:t> </a:t>
            </a:r>
            <a:r>
              <a:rPr lang="en-US" dirty="0" smtClean="0"/>
              <a:t>Email </a:t>
            </a:r>
            <a:r>
              <a:rPr lang="si-LK" dirty="0" smtClean="0"/>
              <a:t>යැවීමේ දී </a:t>
            </a:r>
            <a:r>
              <a:rPr lang="en-US" dirty="0" smtClean="0"/>
              <a:t>SMTP </a:t>
            </a:r>
            <a:r>
              <a:rPr lang="si-LK" dirty="0" smtClean="0"/>
              <a:t>නියමාවලිය භාවිතා කරයි</a:t>
            </a:r>
          </a:p>
          <a:p>
            <a:r>
              <a:rPr lang="en-US" dirty="0" smtClean="0"/>
              <a:t>Email </a:t>
            </a:r>
            <a:r>
              <a:rPr lang="si-LK" dirty="0" smtClean="0"/>
              <a:t>ලබා ගැනීමේ දී </a:t>
            </a:r>
            <a:r>
              <a:rPr lang="en-US" dirty="0" smtClean="0"/>
              <a:t>POP 3 </a:t>
            </a:r>
            <a:r>
              <a:rPr lang="si-LK" dirty="0" smtClean="0"/>
              <a:t>හෝ </a:t>
            </a:r>
            <a:r>
              <a:rPr lang="en-US" dirty="0" smtClean="0"/>
              <a:t>IMAP </a:t>
            </a:r>
            <a:r>
              <a:rPr lang="si-LK" dirty="0" smtClean="0"/>
              <a:t>නියමාවලි භාවිතා කරයි</a:t>
            </a:r>
            <a:endParaRPr lang="en-US" dirty="0"/>
          </a:p>
        </p:txBody>
      </p:sp>
      <p:pic>
        <p:nvPicPr>
          <p:cNvPr id="6" name="Picture 5"/>
          <p:cNvPicPr>
            <a:picLocks noChangeAspect="1"/>
          </p:cNvPicPr>
          <p:nvPr/>
        </p:nvPicPr>
        <p:blipFill>
          <a:blip r:embed="rId3"/>
          <a:stretch>
            <a:fillRect/>
          </a:stretch>
        </p:blipFill>
        <p:spPr>
          <a:xfrm>
            <a:off x="6748362" y="1690236"/>
            <a:ext cx="4475223" cy="3846273"/>
          </a:xfrm>
          <a:prstGeom prst="rect">
            <a:avLst/>
          </a:prstGeom>
        </p:spPr>
      </p:pic>
    </p:spTree>
    <p:extLst>
      <p:ext uri="{BB962C8B-B14F-4D97-AF65-F5344CB8AC3E}">
        <p14:creationId xmlns:p14="http://schemas.microsoft.com/office/powerpoint/2010/main" val="154119376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107" y="84511"/>
            <a:ext cx="10058400" cy="6710863"/>
          </a:xfrm>
          <a:prstGeom prst="rect">
            <a:avLst/>
          </a:prstGeom>
        </p:spPr>
      </p:pic>
    </p:spTree>
    <p:extLst>
      <p:ext uri="{BB962C8B-B14F-4D97-AF65-F5344CB8AC3E}">
        <p14:creationId xmlns:p14="http://schemas.microsoft.com/office/powerpoint/2010/main" val="336742487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896" y="170054"/>
            <a:ext cx="10515600" cy="687061"/>
          </a:xfrm>
        </p:spPr>
        <p:txBody>
          <a:bodyPr>
            <a:normAutofit/>
          </a:bodyPr>
          <a:lstStyle/>
          <a:p>
            <a:pPr algn="ctr"/>
            <a:r>
              <a:rPr lang="en-US" sz="3200" dirty="0"/>
              <a:t>Proxy Server - </a:t>
            </a:r>
            <a:r>
              <a:rPr lang="si-LK" sz="3200" dirty="0"/>
              <a:t>නියෝජන සේවා දායක පරිගණක</a:t>
            </a:r>
            <a:endParaRPr lang="en-US" sz="3200" dirty="0"/>
          </a:p>
        </p:txBody>
      </p:sp>
      <p:sp>
        <p:nvSpPr>
          <p:cNvPr id="3" name="Content Placeholder 2"/>
          <p:cNvSpPr>
            <a:spLocks noGrp="1"/>
          </p:cNvSpPr>
          <p:nvPr>
            <p:ph idx="1"/>
          </p:nvPr>
        </p:nvSpPr>
        <p:spPr>
          <a:xfrm>
            <a:off x="249481" y="1052187"/>
            <a:ext cx="11662775" cy="5611661"/>
          </a:xfrm>
        </p:spPr>
        <p:txBody>
          <a:bodyPr>
            <a:normAutofit fontScale="92500" lnSpcReduction="20000"/>
          </a:bodyPr>
          <a:lstStyle/>
          <a:p>
            <a:r>
              <a:rPr lang="si-LK" dirty="0" smtClean="0"/>
              <a:t>අන්තර්ජාලය භාවිතයේදී වෙබ් සේවාදායකය හා සේවාලාභී පරිගණකය අතර අතරමැදියකු ලෙස කටයුතු කරමින් සේවා සපයන සේවා දායකයකි.</a:t>
            </a:r>
            <a:r>
              <a:rPr lang="en-US" dirty="0" smtClean="0"/>
              <a:t>  </a:t>
            </a:r>
            <a:endParaRPr lang="si-LK" dirty="0" smtClean="0"/>
          </a:p>
          <a:p>
            <a:r>
              <a:rPr lang="si-LK" dirty="0" smtClean="0"/>
              <a:t>තනි අන්තර්ජාල සම්බන්ධතාවයක් පරිගණක ජාලයක පොදුවේ භාවිතයට අවස්ථාව සලසා දීම. </a:t>
            </a:r>
          </a:p>
          <a:p>
            <a:r>
              <a:rPr lang="si-LK" dirty="0" smtClean="0"/>
              <a:t>එනම් තනි </a:t>
            </a:r>
            <a:r>
              <a:rPr lang="en-US" dirty="0" smtClean="0"/>
              <a:t>IP </a:t>
            </a:r>
            <a:r>
              <a:rPr lang="si-LK" dirty="0" smtClean="0"/>
              <a:t>ලිපිනයක් මගින් </a:t>
            </a:r>
            <a:r>
              <a:rPr lang="en-US" dirty="0" smtClean="0"/>
              <a:t>LAN </a:t>
            </a:r>
            <a:r>
              <a:rPr lang="si-LK" dirty="0" smtClean="0"/>
              <a:t>එකට අන්තර්ජාල සම්බන්ධතාවයක් ලබා දීම</a:t>
            </a:r>
          </a:p>
          <a:p>
            <a:r>
              <a:rPr lang="si-LK" dirty="0" smtClean="0"/>
              <a:t>ප්‍රයෝජන</a:t>
            </a:r>
          </a:p>
          <a:p>
            <a:pPr lvl="1" indent="-457189">
              <a:lnSpc>
                <a:spcPct val="100000"/>
              </a:lnSpc>
              <a:buFont typeface="+mj-lt"/>
              <a:buAutoNum type="arabicPeriod"/>
            </a:pPr>
            <a:r>
              <a:rPr lang="si-LK" dirty="0"/>
              <a:t>සේවාලාභී </a:t>
            </a:r>
            <a:r>
              <a:rPr lang="si-LK" dirty="0" smtClean="0"/>
              <a:t>පරිගණක තුල ඇති දත්ත සුරක්ෂිත කිරීම</a:t>
            </a:r>
          </a:p>
          <a:p>
            <a:pPr lvl="1" indent="-457189">
              <a:lnSpc>
                <a:spcPct val="100000"/>
              </a:lnSpc>
              <a:buFont typeface="+mj-lt"/>
              <a:buAutoNum type="arabicPeriod"/>
            </a:pPr>
            <a:r>
              <a:rPr lang="si-LK" dirty="0" smtClean="0"/>
              <a:t>සේවාලාභී පරිගණකය බාහිර පුද්ගලයින්ට හසුනො‍වන ලෙස පවත්වාගෙන යාම</a:t>
            </a:r>
          </a:p>
          <a:p>
            <a:pPr lvl="1" indent="-457189">
              <a:lnSpc>
                <a:spcPct val="100000"/>
              </a:lnSpc>
              <a:buFont typeface="+mj-lt"/>
              <a:buAutoNum type="arabicPeriod"/>
            </a:pPr>
            <a:r>
              <a:rPr lang="si-LK" dirty="0" smtClean="0"/>
              <a:t>වෛරස් වැනි හානිකර මෘදුකාංග වලින් සේවාලාභී පරිගණකය ආරක්ෂා කිරීම</a:t>
            </a:r>
          </a:p>
          <a:p>
            <a:pPr lvl="1" indent="-457189">
              <a:lnSpc>
                <a:spcPct val="100000"/>
              </a:lnSpc>
              <a:buFont typeface="+mj-lt"/>
              <a:buAutoNum type="arabicPeriod"/>
            </a:pPr>
            <a:r>
              <a:rPr lang="si-LK" dirty="0" smtClean="0"/>
              <a:t>අන්තර්ජාලය ගවේශනයේ දී ප්‍රවේශ විය හැකි වෙබ් අඩවි පාලනය</a:t>
            </a:r>
          </a:p>
          <a:p>
            <a:pPr lvl="1" indent="-457189">
              <a:lnSpc>
                <a:spcPct val="100000"/>
              </a:lnSpc>
              <a:buFont typeface="+mj-lt"/>
              <a:buAutoNum type="arabicPeriod"/>
            </a:pPr>
            <a:r>
              <a:rPr lang="si-LK" dirty="0" smtClean="0"/>
              <a:t>සේවාලාභී පරිගණකයෙන් බැහැරට දත්ත සම්ප්‍රේශණයේ දී වෛරස් අඩංගුව පවතින්නේ නම් පරීක්ෂාකර ඉවත් කිරීම</a:t>
            </a:r>
          </a:p>
          <a:p>
            <a:pPr lvl="1" indent="-457189">
              <a:lnSpc>
                <a:spcPct val="100000"/>
              </a:lnSpc>
              <a:buFont typeface="+mj-lt"/>
              <a:buAutoNum type="arabicPeriod"/>
            </a:pPr>
            <a:r>
              <a:rPr lang="si-LK" dirty="0" smtClean="0"/>
              <a:t>පරිශීලක පාර්ශවයේ ආරක්ෂාව තයවුරු කිරීම</a:t>
            </a:r>
          </a:p>
          <a:p>
            <a:pPr lvl="1" indent="-457189">
              <a:lnSpc>
                <a:spcPct val="100000"/>
              </a:lnSpc>
              <a:buFont typeface="+mj-lt"/>
              <a:buAutoNum type="arabicPeriod"/>
            </a:pPr>
            <a:r>
              <a:rPr lang="si-LK" dirty="0" smtClean="0"/>
              <a:t>සම්බන්ධ පරිශීලකයින් නිතර නිතර ඉල්ලා සිටින වෙබ් අඩවි </a:t>
            </a:r>
            <a:r>
              <a:rPr lang="en-US" dirty="0"/>
              <a:t>Proxy </a:t>
            </a:r>
            <a:r>
              <a:rPr lang="en-US" dirty="0" smtClean="0"/>
              <a:t>Server</a:t>
            </a:r>
            <a:r>
              <a:rPr lang="si-LK" dirty="0"/>
              <a:t> </a:t>
            </a:r>
            <a:r>
              <a:rPr lang="si-LK" dirty="0" smtClean="0"/>
              <a:t>එක තුල ඇති සංචිත මතකය </a:t>
            </a:r>
            <a:r>
              <a:rPr lang="en-US" dirty="0" smtClean="0"/>
              <a:t>(Cache Memory)</a:t>
            </a:r>
            <a:r>
              <a:rPr lang="si-LK" dirty="0" smtClean="0"/>
              <a:t> තුල රඳවා තබාගෙන ලබාදිය හැකිය. මෙමගින් අන්තර්ජාලය භාවිතා කිරීමේ කාර්යක්ෂමතාවය වැඩිවේ.</a:t>
            </a:r>
          </a:p>
          <a:p>
            <a:pPr lvl="1" indent="-457189">
              <a:lnSpc>
                <a:spcPct val="150000"/>
              </a:lnSpc>
              <a:buFont typeface="+mj-lt"/>
              <a:buAutoNum type="arabicPeriod"/>
            </a:pPr>
            <a:endParaRPr lang="si-LK" dirty="0" smtClean="0"/>
          </a:p>
          <a:p>
            <a:endParaRPr lang="en-US" dirty="0"/>
          </a:p>
        </p:txBody>
      </p:sp>
    </p:spTree>
    <p:extLst>
      <p:ext uri="{BB962C8B-B14F-4D97-AF65-F5344CB8AC3E}">
        <p14:creationId xmlns:p14="http://schemas.microsoft.com/office/powerpoint/2010/main" val="371735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left)">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wipe(left)">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wipe(left)">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wipe(left)">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1416" y="1586452"/>
            <a:ext cx="513568" cy="51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7047" y="2739859"/>
            <a:ext cx="513568" cy="51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67847" y="3866775"/>
            <a:ext cx="513568" cy="51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020864" y="2392473"/>
            <a:ext cx="513568" cy="701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52948" y="2392472"/>
            <a:ext cx="513568" cy="701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192399" y="2029209"/>
            <a:ext cx="1891431" cy="1352811"/>
          </a:xfrm>
          <a:custGeom>
            <a:avLst/>
            <a:gdLst>
              <a:gd name="connsiteX0" fmla="*/ 375781 w 1891430"/>
              <a:gd name="connsiteY0" fmla="*/ 375781 h 1352811"/>
              <a:gd name="connsiteX1" fmla="*/ 413359 w 1891430"/>
              <a:gd name="connsiteY1" fmla="*/ 313151 h 1352811"/>
              <a:gd name="connsiteX2" fmla="*/ 475989 w 1891430"/>
              <a:gd name="connsiteY2" fmla="*/ 187891 h 1352811"/>
              <a:gd name="connsiteX3" fmla="*/ 526093 w 1891430"/>
              <a:gd name="connsiteY3" fmla="*/ 112735 h 1352811"/>
              <a:gd name="connsiteX4" fmla="*/ 576198 w 1891430"/>
              <a:gd name="connsiteY4" fmla="*/ 87683 h 1352811"/>
              <a:gd name="connsiteX5" fmla="*/ 663880 w 1891430"/>
              <a:gd name="connsiteY5" fmla="*/ 37578 h 1352811"/>
              <a:gd name="connsiteX6" fmla="*/ 739036 w 1891430"/>
              <a:gd name="connsiteY6" fmla="*/ 12526 h 1352811"/>
              <a:gd name="connsiteX7" fmla="*/ 776614 w 1891430"/>
              <a:gd name="connsiteY7" fmla="*/ 0 h 1352811"/>
              <a:gd name="connsiteX8" fmla="*/ 977030 w 1891430"/>
              <a:gd name="connsiteY8" fmla="*/ 12526 h 1352811"/>
              <a:gd name="connsiteX9" fmla="*/ 1052187 w 1891430"/>
              <a:gd name="connsiteY9" fmla="*/ 25052 h 1352811"/>
              <a:gd name="connsiteX10" fmla="*/ 1089765 w 1891430"/>
              <a:gd name="connsiteY10" fmla="*/ 50104 h 1352811"/>
              <a:gd name="connsiteX11" fmla="*/ 1139869 w 1891430"/>
              <a:gd name="connsiteY11" fmla="*/ 75156 h 1352811"/>
              <a:gd name="connsiteX12" fmla="*/ 1215025 w 1891430"/>
              <a:gd name="connsiteY12" fmla="*/ 125261 h 1352811"/>
              <a:gd name="connsiteX13" fmla="*/ 1277655 w 1891430"/>
              <a:gd name="connsiteY13" fmla="*/ 237995 h 1352811"/>
              <a:gd name="connsiteX14" fmla="*/ 1302707 w 1891430"/>
              <a:gd name="connsiteY14" fmla="*/ 275573 h 1352811"/>
              <a:gd name="connsiteX15" fmla="*/ 1340285 w 1891430"/>
              <a:gd name="connsiteY15" fmla="*/ 400833 h 1352811"/>
              <a:gd name="connsiteX16" fmla="*/ 1352811 w 1891430"/>
              <a:gd name="connsiteY16" fmla="*/ 438411 h 1352811"/>
              <a:gd name="connsiteX17" fmla="*/ 1390389 w 1891430"/>
              <a:gd name="connsiteY17" fmla="*/ 450937 h 1352811"/>
              <a:gd name="connsiteX18" fmla="*/ 1490598 w 1891430"/>
              <a:gd name="connsiteY18" fmla="*/ 475989 h 1352811"/>
              <a:gd name="connsiteX19" fmla="*/ 1528176 w 1891430"/>
              <a:gd name="connsiteY19" fmla="*/ 488515 h 1352811"/>
              <a:gd name="connsiteX20" fmla="*/ 1615858 w 1891430"/>
              <a:gd name="connsiteY20" fmla="*/ 513567 h 1352811"/>
              <a:gd name="connsiteX21" fmla="*/ 1728592 w 1891430"/>
              <a:gd name="connsiteY21" fmla="*/ 588724 h 1352811"/>
              <a:gd name="connsiteX22" fmla="*/ 1766170 w 1891430"/>
              <a:gd name="connsiteY22" fmla="*/ 613776 h 1352811"/>
              <a:gd name="connsiteX23" fmla="*/ 1816274 w 1891430"/>
              <a:gd name="connsiteY23" fmla="*/ 688932 h 1352811"/>
              <a:gd name="connsiteX24" fmla="*/ 1828800 w 1891430"/>
              <a:gd name="connsiteY24" fmla="*/ 726510 h 1352811"/>
              <a:gd name="connsiteX25" fmla="*/ 1853852 w 1891430"/>
              <a:gd name="connsiteY25" fmla="*/ 764088 h 1352811"/>
              <a:gd name="connsiteX26" fmla="*/ 1891430 w 1891430"/>
              <a:gd name="connsiteY26" fmla="*/ 851770 h 1352811"/>
              <a:gd name="connsiteX27" fmla="*/ 1878904 w 1891430"/>
              <a:gd name="connsiteY27" fmla="*/ 977030 h 1352811"/>
              <a:gd name="connsiteX28" fmla="*/ 1828800 w 1891430"/>
              <a:gd name="connsiteY28" fmla="*/ 1052187 h 1352811"/>
              <a:gd name="connsiteX29" fmla="*/ 1803748 w 1891430"/>
              <a:gd name="connsiteY29" fmla="*/ 1102291 h 1352811"/>
              <a:gd name="connsiteX30" fmla="*/ 1778696 w 1891430"/>
              <a:gd name="connsiteY30" fmla="*/ 1177447 h 1352811"/>
              <a:gd name="connsiteX31" fmla="*/ 1741118 w 1891430"/>
              <a:gd name="connsiteY31" fmla="*/ 1252603 h 1352811"/>
              <a:gd name="connsiteX32" fmla="*/ 1665962 w 1891430"/>
              <a:gd name="connsiteY32" fmla="*/ 1290181 h 1352811"/>
              <a:gd name="connsiteX33" fmla="*/ 1628384 w 1891430"/>
              <a:gd name="connsiteY33" fmla="*/ 1315233 h 1352811"/>
              <a:gd name="connsiteX34" fmla="*/ 1553228 w 1891430"/>
              <a:gd name="connsiteY34" fmla="*/ 1340285 h 1352811"/>
              <a:gd name="connsiteX35" fmla="*/ 1277655 w 1891430"/>
              <a:gd name="connsiteY35" fmla="*/ 1315233 h 1352811"/>
              <a:gd name="connsiteX36" fmla="*/ 1227551 w 1891430"/>
              <a:gd name="connsiteY36" fmla="*/ 1290181 h 1352811"/>
              <a:gd name="connsiteX37" fmla="*/ 951978 w 1891430"/>
              <a:gd name="connsiteY37" fmla="*/ 1327759 h 1352811"/>
              <a:gd name="connsiteX38" fmla="*/ 851770 w 1891430"/>
              <a:gd name="connsiteY38" fmla="*/ 1352811 h 1352811"/>
              <a:gd name="connsiteX39" fmla="*/ 150313 w 1891430"/>
              <a:gd name="connsiteY39" fmla="*/ 1315233 h 1352811"/>
              <a:gd name="connsiteX40" fmla="*/ 112734 w 1891430"/>
              <a:gd name="connsiteY40" fmla="*/ 1290181 h 1352811"/>
              <a:gd name="connsiteX41" fmla="*/ 37578 w 1891430"/>
              <a:gd name="connsiteY41" fmla="*/ 1177447 h 1352811"/>
              <a:gd name="connsiteX42" fmla="*/ 25052 w 1891430"/>
              <a:gd name="connsiteY42" fmla="*/ 1102291 h 1352811"/>
              <a:gd name="connsiteX43" fmla="*/ 0 w 1891430"/>
              <a:gd name="connsiteY43" fmla="*/ 1027135 h 1352811"/>
              <a:gd name="connsiteX44" fmla="*/ 12526 w 1891430"/>
              <a:gd name="connsiteY44" fmla="*/ 839244 h 1352811"/>
              <a:gd name="connsiteX45" fmla="*/ 62630 w 1891430"/>
              <a:gd name="connsiteY45" fmla="*/ 764088 h 1352811"/>
              <a:gd name="connsiteX46" fmla="*/ 125261 w 1891430"/>
              <a:gd name="connsiteY46" fmla="*/ 688932 h 1352811"/>
              <a:gd name="connsiteX47" fmla="*/ 162839 w 1891430"/>
              <a:gd name="connsiteY47" fmla="*/ 613776 h 1352811"/>
              <a:gd name="connsiteX48" fmla="*/ 187891 w 1891430"/>
              <a:gd name="connsiteY48" fmla="*/ 563672 h 1352811"/>
              <a:gd name="connsiteX49" fmla="*/ 212943 w 1891430"/>
              <a:gd name="connsiteY49" fmla="*/ 538619 h 1352811"/>
              <a:gd name="connsiteX50" fmla="*/ 263047 w 1891430"/>
              <a:gd name="connsiteY50" fmla="*/ 463463 h 1352811"/>
              <a:gd name="connsiteX51" fmla="*/ 300625 w 1891430"/>
              <a:gd name="connsiteY51" fmla="*/ 450937 h 1352811"/>
              <a:gd name="connsiteX52" fmla="*/ 413359 w 1891430"/>
              <a:gd name="connsiteY52" fmla="*/ 363255 h 1352811"/>
              <a:gd name="connsiteX53" fmla="*/ 425885 w 1891430"/>
              <a:gd name="connsiteY53" fmla="*/ 338203 h 135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891430" h="1352811">
                <a:moveTo>
                  <a:pt x="375781" y="375781"/>
                </a:moveTo>
                <a:cubicBezTo>
                  <a:pt x="388307" y="354904"/>
                  <a:pt x="401902" y="334633"/>
                  <a:pt x="413359" y="313151"/>
                </a:cubicBezTo>
                <a:cubicBezTo>
                  <a:pt x="435327" y="271961"/>
                  <a:pt x="450095" y="226732"/>
                  <a:pt x="475989" y="187891"/>
                </a:cubicBezTo>
                <a:cubicBezTo>
                  <a:pt x="492690" y="162839"/>
                  <a:pt x="499163" y="126200"/>
                  <a:pt x="526093" y="112735"/>
                </a:cubicBezTo>
                <a:cubicBezTo>
                  <a:pt x="542795" y="104384"/>
                  <a:pt x="559985" y="96947"/>
                  <a:pt x="576198" y="87683"/>
                </a:cubicBezTo>
                <a:cubicBezTo>
                  <a:pt x="628930" y="57550"/>
                  <a:pt x="600785" y="62816"/>
                  <a:pt x="663880" y="37578"/>
                </a:cubicBezTo>
                <a:cubicBezTo>
                  <a:pt x="688398" y="27771"/>
                  <a:pt x="713984" y="20877"/>
                  <a:pt x="739036" y="12526"/>
                </a:cubicBezTo>
                <a:lnTo>
                  <a:pt x="776614" y="0"/>
                </a:lnTo>
                <a:cubicBezTo>
                  <a:pt x="843419" y="4175"/>
                  <a:pt x="910369" y="6466"/>
                  <a:pt x="977030" y="12526"/>
                </a:cubicBezTo>
                <a:cubicBezTo>
                  <a:pt x="1002324" y="14825"/>
                  <a:pt x="1028092" y="17021"/>
                  <a:pt x="1052187" y="25052"/>
                </a:cubicBezTo>
                <a:cubicBezTo>
                  <a:pt x="1066469" y="29813"/>
                  <a:pt x="1076694" y="42635"/>
                  <a:pt x="1089765" y="50104"/>
                </a:cubicBezTo>
                <a:cubicBezTo>
                  <a:pt x="1105977" y="59368"/>
                  <a:pt x="1123857" y="65549"/>
                  <a:pt x="1139869" y="75156"/>
                </a:cubicBezTo>
                <a:cubicBezTo>
                  <a:pt x="1165687" y="90647"/>
                  <a:pt x="1215025" y="125261"/>
                  <a:pt x="1215025" y="125261"/>
                </a:cubicBezTo>
                <a:cubicBezTo>
                  <a:pt x="1237072" y="191403"/>
                  <a:pt x="1220227" y="151853"/>
                  <a:pt x="1277655" y="237995"/>
                </a:cubicBezTo>
                <a:lnTo>
                  <a:pt x="1302707" y="275573"/>
                </a:lnTo>
                <a:cubicBezTo>
                  <a:pt x="1321638" y="351296"/>
                  <a:pt x="1309789" y="309345"/>
                  <a:pt x="1340285" y="400833"/>
                </a:cubicBezTo>
                <a:cubicBezTo>
                  <a:pt x="1344460" y="413359"/>
                  <a:pt x="1340285" y="434236"/>
                  <a:pt x="1352811" y="438411"/>
                </a:cubicBezTo>
                <a:cubicBezTo>
                  <a:pt x="1365337" y="442586"/>
                  <a:pt x="1377651" y="447463"/>
                  <a:pt x="1390389" y="450937"/>
                </a:cubicBezTo>
                <a:cubicBezTo>
                  <a:pt x="1423607" y="459996"/>
                  <a:pt x="1457934" y="465101"/>
                  <a:pt x="1490598" y="475989"/>
                </a:cubicBezTo>
                <a:cubicBezTo>
                  <a:pt x="1503124" y="480164"/>
                  <a:pt x="1515480" y="484888"/>
                  <a:pt x="1528176" y="488515"/>
                </a:cubicBezTo>
                <a:cubicBezTo>
                  <a:pt x="1546904" y="493866"/>
                  <a:pt x="1595837" y="503556"/>
                  <a:pt x="1615858" y="513567"/>
                </a:cubicBezTo>
                <a:cubicBezTo>
                  <a:pt x="1672329" y="541803"/>
                  <a:pt x="1679642" y="553760"/>
                  <a:pt x="1728592" y="588724"/>
                </a:cubicBezTo>
                <a:cubicBezTo>
                  <a:pt x="1740842" y="597474"/>
                  <a:pt x="1753644" y="605425"/>
                  <a:pt x="1766170" y="613776"/>
                </a:cubicBezTo>
                <a:cubicBezTo>
                  <a:pt x="1782871" y="638828"/>
                  <a:pt x="1806753" y="660368"/>
                  <a:pt x="1816274" y="688932"/>
                </a:cubicBezTo>
                <a:cubicBezTo>
                  <a:pt x="1820449" y="701458"/>
                  <a:pt x="1822895" y="714700"/>
                  <a:pt x="1828800" y="726510"/>
                </a:cubicBezTo>
                <a:cubicBezTo>
                  <a:pt x="1835533" y="739975"/>
                  <a:pt x="1846383" y="751017"/>
                  <a:pt x="1853852" y="764088"/>
                </a:cubicBezTo>
                <a:cubicBezTo>
                  <a:pt x="1878617" y="807428"/>
                  <a:pt x="1877377" y="809611"/>
                  <a:pt x="1891430" y="851770"/>
                </a:cubicBezTo>
                <a:cubicBezTo>
                  <a:pt x="1887255" y="893523"/>
                  <a:pt x="1891420" y="936978"/>
                  <a:pt x="1878904" y="977030"/>
                </a:cubicBezTo>
                <a:cubicBezTo>
                  <a:pt x="1869923" y="1005768"/>
                  <a:pt x="1842265" y="1025257"/>
                  <a:pt x="1828800" y="1052187"/>
                </a:cubicBezTo>
                <a:cubicBezTo>
                  <a:pt x="1820449" y="1068888"/>
                  <a:pt x="1810683" y="1084954"/>
                  <a:pt x="1803748" y="1102291"/>
                </a:cubicBezTo>
                <a:cubicBezTo>
                  <a:pt x="1793941" y="1126809"/>
                  <a:pt x="1787047" y="1152395"/>
                  <a:pt x="1778696" y="1177447"/>
                </a:cubicBezTo>
                <a:cubicBezTo>
                  <a:pt x="1768508" y="1208010"/>
                  <a:pt x="1765400" y="1228321"/>
                  <a:pt x="1741118" y="1252603"/>
                </a:cubicBezTo>
                <a:cubicBezTo>
                  <a:pt x="1705220" y="1288501"/>
                  <a:pt x="1706713" y="1269806"/>
                  <a:pt x="1665962" y="1290181"/>
                </a:cubicBezTo>
                <a:cubicBezTo>
                  <a:pt x="1652497" y="1296914"/>
                  <a:pt x="1642141" y="1309119"/>
                  <a:pt x="1628384" y="1315233"/>
                </a:cubicBezTo>
                <a:cubicBezTo>
                  <a:pt x="1604253" y="1325958"/>
                  <a:pt x="1553228" y="1340285"/>
                  <a:pt x="1553228" y="1340285"/>
                </a:cubicBezTo>
                <a:cubicBezTo>
                  <a:pt x="1521235" y="1338508"/>
                  <a:pt x="1352603" y="1343338"/>
                  <a:pt x="1277655" y="1315233"/>
                </a:cubicBezTo>
                <a:cubicBezTo>
                  <a:pt x="1260171" y="1308677"/>
                  <a:pt x="1244252" y="1298532"/>
                  <a:pt x="1227551" y="1290181"/>
                </a:cubicBezTo>
                <a:cubicBezTo>
                  <a:pt x="1114643" y="1303464"/>
                  <a:pt x="1048593" y="1305463"/>
                  <a:pt x="951978" y="1327759"/>
                </a:cubicBezTo>
                <a:cubicBezTo>
                  <a:pt x="918429" y="1335501"/>
                  <a:pt x="851770" y="1352811"/>
                  <a:pt x="851770" y="1352811"/>
                </a:cubicBezTo>
                <a:cubicBezTo>
                  <a:pt x="208495" y="1326555"/>
                  <a:pt x="440699" y="1356717"/>
                  <a:pt x="150313" y="1315233"/>
                </a:cubicBezTo>
                <a:cubicBezTo>
                  <a:pt x="137787" y="1306882"/>
                  <a:pt x="123379" y="1300826"/>
                  <a:pt x="112734" y="1290181"/>
                </a:cubicBezTo>
                <a:cubicBezTo>
                  <a:pt x="86642" y="1264089"/>
                  <a:pt x="55467" y="1207262"/>
                  <a:pt x="37578" y="1177447"/>
                </a:cubicBezTo>
                <a:cubicBezTo>
                  <a:pt x="33403" y="1152395"/>
                  <a:pt x="31212" y="1126930"/>
                  <a:pt x="25052" y="1102291"/>
                </a:cubicBezTo>
                <a:cubicBezTo>
                  <a:pt x="18647" y="1076672"/>
                  <a:pt x="0" y="1027135"/>
                  <a:pt x="0" y="1027135"/>
                </a:cubicBezTo>
                <a:cubicBezTo>
                  <a:pt x="4175" y="964505"/>
                  <a:pt x="-2013" y="900306"/>
                  <a:pt x="12526" y="839244"/>
                </a:cubicBezTo>
                <a:cubicBezTo>
                  <a:pt x="19500" y="809954"/>
                  <a:pt x="45929" y="789140"/>
                  <a:pt x="62630" y="764088"/>
                </a:cubicBezTo>
                <a:cubicBezTo>
                  <a:pt x="97508" y="711770"/>
                  <a:pt x="77037" y="737155"/>
                  <a:pt x="125261" y="688932"/>
                </a:cubicBezTo>
                <a:cubicBezTo>
                  <a:pt x="148227" y="620035"/>
                  <a:pt x="123988" y="681766"/>
                  <a:pt x="162839" y="613776"/>
                </a:cubicBezTo>
                <a:cubicBezTo>
                  <a:pt x="172103" y="597564"/>
                  <a:pt x="177533" y="579209"/>
                  <a:pt x="187891" y="563672"/>
                </a:cubicBezTo>
                <a:cubicBezTo>
                  <a:pt x="194442" y="553846"/>
                  <a:pt x="205857" y="548067"/>
                  <a:pt x="212943" y="538619"/>
                </a:cubicBezTo>
                <a:cubicBezTo>
                  <a:pt x="231008" y="514532"/>
                  <a:pt x="234483" y="472984"/>
                  <a:pt x="263047" y="463463"/>
                </a:cubicBezTo>
                <a:cubicBezTo>
                  <a:pt x="275573" y="459288"/>
                  <a:pt x="289083" y="457349"/>
                  <a:pt x="300625" y="450937"/>
                </a:cubicBezTo>
                <a:cubicBezTo>
                  <a:pt x="340117" y="428997"/>
                  <a:pt x="384146" y="399772"/>
                  <a:pt x="413359" y="363255"/>
                </a:cubicBezTo>
                <a:cubicBezTo>
                  <a:pt x="419191" y="355965"/>
                  <a:pt x="421710" y="346554"/>
                  <a:pt x="425885" y="338203"/>
                </a:cubicBezTo>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INTERNET</a:t>
            </a:r>
          </a:p>
        </p:txBody>
      </p:sp>
      <p:cxnSp>
        <p:nvCxnSpPr>
          <p:cNvPr id="16" name="Straight Connector 15"/>
          <p:cNvCxnSpPr>
            <a:stCxn id="9" idx="3"/>
          </p:cNvCxnSpPr>
          <p:nvPr/>
        </p:nvCxnSpPr>
        <p:spPr>
          <a:xfrm>
            <a:off x="1094984" y="1845417"/>
            <a:ext cx="925880" cy="7180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3"/>
            <a:endCxn id="13" idx="1"/>
          </p:cNvCxnSpPr>
          <p:nvPr/>
        </p:nvCxnSpPr>
        <p:spPr>
          <a:xfrm flipV="1">
            <a:off x="1050620" y="2743201"/>
            <a:ext cx="970249" cy="255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2" idx="3"/>
            <a:endCxn id="13" idx="2"/>
          </p:cNvCxnSpPr>
          <p:nvPr/>
        </p:nvCxnSpPr>
        <p:spPr>
          <a:xfrm flipV="1">
            <a:off x="1081413" y="3093925"/>
            <a:ext cx="1196235" cy="10318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3" idx="3"/>
            <a:endCxn id="14" idx="1"/>
          </p:cNvCxnSpPr>
          <p:nvPr/>
        </p:nvCxnSpPr>
        <p:spPr>
          <a:xfrm flipV="1">
            <a:off x="2534435" y="2743201"/>
            <a:ext cx="221851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4" idx="3"/>
            <a:endCxn id="10" idx="46"/>
          </p:cNvCxnSpPr>
          <p:nvPr/>
        </p:nvCxnSpPr>
        <p:spPr>
          <a:xfrm flipV="1">
            <a:off x="5266516" y="2718141"/>
            <a:ext cx="1051141" cy="250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rot="16200000">
            <a:off x="2259951" y="5253355"/>
            <a:ext cx="513568" cy="51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6200000">
            <a:off x="3236981" y="5253355"/>
            <a:ext cx="513568" cy="51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6200000">
            <a:off x="4230623" y="5253355"/>
            <a:ext cx="513568" cy="51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16200000">
            <a:off x="3157736" y="3722144"/>
            <a:ext cx="513568" cy="701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stCxn id="26" idx="3"/>
          </p:cNvCxnSpPr>
          <p:nvPr/>
        </p:nvCxnSpPr>
        <p:spPr>
          <a:xfrm rot="16200000">
            <a:off x="2412829" y="4433561"/>
            <a:ext cx="925880" cy="7180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7" idx="3"/>
            <a:endCxn id="29" idx="1"/>
          </p:cNvCxnSpPr>
          <p:nvPr/>
        </p:nvCxnSpPr>
        <p:spPr>
          <a:xfrm rot="16200000" flipV="1">
            <a:off x="2991203" y="4752970"/>
            <a:ext cx="925880" cy="79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8" idx="3"/>
          </p:cNvCxnSpPr>
          <p:nvPr/>
        </p:nvCxnSpPr>
        <p:spPr>
          <a:xfrm rot="16200000" flipV="1">
            <a:off x="3626764" y="4394890"/>
            <a:ext cx="925880" cy="795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9" idx="3"/>
            <a:endCxn id="14" idx="2"/>
          </p:cNvCxnSpPr>
          <p:nvPr/>
        </p:nvCxnSpPr>
        <p:spPr>
          <a:xfrm flipV="1">
            <a:off x="3414521" y="3093929"/>
            <a:ext cx="1595211" cy="722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425232" y="1756157"/>
            <a:ext cx="1682577" cy="646331"/>
          </a:xfrm>
          <a:prstGeom prst="rect">
            <a:avLst/>
          </a:prstGeom>
          <a:noFill/>
        </p:spPr>
        <p:txBody>
          <a:bodyPr wrap="square" rtlCol="0">
            <a:spAutoFit/>
          </a:bodyPr>
          <a:lstStyle/>
          <a:p>
            <a:r>
              <a:rPr lang="en-US" dirty="0"/>
              <a:t>Proxy Server</a:t>
            </a:r>
          </a:p>
          <a:p>
            <a:r>
              <a:rPr lang="en-US" dirty="0"/>
              <a:t>10.250.10.30</a:t>
            </a:r>
          </a:p>
        </p:txBody>
      </p:sp>
      <p:sp>
        <p:nvSpPr>
          <p:cNvPr id="51" name="TextBox 50"/>
          <p:cNvSpPr txBox="1"/>
          <p:nvPr/>
        </p:nvSpPr>
        <p:spPr>
          <a:xfrm>
            <a:off x="1934409" y="1665700"/>
            <a:ext cx="1300395" cy="646331"/>
          </a:xfrm>
          <a:prstGeom prst="rect">
            <a:avLst/>
          </a:prstGeom>
          <a:noFill/>
        </p:spPr>
        <p:txBody>
          <a:bodyPr wrap="square" rtlCol="0">
            <a:spAutoFit/>
          </a:bodyPr>
          <a:lstStyle/>
          <a:p>
            <a:r>
              <a:rPr lang="en-US" dirty="0"/>
              <a:t>Server</a:t>
            </a:r>
          </a:p>
          <a:p>
            <a:r>
              <a:rPr lang="en-US" dirty="0"/>
              <a:t>10.230.46.2</a:t>
            </a:r>
          </a:p>
        </p:txBody>
      </p:sp>
      <p:sp>
        <p:nvSpPr>
          <p:cNvPr id="52" name="TextBox 51"/>
          <p:cNvSpPr txBox="1"/>
          <p:nvPr/>
        </p:nvSpPr>
        <p:spPr>
          <a:xfrm>
            <a:off x="257529" y="851199"/>
            <a:ext cx="1300395" cy="646331"/>
          </a:xfrm>
          <a:prstGeom prst="rect">
            <a:avLst/>
          </a:prstGeom>
          <a:noFill/>
        </p:spPr>
        <p:txBody>
          <a:bodyPr wrap="square" rtlCol="0">
            <a:spAutoFit/>
          </a:bodyPr>
          <a:lstStyle/>
          <a:p>
            <a:r>
              <a:rPr lang="en-US" dirty="0"/>
              <a:t>user1</a:t>
            </a:r>
          </a:p>
          <a:p>
            <a:r>
              <a:rPr lang="en-US" dirty="0"/>
              <a:t>10.230.46.4</a:t>
            </a:r>
          </a:p>
        </p:txBody>
      </p:sp>
      <p:sp>
        <p:nvSpPr>
          <p:cNvPr id="53" name="TextBox 52"/>
          <p:cNvSpPr txBox="1"/>
          <p:nvPr/>
        </p:nvSpPr>
        <p:spPr>
          <a:xfrm>
            <a:off x="143635" y="2149599"/>
            <a:ext cx="1300395" cy="646331"/>
          </a:xfrm>
          <a:prstGeom prst="rect">
            <a:avLst/>
          </a:prstGeom>
          <a:noFill/>
        </p:spPr>
        <p:txBody>
          <a:bodyPr wrap="square" rtlCol="0">
            <a:spAutoFit/>
          </a:bodyPr>
          <a:lstStyle/>
          <a:p>
            <a:r>
              <a:rPr lang="en-US" dirty="0"/>
              <a:t>user1</a:t>
            </a:r>
          </a:p>
          <a:p>
            <a:r>
              <a:rPr lang="en-US" dirty="0"/>
              <a:t>10.230.46.5</a:t>
            </a:r>
          </a:p>
        </p:txBody>
      </p:sp>
      <p:sp>
        <p:nvSpPr>
          <p:cNvPr id="54" name="TextBox 53"/>
          <p:cNvSpPr txBox="1"/>
          <p:nvPr/>
        </p:nvSpPr>
        <p:spPr>
          <a:xfrm>
            <a:off x="122575" y="3348855"/>
            <a:ext cx="1300395" cy="646331"/>
          </a:xfrm>
          <a:prstGeom prst="rect">
            <a:avLst/>
          </a:prstGeom>
          <a:noFill/>
        </p:spPr>
        <p:txBody>
          <a:bodyPr wrap="square" rtlCol="0">
            <a:spAutoFit/>
          </a:bodyPr>
          <a:lstStyle/>
          <a:p>
            <a:r>
              <a:rPr lang="en-US" dirty="0"/>
              <a:t>user1</a:t>
            </a:r>
          </a:p>
          <a:p>
            <a:r>
              <a:rPr lang="en-US" dirty="0"/>
              <a:t>10.230.46.6</a:t>
            </a:r>
          </a:p>
        </p:txBody>
      </p:sp>
      <p:sp>
        <p:nvSpPr>
          <p:cNvPr id="58" name="TextBox 57"/>
          <p:cNvSpPr txBox="1"/>
          <p:nvPr/>
        </p:nvSpPr>
        <p:spPr>
          <a:xfrm>
            <a:off x="3793137" y="3785104"/>
            <a:ext cx="1300395" cy="646331"/>
          </a:xfrm>
          <a:prstGeom prst="rect">
            <a:avLst/>
          </a:prstGeom>
          <a:noFill/>
        </p:spPr>
        <p:txBody>
          <a:bodyPr wrap="square" rtlCol="0">
            <a:spAutoFit/>
          </a:bodyPr>
          <a:lstStyle/>
          <a:p>
            <a:r>
              <a:rPr lang="en-US" dirty="0"/>
              <a:t>Server</a:t>
            </a:r>
          </a:p>
          <a:p>
            <a:r>
              <a:rPr lang="en-US" dirty="0"/>
              <a:t>10.230.44.2</a:t>
            </a:r>
          </a:p>
        </p:txBody>
      </p:sp>
      <p:sp>
        <p:nvSpPr>
          <p:cNvPr id="59" name="TextBox 58"/>
          <p:cNvSpPr txBox="1"/>
          <p:nvPr/>
        </p:nvSpPr>
        <p:spPr>
          <a:xfrm>
            <a:off x="1607576" y="5738999"/>
            <a:ext cx="1300395" cy="646331"/>
          </a:xfrm>
          <a:prstGeom prst="rect">
            <a:avLst/>
          </a:prstGeom>
          <a:noFill/>
        </p:spPr>
        <p:txBody>
          <a:bodyPr wrap="square" rtlCol="0">
            <a:spAutoFit/>
          </a:bodyPr>
          <a:lstStyle/>
          <a:p>
            <a:r>
              <a:rPr lang="en-US" dirty="0"/>
              <a:t>user1</a:t>
            </a:r>
          </a:p>
          <a:p>
            <a:r>
              <a:rPr lang="en-US" dirty="0"/>
              <a:t>10.230.44.4</a:t>
            </a:r>
          </a:p>
        </p:txBody>
      </p:sp>
      <p:sp>
        <p:nvSpPr>
          <p:cNvPr id="60" name="TextBox 59"/>
          <p:cNvSpPr txBox="1"/>
          <p:nvPr/>
        </p:nvSpPr>
        <p:spPr>
          <a:xfrm>
            <a:off x="3102529" y="5694721"/>
            <a:ext cx="1300395" cy="646331"/>
          </a:xfrm>
          <a:prstGeom prst="rect">
            <a:avLst/>
          </a:prstGeom>
          <a:noFill/>
        </p:spPr>
        <p:txBody>
          <a:bodyPr wrap="square" rtlCol="0">
            <a:spAutoFit/>
          </a:bodyPr>
          <a:lstStyle/>
          <a:p>
            <a:r>
              <a:rPr lang="en-US" dirty="0"/>
              <a:t>user2</a:t>
            </a:r>
          </a:p>
          <a:p>
            <a:r>
              <a:rPr lang="en-US" dirty="0"/>
              <a:t>10.230.44.5</a:t>
            </a:r>
          </a:p>
        </p:txBody>
      </p:sp>
      <p:sp>
        <p:nvSpPr>
          <p:cNvPr id="61" name="TextBox 60"/>
          <p:cNvSpPr txBox="1"/>
          <p:nvPr/>
        </p:nvSpPr>
        <p:spPr>
          <a:xfrm>
            <a:off x="4638603" y="5725852"/>
            <a:ext cx="1553796" cy="646331"/>
          </a:xfrm>
          <a:prstGeom prst="rect">
            <a:avLst/>
          </a:prstGeom>
          <a:noFill/>
        </p:spPr>
        <p:txBody>
          <a:bodyPr wrap="square" rtlCol="0">
            <a:spAutoFit/>
          </a:bodyPr>
          <a:lstStyle/>
          <a:p>
            <a:r>
              <a:rPr lang="en-US" dirty="0"/>
              <a:t>user10</a:t>
            </a:r>
          </a:p>
          <a:p>
            <a:r>
              <a:rPr lang="en-US" dirty="0"/>
              <a:t>10.230.44.50</a:t>
            </a:r>
          </a:p>
        </p:txBody>
      </p:sp>
      <p:sp>
        <p:nvSpPr>
          <p:cNvPr id="1024" name="Freeform 1023"/>
          <p:cNvSpPr/>
          <p:nvPr/>
        </p:nvSpPr>
        <p:spPr>
          <a:xfrm>
            <a:off x="112738" y="776132"/>
            <a:ext cx="3194137" cy="3996285"/>
          </a:xfrm>
          <a:custGeom>
            <a:avLst/>
            <a:gdLst>
              <a:gd name="connsiteX0" fmla="*/ 137787 w 3194137"/>
              <a:gd name="connsiteY0" fmla="*/ 200899 h 3996285"/>
              <a:gd name="connsiteX1" fmla="*/ 125261 w 3194137"/>
              <a:gd name="connsiteY1" fmla="*/ 514050 h 3996285"/>
              <a:gd name="connsiteX2" fmla="*/ 112734 w 3194137"/>
              <a:gd name="connsiteY2" fmla="*/ 1290663 h 3996285"/>
              <a:gd name="connsiteX3" fmla="*/ 100208 w 3194137"/>
              <a:gd name="connsiteY3" fmla="*/ 1365820 h 3996285"/>
              <a:gd name="connsiteX4" fmla="*/ 75156 w 3194137"/>
              <a:gd name="connsiteY4" fmla="*/ 1440976 h 3996285"/>
              <a:gd name="connsiteX5" fmla="*/ 50104 w 3194137"/>
              <a:gd name="connsiteY5" fmla="*/ 2167485 h 3996285"/>
              <a:gd name="connsiteX6" fmla="*/ 25052 w 3194137"/>
              <a:gd name="connsiteY6" fmla="*/ 2342850 h 3996285"/>
              <a:gd name="connsiteX7" fmla="*/ 0 w 3194137"/>
              <a:gd name="connsiteY7" fmla="*/ 2493162 h 3996285"/>
              <a:gd name="connsiteX8" fmla="*/ 12526 w 3194137"/>
              <a:gd name="connsiteY8" fmla="*/ 3294828 h 3996285"/>
              <a:gd name="connsiteX9" fmla="*/ 25052 w 3194137"/>
              <a:gd name="connsiteY9" fmla="*/ 3357458 h 3996285"/>
              <a:gd name="connsiteX10" fmla="*/ 37578 w 3194137"/>
              <a:gd name="connsiteY10" fmla="*/ 3395036 h 3996285"/>
              <a:gd name="connsiteX11" fmla="*/ 62630 w 3194137"/>
              <a:gd name="connsiteY11" fmla="*/ 3532822 h 3996285"/>
              <a:gd name="connsiteX12" fmla="*/ 137787 w 3194137"/>
              <a:gd name="connsiteY12" fmla="*/ 3670609 h 3996285"/>
              <a:gd name="connsiteX13" fmla="*/ 200417 w 3194137"/>
              <a:gd name="connsiteY13" fmla="*/ 3783343 h 3996285"/>
              <a:gd name="connsiteX14" fmla="*/ 237995 w 3194137"/>
              <a:gd name="connsiteY14" fmla="*/ 3820921 h 3996285"/>
              <a:gd name="connsiteX15" fmla="*/ 263047 w 3194137"/>
              <a:gd name="connsiteY15" fmla="*/ 3858499 h 3996285"/>
              <a:gd name="connsiteX16" fmla="*/ 338203 w 3194137"/>
              <a:gd name="connsiteY16" fmla="*/ 3896077 h 3996285"/>
              <a:gd name="connsiteX17" fmla="*/ 388307 w 3194137"/>
              <a:gd name="connsiteY17" fmla="*/ 3921129 h 3996285"/>
              <a:gd name="connsiteX18" fmla="*/ 488515 w 3194137"/>
              <a:gd name="connsiteY18" fmla="*/ 3946181 h 3996285"/>
              <a:gd name="connsiteX19" fmla="*/ 588724 w 3194137"/>
              <a:gd name="connsiteY19" fmla="*/ 3971233 h 3996285"/>
              <a:gd name="connsiteX20" fmla="*/ 713984 w 3194137"/>
              <a:gd name="connsiteY20" fmla="*/ 3996285 h 3996285"/>
              <a:gd name="connsiteX21" fmla="*/ 1014608 w 3194137"/>
              <a:gd name="connsiteY21" fmla="*/ 3983759 h 3996285"/>
              <a:gd name="connsiteX22" fmla="*/ 1089765 w 3194137"/>
              <a:gd name="connsiteY22" fmla="*/ 3958707 h 3996285"/>
              <a:gd name="connsiteX23" fmla="*/ 1240077 w 3194137"/>
              <a:gd name="connsiteY23" fmla="*/ 3908603 h 3996285"/>
              <a:gd name="connsiteX24" fmla="*/ 1365337 w 3194137"/>
              <a:gd name="connsiteY24" fmla="*/ 3858499 h 3996285"/>
              <a:gd name="connsiteX25" fmla="*/ 1440493 w 3194137"/>
              <a:gd name="connsiteY25" fmla="*/ 3795869 h 3996285"/>
              <a:gd name="connsiteX26" fmla="*/ 1528176 w 3194137"/>
              <a:gd name="connsiteY26" fmla="*/ 3745765 h 3996285"/>
              <a:gd name="connsiteX27" fmla="*/ 1603332 w 3194137"/>
              <a:gd name="connsiteY27" fmla="*/ 3683135 h 3996285"/>
              <a:gd name="connsiteX28" fmla="*/ 1665962 w 3194137"/>
              <a:gd name="connsiteY28" fmla="*/ 3607978 h 3996285"/>
              <a:gd name="connsiteX29" fmla="*/ 1703540 w 3194137"/>
              <a:gd name="connsiteY29" fmla="*/ 3582926 h 3996285"/>
              <a:gd name="connsiteX30" fmla="*/ 1753644 w 3194137"/>
              <a:gd name="connsiteY30" fmla="*/ 3507770 h 3996285"/>
              <a:gd name="connsiteX31" fmla="*/ 1778696 w 3194137"/>
              <a:gd name="connsiteY31" fmla="*/ 3470192 h 3996285"/>
              <a:gd name="connsiteX32" fmla="*/ 1841326 w 3194137"/>
              <a:gd name="connsiteY32" fmla="*/ 3357458 h 3996285"/>
              <a:gd name="connsiteX33" fmla="*/ 1903956 w 3194137"/>
              <a:gd name="connsiteY33" fmla="*/ 3269776 h 3996285"/>
              <a:gd name="connsiteX34" fmla="*/ 1954061 w 3194137"/>
              <a:gd name="connsiteY34" fmla="*/ 3182094 h 3996285"/>
              <a:gd name="connsiteX35" fmla="*/ 1966587 w 3194137"/>
              <a:gd name="connsiteY35" fmla="*/ 3144515 h 3996285"/>
              <a:gd name="connsiteX36" fmla="*/ 2041743 w 3194137"/>
              <a:gd name="connsiteY36" fmla="*/ 3044307 h 3996285"/>
              <a:gd name="connsiteX37" fmla="*/ 2066795 w 3194137"/>
              <a:gd name="connsiteY37" fmla="*/ 2994203 h 3996285"/>
              <a:gd name="connsiteX38" fmla="*/ 2091847 w 3194137"/>
              <a:gd name="connsiteY38" fmla="*/ 2956625 h 3996285"/>
              <a:gd name="connsiteX39" fmla="*/ 2141951 w 3194137"/>
              <a:gd name="connsiteY39" fmla="*/ 2856417 h 3996285"/>
              <a:gd name="connsiteX40" fmla="*/ 2179529 w 3194137"/>
              <a:gd name="connsiteY40" fmla="*/ 2818839 h 3996285"/>
              <a:gd name="connsiteX41" fmla="*/ 2204581 w 3194137"/>
              <a:gd name="connsiteY41" fmla="*/ 2768735 h 3996285"/>
              <a:gd name="connsiteX42" fmla="*/ 2267211 w 3194137"/>
              <a:gd name="connsiteY42" fmla="*/ 2693578 h 3996285"/>
              <a:gd name="connsiteX43" fmla="*/ 2292263 w 3194137"/>
              <a:gd name="connsiteY43" fmla="*/ 2656000 h 3996285"/>
              <a:gd name="connsiteX44" fmla="*/ 2417524 w 3194137"/>
              <a:gd name="connsiteY44" fmla="*/ 2543266 h 3996285"/>
              <a:gd name="connsiteX45" fmla="*/ 2455102 w 3194137"/>
              <a:gd name="connsiteY45" fmla="*/ 2493162 h 3996285"/>
              <a:gd name="connsiteX46" fmla="*/ 2530258 w 3194137"/>
              <a:gd name="connsiteY46" fmla="*/ 2418006 h 3996285"/>
              <a:gd name="connsiteX47" fmla="*/ 2605414 w 3194137"/>
              <a:gd name="connsiteY47" fmla="*/ 2330324 h 3996285"/>
              <a:gd name="connsiteX48" fmla="*/ 2630466 w 3194137"/>
              <a:gd name="connsiteY48" fmla="*/ 2292746 h 3996285"/>
              <a:gd name="connsiteX49" fmla="*/ 2705622 w 3194137"/>
              <a:gd name="connsiteY49" fmla="*/ 2230115 h 3996285"/>
              <a:gd name="connsiteX50" fmla="*/ 2780778 w 3194137"/>
              <a:gd name="connsiteY50" fmla="*/ 2129907 h 3996285"/>
              <a:gd name="connsiteX51" fmla="*/ 2855934 w 3194137"/>
              <a:gd name="connsiteY51" fmla="*/ 2042225 h 3996285"/>
              <a:gd name="connsiteX52" fmla="*/ 2906039 w 3194137"/>
              <a:gd name="connsiteY52" fmla="*/ 1954543 h 3996285"/>
              <a:gd name="connsiteX53" fmla="*/ 2943617 w 3194137"/>
              <a:gd name="connsiteY53" fmla="*/ 1891913 h 3996285"/>
              <a:gd name="connsiteX54" fmla="*/ 2981195 w 3194137"/>
              <a:gd name="connsiteY54" fmla="*/ 1804231 h 3996285"/>
              <a:gd name="connsiteX55" fmla="*/ 3006247 w 3194137"/>
              <a:gd name="connsiteY55" fmla="*/ 1754126 h 3996285"/>
              <a:gd name="connsiteX56" fmla="*/ 3018773 w 3194137"/>
              <a:gd name="connsiteY56" fmla="*/ 1716548 h 3996285"/>
              <a:gd name="connsiteX57" fmla="*/ 3031299 w 3194137"/>
              <a:gd name="connsiteY57" fmla="*/ 1666444 h 3996285"/>
              <a:gd name="connsiteX58" fmla="*/ 3056351 w 3194137"/>
              <a:gd name="connsiteY58" fmla="*/ 1628866 h 3996285"/>
              <a:gd name="connsiteX59" fmla="*/ 3081403 w 3194137"/>
              <a:gd name="connsiteY59" fmla="*/ 1578762 h 3996285"/>
              <a:gd name="connsiteX60" fmla="*/ 3106455 w 3194137"/>
              <a:gd name="connsiteY60" fmla="*/ 1541184 h 3996285"/>
              <a:gd name="connsiteX61" fmla="*/ 3118981 w 3194137"/>
              <a:gd name="connsiteY61" fmla="*/ 1503606 h 3996285"/>
              <a:gd name="connsiteX62" fmla="*/ 3169085 w 3194137"/>
              <a:gd name="connsiteY62" fmla="*/ 1428450 h 3996285"/>
              <a:gd name="connsiteX63" fmla="*/ 3194137 w 3194137"/>
              <a:gd name="connsiteY63" fmla="*/ 1353294 h 3996285"/>
              <a:gd name="connsiteX64" fmla="*/ 3169085 w 3194137"/>
              <a:gd name="connsiteY64" fmla="*/ 1140351 h 3996285"/>
              <a:gd name="connsiteX65" fmla="*/ 3156559 w 3194137"/>
              <a:gd name="connsiteY65" fmla="*/ 1090247 h 3996285"/>
              <a:gd name="connsiteX66" fmla="*/ 3093929 w 3194137"/>
              <a:gd name="connsiteY66" fmla="*/ 1002565 h 3996285"/>
              <a:gd name="connsiteX67" fmla="*/ 3068877 w 3194137"/>
              <a:gd name="connsiteY67" fmla="*/ 952461 h 3996285"/>
              <a:gd name="connsiteX68" fmla="*/ 3006247 w 3194137"/>
              <a:gd name="connsiteY68" fmla="*/ 877305 h 3996285"/>
              <a:gd name="connsiteX69" fmla="*/ 2968669 w 3194137"/>
              <a:gd name="connsiteY69" fmla="*/ 852252 h 3996285"/>
              <a:gd name="connsiteX70" fmla="*/ 2918565 w 3194137"/>
              <a:gd name="connsiteY70" fmla="*/ 814674 h 3996285"/>
              <a:gd name="connsiteX71" fmla="*/ 2868461 w 3194137"/>
              <a:gd name="connsiteY71" fmla="*/ 802148 h 3996285"/>
              <a:gd name="connsiteX72" fmla="*/ 2830882 w 3194137"/>
              <a:gd name="connsiteY72" fmla="*/ 789622 h 3996285"/>
              <a:gd name="connsiteX73" fmla="*/ 2780778 w 3194137"/>
              <a:gd name="connsiteY73" fmla="*/ 777096 h 3996285"/>
              <a:gd name="connsiteX74" fmla="*/ 2743200 w 3194137"/>
              <a:gd name="connsiteY74" fmla="*/ 764570 h 3996285"/>
              <a:gd name="connsiteX75" fmla="*/ 2605414 w 3194137"/>
              <a:gd name="connsiteY75" fmla="*/ 752044 h 3996285"/>
              <a:gd name="connsiteX76" fmla="*/ 2192055 w 3194137"/>
              <a:gd name="connsiteY76" fmla="*/ 739518 h 3996285"/>
              <a:gd name="connsiteX77" fmla="*/ 2091847 w 3194137"/>
              <a:gd name="connsiteY77" fmla="*/ 714466 h 3996285"/>
              <a:gd name="connsiteX78" fmla="*/ 2041743 w 3194137"/>
              <a:gd name="connsiteY78" fmla="*/ 701940 h 3996285"/>
              <a:gd name="connsiteX79" fmla="*/ 1929008 w 3194137"/>
              <a:gd name="connsiteY79" fmla="*/ 664362 h 3996285"/>
              <a:gd name="connsiteX80" fmla="*/ 1878904 w 3194137"/>
              <a:gd name="connsiteY80" fmla="*/ 639310 h 3996285"/>
              <a:gd name="connsiteX81" fmla="*/ 1828800 w 3194137"/>
              <a:gd name="connsiteY81" fmla="*/ 626784 h 3996285"/>
              <a:gd name="connsiteX82" fmla="*/ 1728592 w 3194137"/>
              <a:gd name="connsiteY82" fmla="*/ 564154 h 3996285"/>
              <a:gd name="connsiteX83" fmla="*/ 1653436 w 3194137"/>
              <a:gd name="connsiteY83" fmla="*/ 526576 h 3996285"/>
              <a:gd name="connsiteX84" fmla="*/ 1615858 w 3194137"/>
              <a:gd name="connsiteY84" fmla="*/ 514050 h 3996285"/>
              <a:gd name="connsiteX85" fmla="*/ 1578280 w 3194137"/>
              <a:gd name="connsiteY85" fmla="*/ 488998 h 3996285"/>
              <a:gd name="connsiteX86" fmla="*/ 1540702 w 3194137"/>
              <a:gd name="connsiteY86" fmla="*/ 476472 h 3996285"/>
              <a:gd name="connsiteX87" fmla="*/ 1478071 w 3194137"/>
              <a:gd name="connsiteY87" fmla="*/ 451420 h 3996285"/>
              <a:gd name="connsiteX88" fmla="*/ 1402915 w 3194137"/>
              <a:gd name="connsiteY88" fmla="*/ 413842 h 3996285"/>
              <a:gd name="connsiteX89" fmla="*/ 1302707 w 3194137"/>
              <a:gd name="connsiteY89" fmla="*/ 326159 h 3996285"/>
              <a:gd name="connsiteX90" fmla="*/ 1252603 w 3194137"/>
              <a:gd name="connsiteY90" fmla="*/ 288581 h 3996285"/>
              <a:gd name="connsiteX91" fmla="*/ 1215025 w 3194137"/>
              <a:gd name="connsiteY91" fmla="*/ 251003 h 3996285"/>
              <a:gd name="connsiteX92" fmla="*/ 1152395 w 3194137"/>
              <a:gd name="connsiteY92" fmla="*/ 225951 h 3996285"/>
              <a:gd name="connsiteX93" fmla="*/ 1127343 w 3194137"/>
              <a:gd name="connsiteY93" fmla="*/ 188373 h 3996285"/>
              <a:gd name="connsiteX94" fmla="*/ 1089765 w 3194137"/>
              <a:gd name="connsiteY94" fmla="*/ 175847 h 3996285"/>
              <a:gd name="connsiteX95" fmla="*/ 1052187 w 3194137"/>
              <a:gd name="connsiteY95" fmla="*/ 150795 h 3996285"/>
              <a:gd name="connsiteX96" fmla="*/ 951978 w 3194137"/>
              <a:gd name="connsiteY96" fmla="*/ 88165 h 3996285"/>
              <a:gd name="connsiteX97" fmla="*/ 876822 w 3194137"/>
              <a:gd name="connsiteY97" fmla="*/ 63113 h 3996285"/>
              <a:gd name="connsiteX98" fmla="*/ 764088 w 3194137"/>
              <a:gd name="connsiteY98" fmla="*/ 38061 h 3996285"/>
              <a:gd name="connsiteX99" fmla="*/ 726510 w 3194137"/>
              <a:gd name="connsiteY99" fmla="*/ 13009 h 3996285"/>
              <a:gd name="connsiteX100" fmla="*/ 413359 w 3194137"/>
              <a:gd name="connsiteY100" fmla="*/ 13009 h 3996285"/>
              <a:gd name="connsiteX101" fmla="*/ 325677 w 3194137"/>
              <a:gd name="connsiteY101" fmla="*/ 38061 h 3996285"/>
              <a:gd name="connsiteX102" fmla="*/ 225469 w 3194137"/>
              <a:gd name="connsiteY102" fmla="*/ 63113 h 3996285"/>
              <a:gd name="connsiteX103" fmla="*/ 175365 w 3194137"/>
              <a:gd name="connsiteY103" fmla="*/ 88165 h 3996285"/>
              <a:gd name="connsiteX104" fmla="*/ 137787 w 3194137"/>
              <a:gd name="connsiteY104" fmla="*/ 100691 h 3996285"/>
              <a:gd name="connsiteX105" fmla="*/ 87682 w 3194137"/>
              <a:gd name="connsiteY105" fmla="*/ 175847 h 3996285"/>
              <a:gd name="connsiteX106" fmla="*/ 137787 w 3194137"/>
              <a:gd name="connsiteY106" fmla="*/ 200899 h 399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194137" h="3996285">
                <a:moveTo>
                  <a:pt x="137787" y="200899"/>
                </a:moveTo>
                <a:cubicBezTo>
                  <a:pt x="133612" y="305283"/>
                  <a:pt x="127662" y="409610"/>
                  <a:pt x="125261" y="514050"/>
                </a:cubicBezTo>
                <a:cubicBezTo>
                  <a:pt x="119311" y="772886"/>
                  <a:pt x="120346" y="1031870"/>
                  <a:pt x="112734" y="1290663"/>
                </a:cubicBezTo>
                <a:cubicBezTo>
                  <a:pt x="111987" y="1316050"/>
                  <a:pt x="106368" y="1341180"/>
                  <a:pt x="100208" y="1365820"/>
                </a:cubicBezTo>
                <a:cubicBezTo>
                  <a:pt x="93803" y="1391439"/>
                  <a:pt x="75156" y="1440976"/>
                  <a:pt x="75156" y="1440976"/>
                </a:cubicBezTo>
                <a:cubicBezTo>
                  <a:pt x="37449" y="1780339"/>
                  <a:pt x="77381" y="1390095"/>
                  <a:pt x="50104" y="2167485"/>
                </a:cubicBezTo>
                <a:cubicBezTo>
                  <a:pt x="48261" y="2219998"/>
                  <a:pt x="32675" y="2289488"/>
                  <a:pt x="25052" y="2342850"/>
                </a:cubicBezTo>
                <a:cubicBezTo>
                  <a:pt x="5504" y="2479689"/>
                  <a:pt x="23190" y="2400403"/>
                  <a:pt x="0" y="2493162"/>
                </a:cubicBezTo>
                <a:cubicBezTo>
                  <a:pt x="4175" y="2760384"/>
                  <a:pt x="4783" y="3027686"/>
                  <a:pt x="12526" y="3294828"/>
                </a:cubicBezTo>
                <a:cubicBezTo>
                  <a:pt x="13143" y="3316109"/>
                  <a:pt x="19888" y="3336804"/>
                  <a:pt x="25052" y="3357458"/>
                </a:cubicBezTo>
                <a:cubicBezTo>
                  <a:pt x="28254" y="3370267"/>
                  <a:pt x="33403" y="3382510"/>
                  <a:pt x="37578" y="3395036"/>
                </a:cubicBezTo>
                <a:cubicBezTo>
                  <a:pt x="40795" y="3417557"/>
                  <a:pt x="49791" y="3502008"/>
                  <a:pt x="62630" y="3532822"/>
                </a:cubicBezTo>
                <a:cubicBezTo>
                  <a:pt x="94208" y="3608610"/>
                  <a:pt x="102200" y="3617230"/>
                  <a:pt x="137787" y="3670609"/>
                </a:cubicBezTo>
                <a:cubicBezTo>
                  <a:pt x="153538" y="3717863"/>
                  <a:pt x="157346" y="3740272"/>
                  <a:pt x="200417" y="3783343"/>
                </a:cubicBezTo>
                <a:cubicBezTo>
                  <a:pt x="212943" y="3795869"/>
                  <a:pt x="226654" y="3807312"/>
                  <a:pt x="237995" y="3820921"/>
                </a:cubicBezTo>
                <a:cubicBezTo>
                  <a:pt x="247633" y="3832486"/>
                  <a:pt x="252402" y="3847854"/>
                  <a:pt x="263047" y="3858499"/>
                </a:cubicBezTo>
                <a:cubicBezTo>
                  <a:pt x="293137" y="3888589"/>
                  <a:pt x="302546" y="3880795"/>
                  <a:pt x="338203" y="3896077"/>
                </a:cubicBezTo>
                <a:cubicBezTo>
                  <a:pt x="355366" y="3903433"/>
                  <a:pt x="370593" y="3915224"/>
                  <a:pt x="388307" y="3921129"/>
                </a:cubicBezTo>
                <a:cubicBezTo>
                  <a:pt x="420971" y="3932017"/>
                  <a:pt x="455851" y="3935293"/>
                  <a:pt x="488515" y="3946181"/>
                </a:cubicBezTo>
                <a:cubicBezTo>
                  <a:pt x="555665" y="3968564"/>
                  <a:pt x="498030" y="3951079"/>
                  <a:pt x="588724" y="3971233"/>
                </a:cubicBezTo>
                <a:cubicBezTo>
                  <a:pt x="700843" y="3996148"/>
                  <a:pt x="566707" y="3971739"/>
                  <a:pt x="713984" y="3996285"/>
                </a:cubicBezTo>
                <a:cubicBezTo>
                  <a:pt x="814192" y="3992110"/>
                  <a:pt x="914811" y="3993739"/>
                  <a:pt x="1014608" y="3983759"/>
                </a:cubicBezTo>
                <a:cubicBezTo>
                  <a:pt x="1040884" y="3981131"/>
                  <a:pt x="1064146" y="3965112"/>
                  <a:pt x="1089765" y="3958707"/>
                </a:cubicBezTo>
                <a:cubicBezTo>
                  <a:pt x="1307536" y="3904264"/>
                  <a:pt x="1105244" y="3962536"/>
                  <a:pt x="1240077" y="3908603"/>
                </a:cubicBezTo>
                <a:cubicBezTo>
                  <a:pt x="1325622" y="3874385"/>
                  <a:pt x="1296794" y="3897667"/>
                  <a:pt x="1365337" y="3858499"/>
                </a:cubicBezTo>
                <a:cubicBezTo>
                  <a:pt x="1424709" y="3824572"/>
                  <a:pt x="1383969" y="3842973"/>
                  <a:pt x="1440493" y="3795869"/>
                </a:cubicBezTo>
                <a:cubicBezTo>
                  <a:pt x="1467051" y="3773737"/>
                  <a:pt x="1497546" y="3761080"/>
                  <a:pt x="1528176" y="3745765"/>
                </a:cubicBezTo>
                <a:cubicBezTo>
                  <a:pt x="1637961" y="3635980"/>
                  <a:pt x="1498697" y="3770331"/>
                  <a:pt x="1603332" y="3683135"/>
                </a:cubicBezTo>
                <a:cubicBezTo>
                  <a:pt x="1726451" y="3580536"/>
                  <a:pt x="1567434" y="3706508"/>
                  <a:pt x="1665962" y="3607978"/>
                </a:cubicBezTo>
                <a:cubicBezTo>
                  <a:pt x="1676607" y="3597333"/>
                  <a:pt x="1691014" y="3591277"/>
                  <a:pt x="1703540" y="3582926"/>
                </a:cubicBezTo>
                <a:lnTo>
                  <a:pt x="1753644" y="3507770"/>
                </a:lnTo>
                <a:cubicBezTo>
                  <a:pt x="1761995" y="3495244"/>
                  <a:pt x="1771963" y="3483657"/>
                  <a:pt x="1778696" y="3470192"/>
                </a:cubicBezTo>
                <a:cubicBezTo>
                  <a:pt x="1802573" y="3422438"/>
                  <a:pt x="1809869" y="3404643"/>
                  <a:pt x="1841326" y="3357458"/>
                </a:cubicBezTo>
                <a:cubicBezTo>
                  <a:pt x="1852674" y="3340437"/>
                  <a:pt x="1892752" y="3292184"/>
                  <a:pt x="1903956" y="3269776"/>
                </a:cubicBezTo>
                <a:cubicBezTo>
                  <a:pt x="1951774" y="3174140"/>
                  <a:pt x="1863196" y="3303244"/>
                  <a:pt x="1954061" y="3182094"/>
                </a:cubicBezTo>
                <a:cubicBezTo>
                  <a:pt x="1958236" y="3169568"/>
                  <a:pt x="1959498" y="3155655"/>
                  <a:pt x="1966587" y="3144515"/>
                </a:cubicBezTo>
                <a:cubicBezTo>
                  <a:pt x="1989003" y="3109289"/>
                  <a:pt x="2023070" y="3081652"/>
                  <a:pt x="2041743" y="3044307"/>
                </a:cubicBezTo>
                <a:cubicBezTo>
                  <a:pt x="2050094" y="3027606"/>
                  <a:pt x="2057531" y="3010415"/>
                  <a:pt x="2066795" y="2994203"/>
                </a:cubicBezTo>
                <a:cubicBezTo>
                  <a:pt x="2074264" y="2981132"/>
                  <a:pt x="2085114" y="2970090"/>
                  <a:pt x="2091847" y="2956625"/>
                </a:cubicBezTo>
                <a:cubicBezTo>
                  <a:pt x="2130378" y="2879564"/>
                  <a:pt x="2063826" y="2960584"/>
                  <a:pt x="2141951" y="2856417"/>
                </a:cubicBezTo>
                <a:cubicBezTo>
                  <a:pt x="2152580" y="2842245"/>
                  <a:pt x="2169233" y="2833254"/>
                  <a:pt x="2179529" y="2818839"/>
                </a:cubicBezTo>
                <a:cubicBezTo>
                  <a:pt x="2190382" y="2803644"/>
                  <a:pt x="2195317" y="2784947"/>
                  <a:pt x="2204581" y="2768735"/>
                </a:cubicBezTo>
                <a:cubicBezTo>
                  <a:pt x="2238507" y="2709365"/>
                  <a:pt x="2220109" y="2750101"/>
                  <a:pt x="2267211" y="2693578"/>
                </a:cubicBezTo>
                <a:cubicBezTo>
                  <a:pt x="2276849" y="2682013"/>
                  <a:pt x="2281618" y="2666645"/>
                  <a:pt x="2292263" y="2656000"/>
                </a:cubicBezTo>
                <a:cubicBezTo>
                  <a:pt x="2376559" y="2571704"/>
                  <a:pt x="2317680" y="2676392"/>
                  <a:pt x="2417524" y="2543266"/>
                </a:cubicBezTo>
                <a:cubicBezTo>
                  <a:pt x="2430050" y="2526565"/>
                  <a:pt x="2441136" y="2508680"/>
                  <a:pt x="2455102" y="2493162"/>
                </a:cubicBezTo>
                <a:cubicBezTo>
                  <a:pt x="2478803" y="2466828"/>
                  <a:pt x="2510606" y="2447485"/>
                  <a:pt x="2530258" y="2418006"/>
                </a:cubicBezTo>
                <a:cubicBezTo>
                  <a:pt x="2587772" y="2331736"/>
                  <a:pt x="2514290" y="2436635"/>
                  <a:pt x="2605414" y="2330324"/>
                </a:cubicBezTo>
                <a:cubicBezTo>
                  <a:pt x="2615211" y="2318894"/>
                  <a:pt x="2620828" y="2304311"/>
                  <a:pt x="2630466" y="2292746"/>
                </a:cubicBezTo>
                <a:cubicBezTo>
                  <a:pt x="2733065" y="2169627"/>
                  <a:pt x="2607093" y="2328645"/>
                  <a:pt x="2705622" y="2230115"/>
                </a:cubicBezTo>
                <a:cubicBezTo>
                  <a:pt x="2796990" y="2138746"/>
                  <a:pt x="2722956" y="2199293"/>
                  <a:pt x="2780778" y="2129907"/>
                </a:cubicBezTo>
                <a:cubicBezTo>
                  <a:pt x="2871832" y="2020642"/>
                  <a:pt x="2762102" y="2173587"/>
                  <a:pt x="2855934" y="2042225"/>
                </a:cubicBezTo>
                <a:cubicBezTo>
                  <a:pt x="2895308" y="1987102"/>
                  <a:pt x="2869339" y="2020604"/>
                  <a:pt x="2906039" y="1954543"/>
                </a:cubicBezTo>
                <a:cubicBezTo>
                  <a:pt x="2917863" y="1933261"/>
                  <a:pt x="2931793" y="1913195"/>
                  <a:pt x="2943617" y="1891913"/>
                </a:cubicBezTo>
                <a:cubicBezTo>
                  <a:pt x="2995544" y="1798444"/>
                  <a:pt x="2947936" y="1881836"/>
                  <a:pt x="2981195" y="1804231"/>
                </a:cubicBezTo>
                <a:cubicBezTo>
                  <a:pt x="2988551" y="1787068"/>
                  <a:pt x="2998891" y="1771289"/>
                  <a:pt x="3006247" y="1754126"/>
                </a:cubicBezTo>
                <a:cubicBezTo>
                  <a:pt x="3011448" y="1741990"/>
                  <a:pt x="3015146" y="1729244"/>
                  <a:pt x="3018773" y="1716548"/>
                </a:cubicBezTo>
                <a:cubicBezTo>
                  <a:pt x="3023502" y="1699995"/>
                  <a:pt x="3024518" y="1682267"/>
                  <a:pt x="3031299" y="1666444"/>
                </a:cubicBezTo>
                <a:cubicBezTo>
                  <a:pt x="3037229" y="1652607"/>
                  <a:pt x="3048882" y="1641937"/>
                  <a:pt x="3056351" y="1628866"/>
                </a:cubicBezTo>
                <a:cubicBezTo>
                  <a:pt x="3065615" y="1612654"/>
                  <a:pt x="3072139" y="1594974"/>
                  <a:pt x="3081403" y="1578762"/>
                </a:cubicBezTo>
                <a:cubicBezTo>
                  <a:pt x="3088872" y="1565691"/>
                  <a:pt x="3099722" y="1554649"/>
                  <a:pt x="3106455" y="1541184"/>
                </a:cubicBezTo>
                <a:cubicBezTo>
                  <a:pt x="3112360" y="1529374"/>
                  <a:pt x="3112569" y="1515148"/>
                  <a:pt x="3118981" y="1503606"/>
                </a:cubicBezTo>
                <a:cubicBezTo>
                  <a:pt x="3133603" y="1477286"/>
                  <a:pt x="3159564" y="1457014"/>
                  <a:pt x="3169085" y="1428450"/>
                </a:cubicBezTo>
                <a:lnTo>
                  <a:pt x="3194137" y="1353294"/>
                </a:lnTo>
                <a:cubicBezTo>
                  <a:pt x="3183367" y="1224058"/>
                  <a:pt x="3189979" y="1234374"/>
                  <a:pt x="3169085" y="1140351"/>
                </a:cubicBezTo>
                <a:cubicBezTo>
                  <a:pt x="3165350" y="1123546"/>
                  <a:pt x="3163340" y="1106070"/>
                  <a:pt x="3156559" y="1090247"/>
                </a:cubicBezTo>
                <a:cubicBezTo>
                  <a:pt x="3149332" y="1073384"/>
                  <a:pt x="3099762" y="1011898"/>
                  <a:pt x="3093929" y="1002565"/>
                </a:cubicBezTo>
                <a:cubicBezTo>
                  <a:pt x="3084033" y="986731"/>
                  <a:pt x="3078141" y="968673"/>
                  <a:pt x="3068877" y="952461"/>
                </a:cubicBezTo>
                <a:cubicBezTo>
                  <a:pt x="3050962" y="921110"/>
                  <a:pt x="3034510" y="900858"/>
                  <a:pt x="3006247" y="877305"/>
                </a:cubicBezTo>
                <a:cubicBezTo>
                  <a:pt x="2994682" y="867667"/>
                  <a:pt x="2980919" y="861002"/>
                  <a:pt x="2968669" y="852252"/>
                </a:cubicBezTo>
                <a:cubicBezTo>
                  <a:pt x="2951681" y="840118"/>
                  <a:pt x="2937238" y="824010"/>
                  <a:pt x="2918565" y="814674"/>
                </a:cubicBezTo>
                <a:cubicBezTo>
                  <a:pt x="2903167" y="806975"/>
                  <a:pt x="2885014" y="806877"/>
                  <a:pt x="2868461" y="802148"/>
                </a:cubicBezTo>
                <a:cubicBezTo>
                  <a:pt x="2855765" y="798521"/>
                  <a:pt x="2843578" y="793249"/>
                  <a:pt x="2830882" y="789622"/>
                </a:cubicBezTo>
                <a:cubicBezTo>
                  <a:pt x="2814329" y="784893"/>
                  <a:pt x="2797331" y="781825"/>
                  <a:pt x="2780778" y="777096"/>
                </a:cubicBezTo>
                <a:cubicBezTo>
                  <a:pt x="2768082" y="773469"/>
                  <a:pt x="2756271" y="766437"/>
                  <a:pt x="2743200" y="764570"/>
                </a:cubicBezTo>
                <a:cubicBezTo>
                  <a:pt x="2697545" y="758048"/>
                  <a:pt x="2651484" y="754138"/>
                  <a:pt x="2605414" y="752044"/>
                </a:cubicBezTo>
                <a:cubicBezTo>
                  <a:pt x="2467707" y="745785"/>
                  <a:pt x="2329841" y="743693"/>
                  <a:pt x="2192055" y="739518"/>
                </a:cubicBezTo>
                <a:cubicBezTo>
                  <a:pt x="2064722" y="714051"/>
                  <a:pt x="2181720" y="740144"/>
                  <a:pt x="2091847" y="714466"/>
                </a:cubicBezTo>
                <a:cubicBezTo>
                  <a:pt x="2075294" y="709737"/>
                  <a:pt x="2057862" y="707985"/>
                  <a:pt x="2041743" y="701940"/>
                </a:cubicBezTo>
                <a:cubicBezTo>
                  <a:pt x="1923207" y="657489"/>
                  <a:pt x="2066263" y="691813"/>
                  <a:pt x="1929008" y="664362"/>
                </a:cubicBezTo>
                <a:cubicBezTo>
                  <a:pt x="1912307" y="656011"/>
                  <a:pt x="1896388" y="645866"/>
                  <a:pt x="1878904" y="639310"/>
                </a:cubicBezTo>
                <a:cubicBezTo>
                  <a:pt x="1862785" y="633265"/>
                  <a:pt x="1844198" y="634483"/>
                  <a:pt x="1828800" y="626784"/>
                </a:cubicBezTo>
                <a:cubicBezTo>
                  <a:pt x="1793568" y="609168"/>
                  <a:pt x="1763824" y="581770"/>
                  <a:pt x="1728592" y="564154"/>
                </a:cubicBezTo>
                <a:cubicBezTo>
                  <a:pt x="1703540" y="551628"/>
                  <a:pt x="1679031" y="537952"/>
                  <a:pt x="1653436" y="526576"/>
                </a:cubicBezTo>
                <a:cubicBezTo>
                  <a:pt x="1641370" y="521214"/>
                  <a:pt x="1627668" y="519955"/>
                  <a:pt x="1615858" y="514050"/>
                </a:cubicBezTo>
                <a:cubicBezTo>
                  <a:pt x="1602393" y="507317"/>
                  <a:pt x="1591745" y="495731"/>
                  <a:pt x="1578280" y="488998"/>
                </a:cubicBezTo>
                <a:cubicBezTo>
                  <a:pt x="1566470" y="483093"/>
                  <a:pt x="1553065" y="481108"/>
                  <a:pt x="1540702" y="476472"/>
                </a:cubicBezTo>
                <a:cubicBezTo>
                  <a:pt x="1519648" y="468577"/>
                  <a:pt x="1498182" y="461476"/>
                  <a:pt x="1478071" y="451420"/>
                </a:cubicBezTo>
                <a:cubicBezTo>
                  <a:pt x="1380940" y="402855"/>
                  <a:pt x="1497371" y="445327"/>
                  <a:pt x="1402915" y="413842"/>
                </a:cubicBezTo>
                <a:cubicBezTo>
                  <a:pt x="1276572" y="319082"/>
                  <a:pt x="1432450" y="439684"/>
                  <a:pt x="1302707" y="326159"/>
                </a:cubicBezTo>
                <a:cubicBezTo>
                  <a:pt x="1286996" y="312412"/>
                  <a:pt x="1268454" y="302167"/>
                  <a:pt x="1252603" y="288581"/>
                </a:cubicBezTo>
                <a:cubicBezTo>
                  <a:pt x="1239153" y="277053"/>
                  <a:pt x="1230047" y="260392"/>
                  <a:pt x="1215025" y="251003"/>
                </a:cubicBezTo>
                <a:cubicBezTo>
                  <a:pt x="1195958" y="239086"/>
                  <a:pt x="1173272" y="234302"/>
                  <a:pt x="1152395" y="225951"/>
                </a:cubicBezTo>
                <a:cubicBezTo>
                  <a:pt x="1144044" y="213425"/>
                  <a:pt x="1139098" y="197777"/>
                  <a:pt x="1127343" y="188373"/>
                </a:cubicBezTo>
                <a:cubicBezTo>
                  <a:pt x="1117033" y="180125"/>
                  <a:pt x="1101575" y="181752"/>
                  <a:pt x="1089765" y="175847"/>
                </a:cubicBezTo>
                <a:cubicBezTo>
                  <a:pt x="1076300" y="169114"/>
                  <a:pt x="1064437" y="159545"/>
                  <a:pt x="1052187" y="150795"/>
                </a:cubicBezTo>
                <a:cubicBezTo>
                  <a:pt x="1004221" y="116534"/>
                  <a:pt x="1005481" y="109566"/>
                  <a:pt x="951978" y="88165"/>
                </a:cubicBezTo>
                <a:cubicBezTo>
                  <a:pt x="927460" y="78358"/>
                  <a:pt x="902716" y="68292"/>
                  <a:pt x="876822" y="63113"/>
                </a:cubicBezTo>
                <a:cubicBezTo>
                  <a:pt x="797311" y="47211"/>
                  <a:pt x="834846" y="55751"/>
                  <a:pt x="764088" y="38061"/>
                </a:cubicBezTo>
                <a:cubicBezTo>
                  <a:pt x="751562" y="29710"/>
                  <a:pt x="740929" y="17335"/>
                  <a:pt x="726510" y="13009"/>
                </a:cubicBezTo>
                <a:cubicBezTo>
                  <a:pt x="635998" y="-14145"/>
                  <a:pt x="485543" y="8999"/>
                  <a:pt x="413359" y="13009"/>
                </a:cubicBezTo>
                <a:cubicBezTo>
                  <a:pt x="323260" y="43042"/>
                  <a:pt x="435775" y="6604"/>
                  <a:pt x="325677" y="38061"/>
                </a:cubicBezTo>
                <a:cubicBezTo>
                  <a:pt x="235804" y="63739"/>
                  <a:pt x="352802" y="37646"/>
                  <a:pt x="225469" y="63113"/>
                </a:cubicBezTo>
                <a:cubicBezTo>
                  <a:pt x="208768" y="71464"/>
                  <a:pt x="192528" y="80809"/>
                  <a:pt x="175365" y="88165"/>
                </a:cubicBezTo>
                <a:cubicBezTo>
                  <a:pt x="163229" y="93366"/>
                  <a:pt x="147123" y="91355"/>
                  <a:pt x="137787" y="100691"/>
                </a:cubicBezTo>
                <a:cubicBezTo>
                  <a:pt x="116497" y="121981"/>
                  <a:pt x="87682" y="175847"/>
                  <a:pt x="87682" y="175847"/>
                </a:cubicBezTo>
                <a:lnTo>
                  <a:pt x="137787" y="200899"/>
                </a:lnTo>
                <a:close/>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TextBox 1024"/>
          <p:cNvSpPr txBox="1"/>
          <p:nvPr/>
        </p:nvSpPr>
        <p:spPr>
          <a:xfrm>
            <a:off x="1415445" y="747966"/>
            <a:ext cx="1206673" cy="523220"/>
          </a:xfrm>
          <a:prstGeom prst="rect">
            <a:avLst/>
          </a:prstGeom>
          <a:noFill/>
        </p:spPr>
        <p:txBody>
          <a:bodyPr wrap="square" rtlCol="0">
            <a:spAutoFit/>
          </a:bodyPr>
          <a:lstStyle/>
          <a:p>
            <a:r>
              <a:rPr lang="en-US" sz="2800" b="1" dirty="0"/>
              <a:t>LAN 1</a:t>
            </a:r>
          </a:p>
        </p:txBody>
      </p:sp>
      <p:sp>
        <p:nvSpPr>
          <p:cNvPr id="1028" name="Freeform 1027"/>
          <p:cNvSpPr/>
          <p:nvPr/>
        </p:nvSpPr>
        <p:spPr>
          <a:xfrm>
            <a:off x="1415441" y="3720234"/>
            <a:ext cx="4713080" cy="2655519"/>
          </a:xfrm>
          <a:custGeom>
            <a:avLst/>
            <a:gdLst>
              <a:gd name="connsiteX0" fmla="*/ 1540701 w 4713080"/>
              <a:gd name="connsiteY0" fmla="*/ 0 h 2655518"/>
              <a:gd name="connsiteX1" fmla="*/ 3056351 w 4713080"/>
              <a:gd name="connsiteY1" fmla="*/ 12526 h 2655518"/>
              <a:gd name="connsiteX2" fmla="*/ 3093929 w 4713080"/>
              <a:gd name="connsiteY2" fmla="*/ 37578 h 2655518"/>
              <a:gd name="connsiteX3" fmla="*/ 3156559 w 4713080"/>
              <a:gd name="connsiteY3" fmla="*/ 50104 h 2655518"/>
              <a:gd name="connsiteX4" fmla="*/ 3269293 w 4713080"/>
              <a:gd name="connsiteY4" fmla="*/ 112734 h 2655518"/>
              <a:gd name="connsiteX5" fmla="*/ 3319397 w 4713080"/>
              <a:gd name="connsiteY5" fmla="*/ 137786 h 2655518"/>
              <a:gd name="connsiteX6" fmla="*/ 3407080 w 4713080"/>
              <a:gd name="connsiteY6" fmla="*/ 187890 h 2655518"/>
              <a:gd name="connsiteX7" fmla="*/ 3444658 w 4713080"/>
              <a:gd name="connsiteY7" fmla="*/ 200416 h 2655518"/>
              <a:gd name="connsiteX8" fmla="*/ 3494762 w 4713080"/>
              <a:gd name="connsiteY8" fmla="*/ 225469 h 2655518"/>
              <a:gd name="connsiteX9" fmla="*/ 3532340 w 4713080"/>
              <a:gd name="connsiteY9" fmla="*/ 237995 h 2655518"/>
              <a:gd name="connsiteX10" fmla="*/ 3607496 w 4713080"/>
              <a:gd name="connsiteY10" fmla="*/ 288099 h 2655518"/>
              <a:gd name="connsiteX11" fmla="*/ 3645074 w 4713080"/>
              <a:gd name="connsiteY11" fmla="*/ 300625 h 2655518"/>
              <a:gd name="connsiteX12" fmla="*/ 3720230 w 4713080"/>
              <a:gd name="connsiteY12" fmla="*/ 350729 h 2655518"/>
              <a:gd name="connsiteX13" fmla="*/ 3757808 w 4713080"/>
              <a:gd name="connsiteY13" fmla="*/ 450937 h 2655518"/>
              <a:gd name="connsiteX14" fmla="*/ 3782860 w 4713080"/>
              <a:gd name="connsiteY14" fmla="*/ 526093 h 2655518"/>
              <a:gd name="connsiteX15" fmla="*/ 3795386 w 4713080"/>
              <a:gd name="connsiteY15" fmla="*/ 563671 h 2655518"/>
              <a:gd name="connsiteX16" fmla="*/ 3820438 w 4713080"/>
              <a:gd name="connsiteY16" fmla="*/ 601249 h 2655518"/>
              <a:gd name="connsiteX17" fmla="*/ 3845491 w 4713080"/>
              <a:gd name="connsiteY17" fmla="*/ 676406 h 2655518"/>
              <a:gd name="connsiteX18" fmla="*/ 3832964 w 4713080"/>
              <a:gd name="connsiteY18" fmla="*/ 776614 h 2655518"/>
              <a:gd name="connsiteX19" fmla="*/ 3807912 w 4713080"/>
              <a:gd name="connsiteY19" fmla="*/ 889348 h 2655518"/>
              <a:gd name="connsiteX20" fmla="*/ 3782860 w 4713080"/>
              <a:gd name="connsiteY20" fmla="*/ 926926 h 2655518"/>
              <a:gd name="connsiteX21" fmla="*/ 3745282 w 4713080"/>
              <a:gd name="connsiteY21" fmla="*/ 1064712 h 2655518"/>
              <a:gd name="connsiteX22" fmla="*/ 3757808 w 4713080"/>
              <a:gd name="connsiteY22" fmla="*/ 1252603 h 2655518"/>
              <a:gd name="connsiteX23" fmla="*/ 3820438 w 4713080"/>
              <a:gd name="connsiteY23" fmla="*/ 1365337 h 2655518"/>
              <a:gd name="connsiteX24" fmla="*/ 3920647 w 4713080"/>
              <a:gd name="connsiteY24" fmla="*/ 1478071 h 2655518"/>
              <a:gd name="connsiteX25" fmla="*/ 3958225 w 4713080"/>
              <a:gd name="connsiteY25" fmla="*/ 1490597 h 2655518"/>
              <a:gd name="connsiteX26" fmla="*/ 3995803 w 4713080"/>
              <a:gd name="connsiteY26" fmla="*/ 1515649 h 2655518"/>
              <a:gd name="connsiteX27" fmla="*/ 4045907 w 4713080"/>
              <a:gd name="connsiteY27" fmla="*/ 1540701 h 2655518"/>
              <a:gd name="connsiteX28" fmla="*/ 4096011 w 4713080"/>
              <a:gd name="connsiteY28" fmla="*/ 1590806 h 2655518"/>
              <a:gd name="connsiteX29" fmla="*/ 4133589 w 4713080"/>
              <a:gd name="connsiteY29" fmla="*/ 1603332 h 2655518"/>
              <a:gd name="connsiteX30" fmla="*/ 4208745 w 4713080"/>
              <a:gd name="connsiteY30" fmla="*/ 1653436 h 2655518"/>
              <a:gd name="connsiteX31" fmla="*/ 4246323 w 4713080"/>
              <a:gd name="connsiteY31" fmla="*/ 1678488 h 2655518"/>
              <a:gd name="connsiteX32" fmla="*/ 4283901 w 4713080"/>
              <a:gd name="connsiteY32" fmla="*/ 1703540 h 2655518"/>
              <a:gd name="connsiteX33" fmla="*/ 4308954 w 4713080"/>
              <a:gd name="connsiteY33" fmla="*/ 1728592 h 2655518"/>
              <a:gd name="connsiteX34" fmla="*/ 4346532 w 4713080"/>
              <a:gd name="connsiteY34" fmla="*/ 1741118 h 2655518"/>
              <a:gd name="connsiteX35" fmla="*/ 4421688 w 4713080"/>
              <a:gd name="connsiteY35" fmla="*/ 1816274 h 2655518"/>
              <a:gd name="connsiteX36" fmla="*/ 4496844 w 4713080"/>
              <a:gd name="connsiteY36" fmla="*/ 1891430 h 2655518"/>
              <a:gd name="connsiteX37" fmla="*/ 4534422 w 4713080"/>
              <a:gd name="connsiteY37" fmla="*/ 1916482 h 2655518"/>
              <a:gd name="connsiteX38" fmla="*/ 4597052 w 4713080"/>
              <a:gd name="connsiteY38" fmla="*/ 1991638 h 2655518"/>
              <a:gd name="connsiteX39" fmla="*/ 4634630 w 4713080"/>
              <a:gd name="connsiteY39" fmla="*/ 2041743 h 2655518"/>
              <a:gd name="connsiteX40" fmla="*/ 4659682 w 4713080"/>
              <a:gd name="connsiteY40" fmla="*/ 2116899 h 2655518"/>
              <a:gd name="connsiteX41" fmla="*/ 4697260 w 4713080"/>
              <a:gd name="connsiteY41" fmla="*/ 2204581 h 2655518"/>
              <a:gd name="connsiteX42" fmla="*/ 4709786 w 4713080"/>
              <a:gd name="connsiteY42" fmla="*/ 2379945 h 2655518"/>
              <a:gd name="connsiteX43" fmla="*/ 4697260 w 4713080"/>
              <a:gd name="connsiteY43" fmla="*/ 2580362 h 2655518"/>
              <a:gd name="connsiteX44" fmla="*/ 4622104 w 4713080"/>
              <a:gd name="connsiteY44" fmla="*/ 2592888 h 2655518"/>
              <a:gd name="connsiteX45" fmla="*/ 4346532 w 4713080"/>
              <a:gd name="connsiteY45" fmla="*/ 2605414 h 2655518"/>
              <a:gd name="connsiteX46" fmla="*/ 3482236 w 4713080"/>
              <a:gd name="connsiteY46" fmla="*/ 2630466 h 2655518"/>
              <a:gd name="connsiteX47" fmla="*/ 3382027 w 4713080"/>
              <a:gd name="connsiteY47" fmla="*/ 2642992 h 2655518"/>
              <a:gd name="connsiteX48" fmla="*/ 3244241 w 4713080"/>
              <a:gd name="connsiteY48" fmla="*/ 2655518 h 2655518"/>
              <a:gd name="connsiteX49" fmla="*/ 2517732 w 4713080"/>
              <a:gd name="connsiteY49" fmla="*/ 2630466 h 2655518"/>
              <a:gd name="connsiteX50" fmla="*/ 1891430 w 4713080"/>
              <a:gd name="connsiteY50" fmla="*/ 2605414 h 2655518"/>
              <a:gd name="connsiteX51" fmla="*/ 1853852 w 4713080"/>
              <a:gd name="connsiteY51" fmla="*/ 2592888 h 2655518"/>
              <a:gd name="connsiteX52" fmla="*/ 1177447 w 4713080"/>
              <a:gd name="connsiteY52" fmla="*/ 2592888 h 2655518"/>
              <a:gd name="connsiteX53" fmla="*/ 187891 w 4713080"/>
              <a:gd name="connsiteY53" fmla="*/ 2580362 h 2655518"/>
              <a:gd name="connsiteX54" fmla="*/ 112734 w 4713080"/>
              <a:gd name="connsiteY54" fmla="*/ 2555310 h 2655518"/>
              <a:gd name="connsiteX55" fmla="*/ 12526 w 4713080"/>
              <a:gd name="connsiteY55" fmla="*/ 2480153 h 2655518"/>
              <a:gd name="connsiteX56" fmla="*/ 0 w 4713080"/>
              <a:gd name="connsiteY56" fmla="*/ 2430049 h 2655518"/>
              <a:gd name="connsiteX57" fmla="*/ 25052 w 4713080"/>
              <a:gd name="connsiteY57" fmla="*/ 2367419 h 2655518"/>
              <a:gd name="connsiteX58" fmla="*/ 62630 w 4713080"/>
              <a:gd name="connsiteY58" fmla="*/ 2354893 h 2655518"/>
              <a:gd name="connsiteX59" fmla="*/ 87682 w 4713080"/>
              <a:gd name="connsiteY59" fmla="*/ 2317315 h 2655518"/>
              <a:gd name="connsiteX60" fmla="*/ 125260 w 4713080"/>
              <a:gd name="connsiteY60" fmla="*/ 2292263 h 2655518"/>
              <a:gd name="connsiteX61" fmla="*/ 175364 w 4713080"/>
              <a:gd name="connsiteY61" fmla="*/ 2204581 h 2655518"/>
              <a:gd name="connsiteX62" fmla="*/ 200417 w 4713080"/>
              <a:gd name="connsiteY62" fmla="*/ 2129425 h 2655518"/>
              <a:gd name="connsiteX63" fmla="*/ 225469 w 4713080"/>
              <a:gd name="connsiteY63" fmla="*/ 2091847 h 2655518"/>
              <a:gd name="connsiteX64" fmla="*/ 250521 w 4713080"/>
              <a:gd name="connsiteY64" fmla="*/ 2004164 h 2655518"/>
              <a:gd name="connsiteX65" fmla="*/ 288099 w 4713080"/>
              <a:gd name="connsiteY65" fmla="*/ 1841326 h 2655518"/>
              <a:gd name="connsiteX66" fmla="*/ 300625 w 4713080"/>
              <a:gd name="connsiteY66" fmla="*/ 1803748 h 2655518"/>
              <a:gd name="connsiteX67" fmla="*/ 425885 w 4713080"/>
              <a:gd name="connsiteY67" fmla="*/ 1615858 h 2655518"/>
              <a:gd name="connsiteX68" fmla="*/ 475989 w 4713080"/>
              <a:gd name="connsiteY68" fmla="*/ 1540701 h 2655518"/>
              <a:gd name="connsiteX69" fmla="*/ 513567 w 4713080"/>
              <a:gd name="connsiteY69" fmla="*/ 1490597 h 2655518"/>
              <a:gd name="connsiteX70" fmla="*/ 576197 w 4713080"/>
              <a:gd name="connsiteY70" fmla="*/ 1415441 h 2655518"/>
              <a:gd name="connsiteX71" fmla="*/ 588723 w 4713080"/>
              <a:gd name="connsiteY71" fmla="*/ 1365337 h 2655518"/>
              <a:gd name="connsiteX72" fmla="*/ 701458 w 4713080"/>
              <a:gd name="connsiteY72" fmla="*/ 1277655 h 2655518"/>
              <a:gd name="connsiteX73" fmla="*/ 776614 w 4713080"/>
              <a:gd name="connsiteY73" fmla="*/ 1215025 h 2655518"/>
              <a:gd name="connsiteX74" fmla="*/ 851770 w 4713080"/>
              <a:gd name="connsiteY74" fmla="*/ 1152395 h 2655518"/>
              <a:gd name="connsiteX75" fmla="*/ 876822 w 4713080"/>
              <a:gd name="connsiteY75" fmla="*/ 1102290 h 2655518"/>
              <a:gd name="connsiteX76" fmla="*/ 939452 w 4713080"/>
              <a:gd name="connsiteY76" fmla="*/ 1027134 h 2655518"/>
              <a:gd name="connsiteX77" fmla="*/ 964504 w 4713080"/>
              <a:gd name="connsiteY77" fmla="*/ 977030 h 2655518"/>
              <a:gd name="connsiteX78" fmla="*/ 989556 w 4713080"/>
              <a:gd name="connsiteY78" fmla="*/ 939452 h 2655518"/>
              <a:gd name="connsiteX79" fmla="*/ 1014608 w 4713080"/>
              <a:gd name="connsiteY79" fmla="*/ 889348 h 2655518"/>
              <a:gd name="connsiteX80" fmla="*/ 1052186 w 4713080"/>
              <a:gd name="connsiteY80" fmla="*/ 839244 h 2655518"/>
              <a:gd name="connsiteX81" fmla="*/ 1089764 w 4713080"/>
              <a:gd name="connsiteY81" fmla="*/ 726510 h 2655518"/>
              <a:gd name="connsiteX82" fmla="*/ 1102291 w 4713080"/>
              <a:gd name="connsiteY82" fmla="*/ 688932 h 2655518"/>
              <a:gd name="connsiteX83" fmla="*/ 1127343 w 4713080"/>
              <a:gd name="connsiteY83" fmla="*/ 651353 h 2655518"/>
              <a:gd name="connsiteX84" fmla="*/ 1152395 w 4713080"/>
              <a:gd name="connsiteY84" fmla="*/ 563671 h 2655518"/>
              <a:gd name="connsiteX85" fmla="*/ 1177447 w 4713080"/>
              <a:gd name="connsiteY85" fmla="*/ 526093 h 2655518"/>
              <a:gd name="connsiteX86" fmla="*/ 1202499 w 4713080"/>
              <a:gd name="connsiteY86" fmla="*/ 450937 h 2655518"/>
              <a:gd name="connsiteX87" fmla="*/ 1227551 w 4713080"/>
              <a:gd name="connsiteY87" fmla="*/ 413359 h 2655518"/>
              <a:gd name="connsiteX88" fmla="*/ 1290181 w 4713080"/>
              <a:gd name="connsiteY88" fmla="*/ 338203 h 2655518"/>
              <a:gd name="connsiteX89" fmla="*/ 1302707 w 4713080"/>
              <a:gd name="connsiteY89" fmla="*/ 300625 h 2655518"/>
              <a:gd name="connsiteX90" fmla="*/ 1352811 w 4713080"/>
              <a:gd name="connsiteY90" fmla="*/ 225469 h 2655518"/>
              <a:gd name="connsiteX91" fmla="*/ 1402915 w 4713080"/>
              <a:gd name="connsiteY91" fmla="*/ 150312 h 2655518"/>
              <a:gd name="connsiteX92" fmla="*/ 1478071 w 4713080"/>
              <a:gd name="connsiteY92" fmla="*/ 62630 h 2655518"/>
              <a:gd name="connsiteX93" fmla="*/ 1515649 w 4713080"/>
              <a:gd name="connsiteY93" fmla="*/ 50104 h 2655518"/>
              <a:gd name="connsiteX94" fmla="*/ 1553227 w 4713080"/>
              <a:gd name="connsiteY94" fmla="*/ 25052 h 2655518"/>
              <a:gd name="connsiteX95" fmla="*/ 1540701 w 4713080"/>
              <a:gd name="connsiteY95" fmla="*/ 0 h 265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713080" h="2655518">
                <a:moveTo>
                  <a:pt x="1540701" y="0"/>
                </a:moveTo>
                <a:lnTo>
                  <a:pt x="3056351" y="12526"/>
                </a:lnTo>
                <a:cubicBezTo>
                  <a:pt x="3071401" y="12890"/>
                  <a:pt x="3079833" y="32292"/>
                  <a:pt x="3093929" y="37578"/>
                </a:cubicBezTo>
                <a:cubicBezTo>
                  <a:pt x="3113864" y="45053"/>
                  <a:pt x="3135682" y="45929"/>
                  <a:pt x="3156559" y="50104"/>
                </a:cubicBezTo>
                <a:cubicBezTo>
                  <a:pt x="3276691" y="110170"/>
                  <a:pt x="3127738" y="34092"/>
                  <a:pt x="3269293" y="112734"/>
                </a:cubicBezTo>
                <a:cubicBezTo>
                  <a:pt x="3285616" y="121802"/>
                  <a:pt x="3303185" y="128522"/>
                  <a:pt x="3319397" y="137786"/>
                </a:cubicBezTo>
                <a:cubicBezTo>
                  <a:pt x="3382298" y="173729"/>
                  <a:pt x="3331372" y="155444"/>
                  <a:pt x="3407080" y="187890"/>
                </a:cubicBezTo>
                <a:cubicBezTo>
                  <a:pt x="3419216" y="193091"/>
                  <a:pt x="3432522" y="195215"/>
                  <a:pt x="3444658" y="200416"/>
                </a:cubicBezTo>
                <a:cubicBezTo>
                  <a:pt x="3461821" y="207772"/>
                  <a:pt x="3477599" y="218113"/>
                  <a:pt x="3494762" y="225469"/>
                </a:cubicBezTo>
                <a:cubicBezTo>
                  <a:pt x="3506898" y="230670"/>
                  <a:pt x="3520798" y="231583"/>
                  <a:pt x="3532340" y="237995"/>
                </a:cubicBezTo>
                <a:cubicBezTo>
                  <a:pt x="3558660" y="252617"/>
                  <a:pt x="3578932" y="278578"/>
                  <a:pt x="3607496" y="288099"/>
                </a:cubicBezTo>
                <a:cubicBezTo>
                  <a:pt x="3620022" y="292274"/>
                  <a:pt x="3633532" y="294213"/>
                  <a:pt x="3645074" y="300625"/>
                </a:cubicBezTo>
                <a:cubicBezTo>
                  <a:pt x="3671394" y="315247"/>
                  <a:pt x="3720230" y="350729"/>
                  <a:pt x="3720230" y="350729"/>
                </a:cubicBezTo>
                <a:cubicBezTo>
                  <a:pt x="3749926" y="499208"/>
                  <a:pt x="3710893" y="345379"/>
                  <a:pt x="3757808" y="450937"/>
                </a:cubicBezTo>
                <a:cubicBezTo>
                  <a:pt x="3768533" y="475068"/>
                  <a:pt x="3774509" y="501041"/>
                  <a:pt x="3782860" y="526093"/>
                </a:cubicBezTo>
                <a:cubicBezTo>
                  <a:pt x="3787035" y="538619"/>
                  <a:pt x="3788062" y="552685"/>
                  <a:pt x="3795386" y="563671"/>
                </a:cubicBezTo>
                <a:cubicBezTo>
                  <a:pt x="3803737" y="576197"/>
                  <a:pt x="3814324" y="587492"/>
                  <a:pt x="3820438" y="601249"/>
                </a:cubicBezTo>
                <a:cubicBezTo>
                  <a:pt x="3831163" y="625380"/>
                  <a:pt x="3845491" y="676406"/>
                  <a:pt x="3845491" y="676406"/>
                </a:cubicBezTo>
                <a:cubicBezTo>
                  <a:pt x="3841315" y="709809"/>
                  <a:pt x="3837725" y="743290"/>
                  <a:pt x="3832964" y="776614"/>
                </a:cubicBezTo>
                <a:cubicBezTo>
                  <a:pt x="3829115" y="803556"/>
                  <a:pt x="3822830" y="859512"/>
                  <a:pt x="3807912" y="889348"/>
                </a:cubicBezTo>
                <a:cubicBezTo>
                  <a:pt x="3801179" y="902813"/>
                  <a:pt x="3791211" y="914400"/>
                  <a:pt x="3782860" y="926926"/>
                </a:cubicBezTo>
                <a:cubicBezTo>
                  <a:pt x="3754606" y="1039943"/>
                  <a:pt x="3768696" y="994470"/>
                  <a:pt x="3745282" y="1064712"/>
                </a:cubicBezTo>
                <a:cubicBezTo>
                  <a:pt x="3749457" y="1127342"/>
                  <a:pt x="3750876" y="1190218"/>
                  <a:pt x="3757808" y="1252603"/>
                </a:cubicBezTo>
                <a:cubicBezTo>
                  <a:pt x="3762217" y="1292288"/>
                  <a:pt x="3803230" y="1339526"/>
                  <a:pt x="3820438" y="1365337"/>
                </a:cubicBezTo>
                <a:cubicBezTo>
                  <a:pt x="3844308" y="1401142"/>
                  <a:pt x="3883880" y="1465815"/>
                  <a:pt x="3920647" y="1478071"/>
                </a:cubicBezTo>
                <a:cubicBezTo>
                  <a:pt x="3933173" y="1482246"/>
                  <a:pt x="3946415" y="1484692"/>
                  <a:pt x="3958225" y="1490597"/>
                </a:cubicBezTo>
                <a:cubicBezTo>
                  <a:pt x="3971690" y="1497330"/>
                  <a:pt x="3982732" y="1508180"/>
                  <a:pt x="3995803" y="1515649"/>
                </a:cubicBezTo>
                <a:cubicBezTo>
                  <a:pt x="4012015" y="1524913"/>
                  <a:pt x="4029206" y="1532350"/>
                  <a:pt x="4045907" y="1540701"/>
                </a:cubicBezTo>
                <a:cubicBezTo>
                  <a:pt x="4062608" y="1557403"/>
                  <a:pt x="4076791" y="1577077"/>
                  <a:pt x="4096011" y="1590806"/>
                </a:cubicBezTo>
                <a:cubicBezTo>
                  <a:pt x="4106755" y="1598480"/>
                  <a:pt x="4122047" y="1596920"/>
                  <a:pt x="4133589" y="1603332"/>
                </a:cubicBezTo>
                <a:cubicBezTo>
                  <a:pt x="4159909" y="1617954"/>
                  <a:pt x="4183693" y="1636735"/>
                  <a:pt x="4208745" y="1653436"/>
                </a:cubicBezTo>
                <a:lnTo>
                  <a:pt x="4246323" y="1678488"/>
                </a:lnTo>
                <a:cubicBezTo>
                  <a:pt x="4258849" y="1686839"/>
                  <a:pt x="4273256" y="1692895"/>
                  <a:pt x="4283901" y="1703540"/>
                </a:cubicBezTo>
                <a:cubicBezTo>
                  <a:pt x="4292252" y="1711891"/>
                  <a:pt x="4298827" y="1722516"/>
                  <a:pt x="4308954" y="1728592"/>
                </a:cubicBezTo>
                <a:cubicBezTo>
                  <a:pt x="4320276" y="1735385"/>
                  <a:pt x="4334006" y="1736943"/>
                  <a:pt x="4346532" y="1741118"/>
                </a:cubicBezTo>
                <a:cubicBezTo>
                  <a:pt x="4431243" y="1854065"/>
                  <a:pt x="4339265" y="1743009"/>
                  <a:pt x="4421688" y="1816274"/>
                </a:cubicBezTo>
                <a:cubicBezTo>
                  <a:pt x="4448168" y="1839812"/>
                  <a:pt x="4467365" y="1871778"/>
                  <a:pt x="4496844" y="1891430"/>
                </a:cubicBezTo>
                <a:cubicBezTo>
                  <a:pt x="4509370" y="1899781"/>
                  <a:pt x="4522857" y="1906844"/>
                  <a:pt x="4534422" y="1916482"/>
                </a:cubicBezTo>
                <a:cubicBezTo>
                  <a:pt x="4575703" y="1950883"/>
                  <a:pt x="4568073" y="1951067"/>
                  <a:pt x="4597052" y="1991638"/>
                </a:cubicBezTo>
                <a:cubicBezTo>
                  <a:pt x="4609186" y="2008626"/>
                  <a:pt x="4622104" y="2025041"/>
                  <a:pt x="4634630" y="2041743"/>
                </a:cubicBezTo>
                <a:cubicBezTo>
                  <a:pt x="4642981" y="2066795"/>
                  <a:pt x="4647872" y="2093280"/>
                  <a:pt x="4659682" y="2116899"/>
                </a:cubicBezTo>
                <a:cubicBezTo>
                  <a:pt x="4690639" y="2178813"/>
                  <a:pt x="4678829" y="2149289"/>
                  <a:pt x="4697260" y="2204581"/>
                </a:cubicBezTo>
                <a:cubicBezTo>
                  <a:pt x="4701435" y="2263036"/>
                  <a:pt x="4709786" y="2321341"/>
                  <a:pt x="4709786" y="2379945"/>
                </a:cubicBezTo>
                <a:cubicBezTo>
                  <a:pt x="4709786" y="2446881"/>
                  <a:pt x="4722746" y="2518468"/>
                  <a:pt x="4697260" y="2580362"/>
                </a:cubicBezTo>
                <a:cubicBezTo>
                  <a:pt x="4687590" y="2603847"/>
                  <a:pt x="4647437" y="2591078"/>
                  <a:pt x="4622104" y="2592888"/>
                </a:cubicBezTo>
                <a:cubicBezTo>
                  <a:pt x="4530385" y="2599439"/>
                  <a:pt x="4438389" y="2601239"/>
                  <a:pt x="4346532" y="2605414"/>
                </a:cubicBezTo>
                <a:cubicBezTo>
                  <a:pt x="4004893" y="2662353"/>
                  <a:pt x="4369086" y="2605484"/>
                  <a:pt x="3482236" y="2630466"/>
                </a:cubicBezTo>
                <a:cubicBezTo>
                  <a:pt x="3448586" y="2631414"/>
                  <a:pt x="3415505" y="2639468"/>
                  <a:pt x="3382027" y="2642992"/>
                </a:cubicBezTo>
                <a:cubicBezTo>
                  <a:pt x="3336162" y="2647820"/>
                  <a:pt x="3290170" y="2651343"/>
                  <a:pt x="3244241" y="2655518"/>
                </a:cubicBezTo>
                <a:cubicBezTo>
                  <a:pt x="2337642" y="2628853"/>
                  <a:pt x="3228934" y="2656807"/>
                  <a:pt x="2517732" y="2630466"/>
                </a:cubicBezTo>
                <a:cubicBezTo>
                  <a:pt x="1927142" y="2608592"/>
                  <a:pt x="2354682" y="2628576"/>
                  <a:pt x="1891430" y="2605414"/>
                </a:cubicBezTo>
                <a:cubicBezTo>
                  <a:pt x="1878904" y="2601239"/>
                  <a:pt x="1866741" y="2595752"/>
                  <a:pt x="1853852" y="2592888"/>
                </a:cubicBezTo>
                <a:cubicBezTo>
                  <a:pt x="1643338" y="2546107"/>
                  <a:pt x="1311774" y="2590090"/>
                  <a:pt x="1177447" y="2592888"/>
                </a:cubicBezTo>
                <a:cubicBezTo>
                  <a:pt x="847595" y="2588713"/>
                  <a:pt x="517564" y="2591997"/>
                  <a:pt x="187891" y="2580362"/>
                </a:cubicBezTo>
                <a:cubicBezTo>
                  <a:pt x="161500" y="2579431"/>
                  <a:pt x="134706" y="2569958"/>
                  <a:pt x="112734" y="2555310"/>
                </a:cubicBezTo>
                <a:cubicBezTo>
                  <a:pt x="27752" y="2498655"/>
                  <a:pt x="58868" y="2526497"/>
                  <a:pt x="12526" y="2480153"/>
                </a:cubicBezTo>
                <a:cubicBezTo>
                  <a:pt x="8351" y="2463452"/>
                  <a:pt x="0" y="2447264"/>
                  <a:pt x="0" y="2430049"/>
                </a:cubicBezTo>
                <a:cubicBezTo>
                  <a:pt x="0" y="2274248"/>
                  <a:pt x="7436" y="2314572"/>
                  <a:pt x="25052" y="2367419"/>
                </a:cubicBezTo>
                <a:cubicBezTo>
                  <a:pt x="37578" y="2363244"/>
                  <a:pt x="52320" y="2363141"/>
                  <a:pt x="62630" y="2354893"/>
                </a:cubicBezTo>
                <a:cubicBezTo>
                  <a:pt x="74385" y="2345489"/>
                  <a:pt x="77037" y="2327960"/>
                  <a:pt x="87682" y="2317315"/>
                </a:cubicBezTo>
                <a:cubicBezTo>
                  <a:pt x="98327" y="2306670"/>
                  <a:pt x="112734" y="2300614"/>
                  <a:pt x="125260" y="2292263"/>
                </a:cubicBezTo>
                <a:cubicBezTo>
                  <a:pt x="147858" y="2258367"/>
                  <a:pt x="159471" y="2244313"/>
                  <a:pt x="175364" y="2204581"/>
                </a:cubicBezTo>
                <a:cubicBezTo>
                  <a:pt x="185172" y="2180063"/>
                  <a:pt x="185769" y="2151397"/>
                  <a:pt x="200417" y="2129425"/>
                </a:cubicBezTo>
                <a:cubicBezTo>
                  <a:pt x="208768" y="2116899"/>
                  <a:pt x="218736" y="2105312"/>
                  <a:pt x="225469" y="2091847"/>
                </a:cubicBezTo>
                <a:cubicBezTo>
                  <a:pt x="233135" y="2076515"/>
                  <a:pt x="248228" y="2016778"/>
                  <a:pt x="250521" y="2004164"/>
                </a:cubicBezTo>
                <a:cubicBezTo>
                  <a:pt x="276537" y="1861073"/>
                  <a:pt x="244985" y="1970669"/>
                  <a:pt x="288099" y="1841326"/>
                </a:cubicBezTo>
                <a:cubicBezTo>
                  <a:pt x="292274" y="1828800"/>
                  <a:pt x="293301" y="1814734"/>
                  <a:pt x="300625" y="1803748"/>
                </a:cubicBezTo>
                <a:lnTo>
                  <a:pt x="425885" y="1615858"/>
                </a:lnTo>
                <a:cubicBezTo>
                  <a:pt x="425892" y="1615847"/>
                  <a:pt x="475981" y="1540712"/>
                  <a:pt x="475989" y="1540701"/>
                </a:cubicBezTo>
                <a:cubicBezTo>
                  <a:pt x="488515" y="1524000"/>
                  <a:pt x="499981" y="1506448"/>
                  <a:pt x="513567" y="1490597"/>
                </a:cubicBezTo>
                <a:cubicBezTo>
                  <a:pt x="585902" y="1406207"/>
                  <a:pt x="520828" y="1498495"/>
                  <a:pt x="576197" y="1415441"/>
                </a:cubicBezTo>
                <a:cubicBezTo>
                  <a:pt x="580372" y="1398740"/>
                  <a:pt x="580182" y="1380284"/>
                  <a:pt x="588723" y="1365337"/>
                </a:cubicBezTo>
                <a:cubicBezTo>
                  <a:pt x="612230" y="1324199"/>
                  <a:pt x="671664" y="1307449"/>
                  <a:pt x="701458" y="1277655"/>
                </a:cubicBezTo>
                <a:cubicBezTo>
                  <a:pt x="811243" y="1167870"/>
                  <a:pt x="671979" y="1302221"/>
                  <a:pt x="776614" y="1215025"/>
                </a:cubicBezTo>
                <a:cubicBezTo>
                  <a:pt x="873060" y="1134653"/>
                  <a:pt x="758471" y="1214594"/>
                  <a:pt x="851770" y="1152395"/>
                </a:cubicBezTo>
                <a:cubicBezTo>
                  <a:pt x="860121" y="1135693"/>
                  <a:pt x="865969" y="1117485"/>
                  <a:pt x="876822" y="1102290"/>
                </a:cubicBezTo>
                <a:cubicBezTo>
                  <a:pt x="950845" y="998656"/>
                  <a:pt x="882648" y="1126542"/>
                  <a:pt x="939452" y="1027134"/>
                </a:cubicBezTo>
                <a:cubicBezTo>
                  <a:pt x="948716" y="1010922"/>
                  <a:pt x="955240" y="993242"/>
                  <a:pt x="964504" y="977030"/>
                </a:cubicBezTo>
                <a:cubicBezTo>
                  <a:pt x="971973" y="963959"/>
                  <a:pt x="982087" y="952523"/>
                  <a:pt x="989556" y="939452"/>
                </a:cubicBezTo>
                <a:cubicBezTo>
                  <a:pt x="998820" y="923240"/>
                  <a:pt x="1004712" y="905182"/>
                  <a:pt x="1014608" y="889348"/>
                </a:cubicBezTo>
                <a:cubicBezTo>
                  <a:pt x="1025673" y="871645"/>
                  <a:pt x="1039660" y="855945"/>
                  <a:pt x="1052186" y="839244"/>
                </a:cubicBezTo>
                <a:lnTo>
                  <a:pt x="1089764" y="726510"/>
                </a:lnTo>
                <a:cubicBezTo>
                  <a:pt x="1093940" y="713984"/>
                  <a:pt x="1094967" y="699918"/>
                  <a:pt x="1102291" y="688932"/>
                </a:cubicBezTo>
                <a:lnTo>
                  <a:pt x="1127343" y="651353"/>
                </a:lnTo>
                <a:cubicBezTo>
                  <a:pt x="1131356" y="635300"/>
                  <a:pt x="1143410" y="581641"/>
                  <a:pt x="1152395" y="563671"/>
                </a:cubicBezTo>
                <a:cubicBezTo>
                  <a:pt x="1159128" y="550206"/>
                  <a:pt x="1171333" y="539850"/>
                  <a:pt x="1177447" y="526093"/>
                </a:cubicBezTo>
                <a:cubicBezTo>
                  <a:pt x="1188172" y="501962"/>
                  <a:pt x="1187851" y="472909"/>
                  <a:pt x="1202499" y="450937"/>
                </a:cubicBezTo>
                <a:cubicBezTo>
                  <a:pt x="1210850" y="438411"/>
                  <a:pt x="1217913" y="424924"/>
                  <a:pt x="1227551" y="413359"/>
                </a:cubicBezTo>
                <a:cubicBezTo>
                  <a:pt x="1262179" y="371805"/>
                  <a:pt x="1266856" y="384853"/>
                  <a:pt x="1290181" y="338203"/>
                </a:cubicBezTo>
                <a:cubicBezTo>
                  <a:pt x="1296086" y="326393"/>
                  <a:pt x="1296295" y="312167"/>
                  <a:pt x="1302707" y="300625"/>
                </a:cubicBezTo>
                <a:cubicBezTo>
                  <a:pt x="1317329" y="274305"/>
                  <a:pt x="1336110" y="250521"/>
                  <a:pt x="1352811" y="225469"/>
                </a:cubicBezTo>
                <a:cubicBezTo>
                  <a:pt x="1352818" y="225458"/>
                  <a:pt x="1402907" y="150323"/>
                  <a:pt x="1402915" y="150312"/>
                </a:cubicBezTo>
                <a:cubicBezTo>
                  <a:pt x="1420280" y="127159"/>
                  <a:pt x="1451901" y="80077"/>
                  <a:pt x="1478071" y="62630"/>
                </a:cubicBezTo>
                <a:cubicBezTo>
                  <a:pt x="1489057" y="55306"/>
                  <a:pt x="1503839" y="56009"/>
                  <a:pt x="1515649" y="50104"/>
                </a:cubicBezTo>
                <a:cubicBezTo>
                  <a:pt x="1529114" y="43371"/>
                  <a:pt x="1541471" y="34456"/>
                  <a:pt x="1553227" y="25052"/>
                </a:cubicBezTo>
                <a:cubicBezTo>
                  <a:pt x="1562449" y="17675"/>
                  <a:pt x="1290180" y="2088"/>
                  <a:pt x="1540701" y="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5255880" y="4510807"/>
            <a:ext cx="1206673" cy="523220"/>
          </a:xfrm>
          <a:prstGeom prst="rect">
            <a:avLst/>
          </a:prstGeom>
          <a:noFill/>
        </p:spPr>
        <p:txBody>
          <a:bodyPr wrap="square" rtlCol="0">
            <a:spAutoFit/>
          </a:bodyPr>
          <a:lstStyle/>
          <a:p>
            <a:r>
              <a:rPr lang="en-US" sz="2800" b="1" dirty="0"/>
              <a:t>LAN 2</a:t>
            </a:r>
          </a:p>
        </p:txBody>
      </p:sp>
      <p:sp>
        <p:nvSpPr>
          <p:cNvPr id="1029" name="TextBox 1028"/>
          <p:cNvSpPr txBox="1"/>
          <p:nvPr/>
        </p:nvSpPr>
        <p:spPr>
          <a:xfrm>
            <a:off x="7229815" y="4286037"/>
            <a:ext cx="4965840" cy="1938992"/>
          </a:xfrm>
          <a:prstGeom prst="rect">
            <a:avLst/>
          </a:prstGeom>
          <a:noFill/>
        </p:spPr>
        <p:txBody>
          <a:bodyPr wrap="square" rtlCol="0">
            <a:spAutoFit/>
          </a:bodyPr>
          <a:lstStyle/>
          <a:p>
            <a:r>
              <a:rPr lang="en-US" sz="2000" dirty="0"/>
              <a:t>LAN 1 </a:t>
            </a:r>
            <a:r>
              <a:rPr lang="si-LK" sz="2000" dirty="0"/>
              <a:t>හා </a:t>
            </a:r>
            <a:r>
              <a:rPr lang="en-US" sz="2000" dirty="0"/>
              <a:t>LAN 2 </a:t>
            </a:r>
            <a:r>
              <a:rPr lang="si-LK" sz="2000" dirty="0"/>
              <a:t>පරිගණක ජාල අන්තර්ජාලය හා සම්බන්ධ වන්නේ </a:t>
            </a:r>
            <a:r>
              <a:rPr lang="en-US" sz="2000" dirty="0"/>
              <a:t>Proxy Server</a:t>
            </a:r>
            <a:r>
              <a:rPr lang="si-LK" sz="2000" dirty="0"/>
              <a:t>ක් මගිනි. එමනිසා අන්තර්ජාලය භාවිතය </a:t>
            </a:r>
          </a:p>
          <a:p>
            <a:pPr marL="285744" indent="-285744">
              <a:buFont typeface="Arial" panose="020B0604020202020204" pitchFamily="34" charset="0"/>
              <a:buChar char="•"/>
            </a:pPr>
            <a:r>
              <a:rPr lang="si-LK" sz="2000" dirty="0"/>
              <a:t>ආරක්ෂිතය </a:t>
            </a:r>
          </a:p>
          <a:p>
            <a:pPr marL="285744" indent="-285744">
              <a:buFont typeface="Arial" panose="020B0604020202020204" pitchFamily="34" charset="0"/>
              <a:buChar char="•"/>
            </a:pPr>
            <a:r>
              <a:rPr lang="si-LK" sz="2000" dirty="0"/>
              <a:t>පාලනය කල හැකිය</a:t>
            </a:r>
          </a:p>
          <a:p>
            <a:pPr marL="285744" indent="-285744">
              <a:buFont typeface="Arial" panose="020B0604020202020204" pitchFamily="34" charset="0"/>
              <a:buChar char="•"/>
            </a:pPr>
            <a:r>
              <a:rPr lang="si-LK" sz="2000" dirty="0"/>
              <a:t>කාර්යක්ෂම කල හැකිය</a:t>
            </a:r>
          </a:p>
        </p:txBody>
      </p:sp>
    </p:spTree>
    <p:extLst>
      <p:ext uri="{BB962C8B-B14F-4D97-AF65-F5344CB8AC3E}">
        <p14:creationId xmlns:p14="http://schemas.microsoft.com/office/powerpoint/2010/main" val="428897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9">
                                            <p:txEl>
                                              <p:pRg st="0" end="0"/>
                                            </p:txEl>
                                          </p:spTgt>
                                        </p:tgtEl>
                                        <p:attrNameLst>
                                          <p:attrName>style.visibility</p:attrName>
                                        </p:attrNameLst>
                                      </p:cBhvr>
                                      <p:to>
                                        <p:strVal val="visible"/>
                                      </p:to>
                                    </p:set>
                                    <p:animEffect transition="in" filter="wipe(down)">
                                      <p:cBhvr>
                                        <p:cTn id="7" dur="500"/>
                                        <p:tgtEl>
                                          <p:spTgt spid="10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9">
                                            <p:txEl>
                                              <p:pRg st="1" end="1"/>
                                            </p:txEl>
                                          </p:spTgt>
                                        </p:tgtEl>
                                        <p:attrNameLst>
                                          <p:attrName>style.visibility</p:attrName>
                                        </p:attrNameLst>
                                      </p:cBhvr>
                                      <p:to>
                                        <p:strVal val="visible"/>
                                      </p:to>
                                    </p:set>
                                    <p:animEffect transition="in" filter="wipe(down)">
                                      <p:cBhvr>
                                        <p:cTn id="12" dur="500"/>
                                        <p:tgtEl>
                                          <p:spTgt spid="10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9">
                                            <p:txEl>
                                              <p:pRg st="2" end="2"/>
                                            </p:txEl>
                                          </p:spTgt>
                                        </p:tgtEl>
                                        <p:attrNameLst>
                                          <p:attrName>style.visibility</p:attrName>
                                        </p:attrNameLst>
                                      </p:cBhvr>
                                      <p:to>
                                        <p:strVal val="visible"/>
                                      </p:to>
                                    </p:set>
                                    <p:animEffect transition="in" filter="wipe(down)">
                                      <p:cBhvr>
                                        <p:cTn id="17" dur="500"/>
                                        <p:tgtEl>
                                          <p:spTgt spid="10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9">
                                            <p:txEl>
                                              <p:pRg st="3" end="3"/>
                                            </p:txEl>
                                          </p:spTgt>
                                        </p:tgtEl>
                                        <p:attrNameLst>
                                          <p:attrName>style.visibility</p:attrName>
                                        </p:attrNameLst>
                                      </p:cBhvr>
                                      <p:to>
                                        <p:strVal val="visible"/>
                                      </p:to>
                                    </p:set>
                                    <p:animEffect transition="in" filter="wipe(down)">
                                      <p:cBhvr>
                                        <p:cTn id="22" dur="500"/>
                                        <p:tgtEl>
                                          <p:spTgt spid="10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lated imag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00620" y="1141776"/>
            <a:ext cx="10778301" cy="4131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30259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649483"/>
          </a:xfrm>
        </p:spPr>
        <p:txBody>
          <a:bodyPr>
            <a:normAutofit/>
          </a:bodyPr>
          <a:lstStyle/>
          <a:p>
            <a:pPr algn="ctr"/>
            <a:r>
              <a:rPr lang="en-US" sz="3200" dirty="0"/>
              <a:t>Application Server - </a:t>
            </a:r>
            <a:r>
              <a:rPr lang="si-LK" sz="3200" dirty="0"/>
              <a:t>යෙදුම් සේවාදායකය</a:t>
            </a:r>
            <a:endParaRPr lang="en-US" sz="3200" dirty="0"/>
          </a:p>
        </p:txBody>
      </p:sp>
      <p:sp>
        <p:nvSpPr>
          <p:cNvPr id="6" name="Content Placeholder 5"/>
          <p:cNvSpPr>
            <a:spLocks noGrp="1"/>
          </p:cNvSpPr>
          <p:nvPr>
            <p:ph idx="1"/>
          </p:nvPr>
        </p:nvSpPr>
        <p:spPr>
          <a:xfrm>
            <a:off x="475993" y="1161749"/>
            <a:ext cx="11098060" cy="1910457"/>
          </a:xfrm>
        </p:spPr>
        <p:txBody>
          <a:bodyPr>
            <a:normAutofit fontScale="70000" lnSpcReduction="20000"/>
          </a:bodyPr>
          <a:lstStyle/>
          <a:p>
            <a:pPr marL="0" indent="0">
              <a:lnSpc>
                <a:spcPct val="160000"/>
              </a:lnSpc>
              <a:buNone/>
            </a:pPr>
            <a:r>
              <a:rPr lang="si-LK" dirty="0" smtClean="0"/>
              <a:t>වෙබ් සේවාදායකය හා සම්බන්ධව ක්‍රියාත්මක වන සේවාදායකයකි. </a:t>
            </a:r>
            <a:r>
              <a:rPr lang="en-US" dirty="0" smtClean="0"/>
              <a:t>Web Server </a:t>
            </a:r>
            <a:r>
              <a:rPr lang="si-LK" dirty="0" smtClean="0"/>
              <a:t>හා සම්බන්ධ </a:t>
            </a:r>
            <a:r>
              <a:rPr lang="en-US" dirty="0" smtClean="0"/>
              <a:t>Databases </a:t>
            </a:r>
            <a:r>
              <a:rPr lang="si-LK" dirty="0" smtClean="0"/>
              <a:t>හැසිරවීම හා වෙනත් යෙදුම් </a:t>
            </a:r>
            <a:r>
              <a:rPr lang="en-US" dirty="0" smtClean="0"/>
              <a:t>(messaging) </a:t>
            </a:r>
            <a:r>
              <a:rPr lang="si-LK" dirty="0" smtClean="0"/>
              <a:t>හැසිරවීම මෙමගින් සිදුකරයි. අන්තර්ජාලය හරහා  ව්‍යාපාරික කටයුතු කිරීමේ දී </a:t>
            </a:r>
            <a:r>
              <a:rPr lang="en-US" dirty="0" smtClean="0"/>
              <a:t>Web Server </a:t>
            </a:r>
            <a:r>
              <a:rPr lang="si-LK" dirty="0" smtClean="0"/>
              <a:t>එකට සම්බන්ධ අනෙකුත් යෙදුම් සඳහා අවශ්‍ය යටිතල පහසුකම් සපයයි. බොහෝවිට ව්‍යාපාරික කටයුතු වලදී භාවිතා කරයි. </a:t>
            </a:r>
            <a:endParaRPr lang="en-US" dirty="0"/>
          </a:p>
        </p:txBody>
      </p:sp>
      <p:sp>
        <p:nvSpPr>
          <p:cNvPr id="7" name="Rectangle 6"/>
          <p:cNvSpPr/>
          <p:nvPr/>
        </p:nvSpPr>
        <p:spPr>
          <a:xfrm>
            <a:off x="2316273" y="4083489"/>
            <a:ext cx="539663" cy="6638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61407" y="4083485"/>
            <a:ext cx="539663" cy="6638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97047" y="4083485"/>
            <a:ext cx="539663" cy="6638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7" idx="3"/>
            <a:endCxn id="8" idx="1"/>
          </p:cNvCxnSpPr>
          <p:nvPr/>
        </p:nvCxnSpPr>
        <p:spPr>
          <a:xfrm flipV="1">
            <a:off x="2855931" y="4415421"/>
            <a:ext cx="1505472" cy="3"/>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a:stCxn id="8" idx="3"/>
            <a:endCxn id="10" idx="1"/>
          </p:cNvCxnSpPr>
          <p:nvPr/>
        </p:nvCxnSpPr>
        <p:spPr>
          <a:xfrm>
            <a:off x="4901070" y="4415421"/>
            <a:ext cx="695977" cy="0"/>
          </a:xfrm>
          <a:prstGeom prst="line">
            <a:avLst/>
          </a:prstGeom>
        </p:spPr>
        <p:style>
          <a:lnRef idx="1">
            <a:schemeClr val="dk1"/>
          </a:lnRef>
          <a:fillRef idx="0">
            <a:schemeClr val="dk1"/>
          </a:fillRef>
          <a:effectRef idx="0">
            <a:schemeClr val="dk1"/>
          </a:effectRef>
          <a:fontRef idx="minor">
            <a:schemeClr val="tx1"/>
          </a:fontRef>
        </p:style>
      </p:cxnSp>
      <p:sp>
        <p:nvSpPr>
          <p:cNvPr id="15" name="Flowchart: Magnetic Disk 14"/>
          <p:cNvSpPr/>
          <p:nvPr/>
        </p:nvSpPr>
        <p:spPr>
          <a:xfrm>
            <a:off x="7976993" y="3384972"/>
            <a:ext cx="513567" cy="66387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ultidocument 15"/>
          <p:cNvSpPr/>
          <p:nvPr/>
        </p:nvSpPr>
        <p:spPr>
          <a:xfrm>
            <a:off x="8326677" y="5016669"/>
            <a:ext cx="327764" cy="538619"/>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0" idx="3"/>
            <a:endCxn id="15" idx="2"/>
          </p:cNvCxnSpPr>
          <p:nvPr/>
        </p:nvCxnSpPr>
        <p:spPr>
          <a:xfrm flipV="1">
            <a:off x="6136705" y="3716914"/>
            <a:ext cx="1840283" cy="698511"/>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a:stCxn id="10" idx="3"/>
            <a:endCxn id="16" idx="1"/>
          </p:cNvCxnSpPr>
          <p:nvPr/>
        </p:nvCxnSpPr>
        <p:spPr>
          <a:xfrm>
            <a:off x="6136710" y="4415425"/>
            <a:ext cx="2189967" cy="870559"/>
          </a:xfrm>
          <a:prstGeom prst="line">
            <a:avLst/>
          </a:prstGeom>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2091850" y="3679516"/>
            <a:ext cx="977031" cy="369332"/>
          </a:xfrm>
          <a:prstGeom prst="rect">
            <a:avLst/>
          </a:prstGeom>
          <a:noFill/>
        </p:spPr>
        <p:txBody>
          <a:bodyPr wrap="square" rtlCol="0">
            <a:spAutoFit/>
          </a:bodyPr>
          <a:lstStyle/>
          <a:p>
            <a:r>
              <a:rPr lang="en-US" dirty="0"/>
              <a:t>Client</a:t>
            </a:r>
          </a:p>
        </p:txBody>
      </p:sp>
      <p:sp>
        <p:nvSpPr>
          <p:cNvPr id="22" name="TextBox 21"/>
          <p:cNvSpPr txBox="1"/>
          <p:nvPr/>
        </p:nvSpPr>
        <p:spPr>
          <a:xfrm>
            <a:off x="3951440" y="3695454"/>
            <a:ext cx="1397177" cy="369332"/>
          </a:xfrm>
          <a:prstGeom prst="rect">
            <a:avLst/>
          </a:prstGeom>
          <a:noFill/>
        </p:spPr>
        <p:txBody>
          <a:bodyPr wrap="square" rtlCol="0">
            <a:spAutoFit/>
          </a:bodyPr>
          <a:lstStyle/>
          <a:p>
            <a:r>
              <a:rPr lang="en-US" dirty="0"/>
              <a:t>Web Server</a:t>
            </a:r>
          </a:p>
        </p:txBody>
      </p:sp>
      <p:sp>
        <p:nvSpPr>
          <p:cNvPr id="32" name="TextBox 31"/>
          <p:cNvSpPr txBox="1"/>
          <p:nvPr/>
        </p:nvSpPr>
        <p:spPr>
          <a:xfrm>
            <a:off x="5331128" y="3520139"/>
            <a:ext cx="1397177" cy="646331"/>
          </a:xfrm>
          <a:prstGeom prst="rect">
            <a:avLst/>
          </a:prstGeom>
          <a:noFill/>
        </p:spPr>
        <p:txBody>
          <a:bodyPr wrap="square" rtlCol="0">
            <a:spAutoFit/>
          </a:bodyPr>
          <a:lstStyle/>
          <a:p>
            <a:r>
              <a:rPr lang="en-US" dirty="0"/>
              <a:t>Application Server</a:t>
            </a:r>
          </a:p>
        </p:txBody>
      </p:sp>
      <p:sp>
        <p:nvSpPr>
          <p:cNvPr id="33" name="TextBox 32"/>
          <p:cNvSpPr txBox="1"/>
          <p:nvPr/>
        </p:nvSpPr>
        <p:spPr>
          <a:xfrm>
            <a:off x="7628088" y="2969235"/>
            <a:ext cx="1397177" cy="369332"/>
          </a:xfrm>
          <a:prstGeom prst="rect">
            <a:avLst/>
          </a:prstGeom>
          <a:noFill/>
        </p:spPr>
        <p:txBody>
          <a:bodyPr wrap="square" rtlCol="0">
            <a:spAutoFit/>
          </a:bodyPr>
          <a:lstStyle/>
          <a:p>
            <a:r>
              <a:rPr lang="en-US" dirty="0"/>
              <a:t>Data Base</a:t>
            </a:r>
          </a:p>
        </p:txBody>
      </p:sp>
      <p:sp>
        <p:nvSpPr>
          <p:cNvPr id="34" name="TextBox 33"/>
          <p:cNvSpPr txBox="1"/>
          <p:nvPr/>
        </p:nvSpPr>
        <p:spPr>
          <a:xfrm>
            <a:off x="8020304" y="4647338"/>
            <a:ext cx="2839763" cy="369332"/>
          </a:xfrm>
          <a:prstGeom prst="rect">
            <a:avLst/>
          </a:prstGeom>
          <a:noFill/>
        </p:spPr>
        <p:txBody>
          <a:bodyPr wrap="square" rtlCol="0">
            <a:spAutoFit/>
          </a:bodyPr>
          <a:lstStyle/>
          <a:p>
            <a:r>
              <a:rPr lang="en-US" dirty="0"/>
              <a:t>Other Backend Application</a:t>
            </a:r>
          </a:p>
        </p:txBody>
      </p:sp>
    </p:spTree>
    <p:extLst>
      <p:ext uri="{BB962C8B-B14F-4D97-AF65-F5344CB8AC3E}">
        <p14:creationId xmlns:p14="http://schemas.microsoft.com/office/powerpoint/2010/main" val="269768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00"/>
                                        <p:tgtEl>
                                          <p:spTgt spid="33"/>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down)">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animEffect transition="in" filter="wipe(left)">
                                      <p:cBhvr>
                                        <p:cTn id="5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8" grpId="0" animBg="1"/>
      <p:bldP spid="10" grpId="0" animBg="1"/>
      <p:bldP spid="15" grpId="0" animBg="1"/>
      <p:bldP spid="16" grpId="0" animBg="1"/>
      <p:bldP spid="21" grpId="0"/>
      <p:bldP spid="22" grpId="0"/>
      <p:bldP spid="32" grpId="0"/>
      <p:bldP spid="33" grpId="0"/>
      <p:bldP spid="3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186"/>
            <a:ext cx="10515600" cy="674535"/>
          </a:xfrm>
        </p:spPr>
        <p:txBody>
          <a:bodyPr>
            <a:normAutofit/>
          </a:bodyPr>
          <a:lstStyle/>
          <a:p>
            <a:pPr algn="ctr"/>
            <a:r>
              <a:rPr lang="en-US" sz="3200" dirty="0"/>
              <a:t>DNS - Domain Name Server</a:t>
            </a:r>
          </a:p>
        </p:txBody>
      </p:sp>
      <p:sp>
        <p:nvSpPr>
          <p:cNvPr id="3" name="Content Placeholder 2"/>
          <p:cNvSpPr>
            <a:spLocks noGrp="1"/>
          </p:cNvSpPr>
          <p:nvPr>
            <p:ph idx="1"/>
          </p:nvPr>
        </p:nvSpPr>
        <p:spPr>
          <a:xfrm>
            <a:off x="525049" y="989559"/>
            <a:ext cx="10515600" cy="5511452"/>
          </a:xfrm>
        </p:spPr>
        <p:txBody>
          <a:bodyPr>
            <a:normAutofit/>
          </a:bodyPr>
          <a:lstStyle/>
          <a:p>
            <a:r>
              <a:rPr lang="en-US" dirty="0" smtClean="0"/>
              <a:t>Web Browser </a:t>
            </a:r>
            <a:r>
              <a:rPr lang="si-LK" dirty="0" smtClean="0"/>
              <a:t>එකක් මගින් වෙබ් අඩවියකට පිවිසීමේ දී </a:t>
            </a:r>
            <a:r>
              <a:rPr lang="en-US" dirty="0" smtClean="0"/>
              <a:t>Domain Names </a:t>
            </a:r>
            <a:r>
              <a:rPr lang="si-LK" dirty="0" smtClean="0"/>
              <a:t>භාවිතා කරයි. </a:t>
            </a:r>
            <a:r>
              <a:rPr lang="en-US" dirty="0" smtClean="0"/>
              <a:t>Ex:- google.com</a:t>
            </a:r>
          </a:p>
          <a:p>
            <a:r>
              <a:rPr lang="si-LK" dirty="0" smtClean="0"/>
              <a:t>මිනිසාට හඳුනාගැනීමේ පහසුව සඳහා මෙලෙස අකරුවලින් තිබුනද සත්‍ය වශයෙන් ඇත්තේ අනන්‍යවු අංක 4කිනි. එය </a:t>
            </a:r>
            <a:r>
              <a:rPr lang="en-US" dirty="0" smtClean="0"/>
              <a:t>IP</a:t>
            </a:r>
            <a:r>
              <a:rPr lang="si-LK" dirty="0" smtClean="0"/>
              <a:t> </a:t>
            </a:r>
            <a:r>
              <a:rPr lang="en-US" dirty="0" smtClean="0"/>
              <a:t>Address </a:t>
            </a:r>
            <a:r>
              <a:rPr lang="si-LK" dirty="0" smtClean="0"/>
              <a:t>ලෙස හඳුන්වයි.</a:t>
            </a:r>
            <a:endParaRPr lang="en-US" dirty="0" smtClean="0"/>
          </a:p>
          <a:p>
            <a:r>
              <a:rPr lang="en-US" dirty="0" smtClean="0">
                <a:hlinkClick r:id="rId2"/>
              </a:rPr>
              <a:t>www.gov.lk</a:t>
            </a:r>
            <a:r>
              <a:rPr lang="en-US" dirty="0" smtClean="0"/>
              <a:t> -----</a:t>
            </a:r>
            <a:r>
              <a:rPr lang="en-US" dirty="0">
                <a:sym typeface="Wingdings" panose="05000000000000000000" pitchFamily="2" charset="2"/>
              </a:rPr>
              <a:t> </a:t>
            </a:r>
            <a:r>
              <a:rPr lang="en-US" dirty="0" smtClean="0">
                <a:sym typeface="Wingdings" panose="05000000000000000000" pitchFamily="2" charset="2"/>
              </a:rPr>
              <a:t>43.224.127.40</a:t>
            </a:r>
            <a:endParaRPr lang="en-US" dirty="0">
              <a:sym typeface="Wingdings" panose="05000000000000000000" pitchFamily="2" charset="2"/>
            </a:endParaRPr>
          </a:p>
          <a:p>
            <a:r>
              <a:rPr lang="si-LK" dirty="0" smtClean="0">
                <a:sym typeface="Wingdings" panose="05000000000000000000" pitchFamily="2" charset="2"/>
              </a:rPr>
              <a:t>අකුරු වලින් ආදානය කරන </a:t>
            </a:r>
            <a:r>
              <a:rPr lang="en-US" dirty="0" smtClean="0">
                <a:sym typeface="Wingdings" panose="05000000000000000000" pitchFamily="2" charset="2"/>
              </a:rPr>
              <a:t>URL </a:t>
            </a:r>
            <a:r>
              <a:rPr lang="si-LK" dirty="0" smtClean="0">
                <a:sym typeface="Wingdings" panose="05000000000000000000" pitchFamily="2" charset="2"/>
              </a:rPr>
              <a:t>එක </a:t>
            </a:r>
            <a:r>
              <a:rPr lang="en-US" dirty="0" smtClean="0">
                <a:sym typeface="Wingdings" panose="05000000000000000000" pitchFamily="2" charset="2"/>
              </a:rPr>
              <a:t>IP </a:t>
            </a:r>
            <a:r>
              <a:rPr lang="si-LK" dirty="0" smtClean="0">
                <a:sym typeface="Wingdings" panose="05000000000000000000" pitchFamily="2" charset="2"/>
              </a:rPr>
              <a:t>ලිපිනය බවට පරිවර්තනය කරනු ලබන්නේ </a:t>
            </a:r>
            <a:r>
              <a:rPr lang="en-US" dirty="0" smtClean="0">
                <a:sym typeface="Wingdings" panose="05000000000000000000" pitchFamily="2" charset="2"/>
              </a:rPr>
              <a:t>DNS Server </a:t>
            </a:r>
            <a:r>
              <a:rPr lang="si-LK" dirty="0" smtClean="0">
                <a:sym typeface="Wingdings" panose="05000000000000000000" pitchFamily="2" charset="2"/>
              </a:rPr>
              <a:t>එක මගිනි.</a:t>
            </a:r>
            <a:endParaRPr lang="en-US" dirty="0" smtClean="0">
              <a:sym typeface="Wingdings" panose="05000000000000000000" pitchFamily="2" charset="2"/>
            </a:endParaRPr>
          </a:p>
          <a:p>
            <a:endParaRPr lang="si-LK" dirty="0" smtClean="0"/>
          </a:p>
          <a:p>
            <a:endParaRPr lang="en-US" dirty="0" smtClean="0"/>
          </a:p>
          <a:p>
            <a:endParaRPr lang="en-US" dirty="0"/>
          </a:p>
        </p:txBody>
      </p:sp>
    </p:spTree>
    <p:extLst>
      <p:ext uri="{BB962C8B-B14F-4D97-AF65-F5344CB8AC3E}">
        <p14:creationId xmlns:p14="http://schemas.microsoft.com/office/powerpoint/2010/main" val="263881765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3867"/>
          </a:xfrm>
        </p:spPr>
        <p:txBody>
          <a:bodyPr>
            <a:normAutofit/>
          </a:bodyPr>
          <a:lstStyle/>
          <a:p>
            <a:pPr algn="ctr"/>
            <a:r>
              <a:rPr lang="si-LK" sz="3200" dirty="0"/>
              <a:t>ඒකීය සම්පත් නිවේශකය - </a:t>
            </a:r>
            <a:r>
              <a:rPr lang="en-US" sz="3200" b="1" dirty="0"/>
              <a:t>URL (Uniform Resource Locator) </a:t>
            </a:r>
            <a:endParaRPr lang="en-US" sz="3200" dirty="0"/>
          </a:p>
        </p:txBody>
      </p:sp>
      <p:sp>
        <p:nvSpPr>
          <p:cNvPr id="3" name="Content Placeholder 2"/>
          <p:cNvSpPr>
            <a:spLocks noGrp="1"/>
          </p:cNvSpPr>
          <p:nvPr>
            <p:ph idx="1"/>
          </p:nvPr>
        </p:nvSpPr>
        <p:spPr/>
        <p:txBody>
          <a:bodyPr/>
          <a:lstStyle/>
          <a:p>
            <a:r>
              <a:rPr lang="si-LK" dirty="0" smtClean="0"/>
              <a:t>අන්තර්ජාලය තුල තොරතුරු අඩංගුකර ඇත්තේ වෙබ් පිටු හෝ වෙබ් අඩවි වැනි විශේෂිත ගොනු ආකාරයකිනි. මෙම ගොනු අනන්‍යව හඳුනා ගැනීම සඳහ</a:t>
            </a:r>
            <a:r>
              <a:rPr lang="si-LK" dirty="0"/>
              <a:t>ා </a:t>
            </a:r>
            <a:r>
              <a:rPr lang="si-LK" dirty="0" smtClean="0"/>
              <a:t>ලබා දී ඇති ලිපියොමු ඒක</a:t>
            </a:r>
            <a:r>
              <a:rPr lang="si-LK" dirty="0"/>
              <a:t>ීය සම්පත් නිවේශකය </a:t>
            </a:r>
            <a:r>
              <a:rPr lang="si-LK" dirty="0" smtClean="0"/>
              <a:t>ලෙස හඳුන්වයි.</a:t>
            </a:r>
          </a:p>
          <a:p>
            <a:r>
              <a:rPr lang="en-US" dirty="0"/>
              <a:t>https://www.doenets.lk/exam/</a:t>
            </a:r>
            <a:endParaRPr lang="si-LK" dirty="0" smtClean="0"/>
          </a:p>
          <a:p>
            <a:endParaRPr lang="en-US" dirty="0"/>
          </a:p>
        </p:txBody>
      </p:sp>
    </p:spTree>
    <p:extLst>
      <p:ext uri="{BB962C8B-B14F-4D97-AF65-F5344CB8AC3E}">
        <p14:creationId xmlns:p14="http://schemas.microsoft.com/office/powerpoint/2010/main" val="383341948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095" y="131131"/>
            <a:ext cx="10756096" cy="642592"/>
          </a:xfrm>
        </p:spPr>
        <p:txBody>
          <a:bodyPr>
            <a:normAutofit/>
          </a:bodyPr>
          <a:lstStyle/>
          <a:p>
            <a:r>
              <a:rPr lang="en-US" sz="3100" dirty="0"/>
              <a:t>URL</a:t>
            </a:r>
            <a:r>
              <a:rPr lang="si-LK" sz="3100" dirty="0"/>
              <a:t> –</a:t>
            </a:r>
            <a:r>
              <a:rPr lang="en-US" sz="3100" dirty="0"/>
              <a:t> Uniform Resource Locator - </a:t>
            </a:r>
            <a:r>
              <a:rPr lang="si-LK" sz="3100" dirty="0"/>
              <a:t>ඒකාකාර සම්පත් නිශ්චායකය</a:t>
            </a:r>
            <a:endParaRPr lang="en-US" dirty="0"/>
          </a:p>
        </p:txBody>
      </p:sp>
      <p:sp>
        <p:nvSpPr>
          <p:cNvPr id="3" name="Content Placeholder 2"/>
          <p:cNvSpPr>
            <a:spLocks noGrp="1"/>
          </p:cNvSpPr>
          <p:nvPr>
            <p:ph idx="1"/>
          </p:nvPr>
        </p:nvSpPr>
        <p:spPr>
          <a:xfrm>
            <a:off x="1484314" y="773727"/>
            <a:ext cx="10018713" cy="3470031"/>
          </a:xfrm>
        </p:spPr>
        <p:txBody>
          <a:bodyPr>
            <a:normAutofit lnSpcReduction="10000"/>
          </a:bodyPr>
          <a:lstStyle/>
          <a:p>
            <a:pPr>
              <a:buFont typeface="Wingdings" panose="05000000000000000000" pitchFamily="2" charset="2"/>
              <a:buChar char="ü"/>
            </a:pPr>
            <a:r>
              <a:rPr lang="en-US" dirty="0" smtClean="0"/>
              <a:t> </a:t>
            </a:r>
            <a:r>
              <a:rPr lang="si-LK" dirty="0" smtClean="0"/>
              <a:t>ස</a:t>
            </a:r>
            <a:r>
              <a:rPr lang="si-LK" dirty="0"/>
              <a:t>ෑම </a:t>
            </a:r>
            <a:r>
              <a:rPr lang="en-US" dirty="0"/>
              <a:t>web page </a:t>
            </a:r>
            <a:r>
              <a:rPr lang="si-LK" dirty="0"/>
              <a:t>එකක්ම  </a:t>
            </a:r>
            <a:r>
              <a:rPr lang="si-LK" dirty="0" smtClean="0"/>
              <a:t>එයටම අනන්‍ය වූ ලිපිනයකින් සමන්විත වේ. එය </a:t>
            </a:r>
            <a:r>
              <a:rPr lang="en-US" dirty="0" smtClean="0"/>
              <a:t>web </a:t>
            </a:r>
            <a:r>
              <a:rPr lang="en-US" dirty="0"/>
              <a:t>address </a:t>
            </a:r>
            <a:r>
              <a:rPr lang="si-LK" dirty="0" smtClean="0"/>
              <a:t>හෙවත් </a:t>
            </a:r>
            <a:r>
              <a:rPr lang="en-US" dirty="0" smtClean="0"/>
              <a:t>URL</a:t>
            </a:r>
            <a:r>
              <a:rPr lang="si-LK" dirty="0"/>
              <a:t> </a:t>
            </a:r>
            <a:r>
              <a:rPr lang="si-LK" dirty="0" smtClean="0"/>
              <a:t>ලෙස හඳුන්වයි.</a:t>
            </a:r>
            <a:r>
              <a:rPr lang="en-US" dirty="0" smtClean="0"/>
              <a:t> </a:t>
            </a:r>
            <a:r>
              <a:rPr lang="si-LK" dirty="0" smtClean="0"/>
              <a:t>ම</a:t>
            </a:r>
            <a:r>
              <a:rPr lang="si-LK" dirty="0"/>
              <a:t>ෙය </a:t>
            </a:r>
            <a:r>
              <a:rPr lang="en-US" dirty="0" smtClean="0"/>
              <a:t> </a:t>
            </a:r>
            <a:r>
              <a:rPr lang="si-LK" dirty="0" smtClean="0"/>
              <a:t>අන</a:t>
            </a:r>
            <a:r>
              <a:rPr lang="si-LK" dirty="0"/>
              <a:t>්තර්ජාලය තුල අනන්‍යය වේ. </a:t>
            </a:r>
          </a:p>
          <a:p>
            <a:pPr marL="0" indent="0">
              <a:buNone/>
            </a:pPr>
            <a:r>
              <a:rPr lang="en-US" dirty="0"/>
              <a:t>	Example:- </a:t>
            </a:r>
            <a:r>
              <a:rPr lang="en-US" dirty="0">
                <a:solidFill>
                  <a:srgbClr val="0070C0"/>
                </a:solidFill>
              </a:rPr>
              <a:t>http://</a:t>
            </a:r>
            <a:r>
              <a:rPr lang="en-US" dirty="0" smtClean="0">
                <a:hlinkClick r:id="rId2"/>
              </a:rPr>
              <a:t>www.gov.lk</a:t>
            </a:r>
            <a:r>
              <a:rPr lang="en-US" dirty="0"/>
              <a:t>, </a:t>
            </a:r>
            <a:r>
              <a:rPr lang="en-US" dirty="0">
                <a:hlinkClick r:id="rId3"/>
              </a:rPr>
              <a:t>www.google.com</a:t>
            </a:r>
            <a:r>
              <a:rPr lang="en-US" dirty="0"/>
              <a:t>, </a:t>
            </a:r>
            <a:r>
              <a:rPr lang="en-US" dirty="0" smtClean="0">
                <a:hlinkClick r:id="rId4"/>
              </a:rPr>
              <a:t>www.yahoo.com</a:t>
            </a:r>
            <a:endParaRPr lang="si-LK" dirty="0" smtClean="0"/>
          </a:p>
          <a:p>
            <a:pPr>
              <a:buFont typeface="Wingdings" panose="05000000000000000000" pitchFamily="2" charset="2"/>
              <a:buChar char="ü"/>
            </a:pPr>
            <a:r>
              <a:rPr lang="en-US" dirty="0" smtClean="0"/>
              <a:t>URL </a:t>
            </a:r>
            <a:r>
              <a:rPr lang="si-LK" dirty="0" smtClean="0"/>
              <a:t>එකක කොටස්</a:t>
            </a:r>
          </a:p>
          <a:p>
            <a:pPr marL="0" indent="0">
              <a:buNone/>
            </a:pPr>
            <a:r>
              <a:rPr lang="en-US" dirty="0">
                <a:solidFill>
                  <a:srgbClr val="FF0000"/>
                </a:solidFill>
              </a:rPr>
              <a:t>http</a:t>
            </a:r>
            <a:r>
              <a:rPr lang="en-US" dirty="0"/>
              <a:t>://</a:t>
            </a:r>
            <a:r>
              <a:rPr lang="en-US" dirty="0" smtClean="0">
                <a:solidFill>
                  <a:srgbClr val="00B050"/>
                </a:solidFill>
              </a:rPr>
              <a:t>www</a:t>
            </a:r>
            <a:r>
              <a:rPr lang="en-US" dirty="0" smtClean="0"/>
              <a:t>.</a:t>
            </a:r>
            <a:r>
              <a:rPr lang="en-US" dirty="0" smtClean="0">
                <a:solidFill>
                  <a:schemeClr val="accent6">
                    <a:lumMod val="75000"/>
                  </a:schemeClr>
                </a:solidFill>
              </a:rPr>
              <a:t>edupub.gov.lk</a:t>
            </a:r>
            <a:r>
              <a:rPr lang="en-US" dirty="0" smtClean="0">
                <a:solidFill>
                  <a:srgbClr val="0070C0"/>
                </a:solidFill>
              </a:rPr>
              <a:t>/Administrator/Sinhala/11/</a:t>
            </a:r>
            <a:r>
              <a:rPr lang="en-US" dirty="0" smtClean="0">
                <a:solidFill>
                  <a:schemeClr val="accent3">
                    <a:lumMod val="75000"/>
                  </a:schemeClr>
                </a:solidFill>
              </a:rPr>
              <a:t>mechanical.pdf</a:t>
            </a:r>
          </a:p>
        </p:txBody>
      </p:sp>
      <p:sp>
        <p:nvSpPr>
          <p:cNvPr id="4" name="TextBox 3"/>
          <p:cNvSpPr txBox="1"/>
          <p:nvPr/>
        </p:nvSpPr>
        <p:spPr>
          <a:xfrm>
            <a:off x="2330053" y="4243755"/>
            <a:ext cx="8628185" cy="2246769"/>
          </a:xfrm>
          <a:prstGeom prst="rect">
            <a:avLst/>
          </a:prstGeom>
          <a:noFill/>
        </p:spPr>
        <p:txBody>
          <a:bodyPr wrap="square" rtlCol="0">
            <a:spAutoFit/>
          </a:bodyPr>
          <a:lstStyle/>
          <a:p>
            <a:pPr marL="342891" indent="-342891">
              <a:buFont typeface="+mj-lt"/>
              <a:buAutoNum type="arabicPeriod"/>
            </a:pPr>
            <a:r>
              <a:rPr lang="en-US" sz="2800" dirty="0">
                <a:solidFill>
                  <a:srgbClr val="FF0000"/>
                </a:solidFill>
              </a:rPr>
              <a:t>Protocol (</a:t>
            </a:r>
            <a:r>
              <a:rPr lang="si-LK" sz="2800" dirty="0">
                <a:solidFill>
                  <a:srgbClr val="FF0000"/>
                </a:solidFill>
              </a:rPr>
              <a:t>නියමාවලිය) </a:t>
            </a:r>
            <a:r>
              <a:rPr lang="en-US" sz="2800" dirty="0"/>
              <a:t>– http</a:t>
            </a:r>
          </a:p>
          <a:p>
            <a:pPr marL="342891" indent="-342891">
              <a:buFont typeface="+mj-lt"/>
              <a:buAutoNum type="arabicPeriod"/>
            </a:pPr>
            <a:r>
              <a:rPr lang="en-US" sz="2800" dirty="0">
                <a:solidFill>
                  <a:srgbClr val="00B050"/>
                </a:solidFill>
              </a:rPr>
              <a:t>www</a:t>
            </a:r>
            <a:r>
              <a:rPr lang="en-US" sz="2800" dirty="0"/>
              <a:t> – world wide web </a:t>
            </a:r>
            <a:r>
              <a:rPr lang="si-LK" sz="2800" dirty="0"/>
              <a:t>සේවාව</a:t>
            </a:r>
          </a:p>
          <a:p>
            <a:pPr marL="342891" indent="-342891">
              <a:buFont typeface="+mj-lt"/>
              <a:buAutoNum type="arabicPeriod"/>
            </a:pPr>
            <a:r>
              <a:rPr lang="en-US" sz="2800" dirty="0">
                <a:solidFill>
                  <a:schemeClr val="accent6">
                    <a:lumMod val="75000"/>
                  </a:schemeClr>
                </a:solidFill>
              </a:rPr>
              <a:t>Domain name </a:t>
            </a:r>
            <a:r>
              <a:rPr lang="en-US" sz="2800" dirty="0"/>
              <a:t>- </a:t>
            </a:r>
            <a:r>
              <a:rPr lang="si-LK" sz="2800" dirty="0"/>
              <a:t>වසම් නාමය</a:t>
            </a:r>
          </a:p>
          <a:p>
            <a:pPr marL="342891" indent="-342891">
              <a:buFont typeface="+mj-lt"/>
              <a:buAutoNum type="arabicPeriod"/>
            </a:pPr>
            <a:r>
              <a:rPr lang="en-US" sz="2800" dirty="0">
                <a:solidFill>
                  <a:srgbClr val="0070C0"/>
                </a:solidFill>
              </a:rPr>
              <a:t>Path</a:t>
            </a:r>
            <a:r>
              <a:rPr lang="en-US" sz="2800" dirty="0"/>
              <a:t> – </a:t>
            </a:r>
            <a:r>
              <a:rPr lang="si-LK" sz="2800" dirty="0"/>
              <a:t>වෙබ් අඩවිය තුල අදාල ගොනුව පවතින ස්ථානය</a:t>
            </a:r>
            <a:endParaRPr lang="en-US" sz="2800" dirty="0"/>
          </a:p>
          <a:p>
            <a:pPr marL="342891" indent="-342891">
              <a:buFont typeface="+mj-lt"/>
              <a:buAutoNum type="arabicPeriod"/>
            </a:pPr>
            <a:r>
              <a:rPr lang="en-US" sz="2800" dirty="0">
                <a:solidFill>
                  <a:schemeClr val="accent3">
                    <a:lumMod val="75000"/>
                  </a:schemeClr>
                </a:solidFill>
              </a:rPr>
              <a:t>File name </a:t>
            </a:r>
            <a:r>
              <a:rPr lang="en-US" sz="2800" dirty="0"/>
              <a:t>(</a:t>
            </a:r>
            <a:r>
              <a:rPr lang="si-LK" sz="2800" dirty="0"/>
              <a:t>සම්පත් ගොනුව)</a:t>
            </a:r>
            <a:r>
              <a:rPr lang="en-US" sz="2800" dirty="0"/>
              <a:t> </a:t>
            </a:r>
          </a:p>
        </p:txBody>
      </p:sp>
    </p:spTree>
    <p:extLst>
      <p:ext uri="{BB962C8B-B14F-4D97-AF65-F5344CB8AC3E}">
        <p14:creationId xmlns:p14="http://schemas.microsoft.com/office/powerpoint/2010/main" val="7559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down)">
                                      <p:cBhvr>
                                        <p:cTn id="27" dur="500"/>
                                        <p:tgtEl>
                                          <p:spTgt spid="4">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down)">
                                      <p:cBhvr>
                                        <p:cTn id="30" dur="500"/>
                                        <p:tgtEl>
                                          <p:spTgt spid="4">
                                            <p:txEl>
                                              <p:pRg st="1" end="1"/>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down)">
                                      <p:cBhvr>
                                        <p:cTn id="33" dur="500"/>
                                        <p:tgtEl>
                                          <p:spTgt spid="4">
                                            <p:txEl>
                                              <p:pRg st="2" end="2"/>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wipe(down)">
                                      <p:cBhvr>
                                        <p:cTn id="36" dur="500"/>
                                        <p:tgtEl>
                                          <p:spTgt spid="4">
                                            <p:txEl>
                                              <p:pRg st="3" end="3"/>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ipe(down)">
                                      <p:cBhvr>
                                        <p:cTn id="3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385" y="1315370"/>
            <a:ext cx="11152395" cy="4959425"/>
          </a:xfrm>
          <a:noFill/>
        </p:spPr>
        <p:style>
          <a:lnRef idx="1">
            <a:schemeClr val="accent2"/>
          </a:lnRef>
          <a:fillRef idx="2">
            <a:schemeClr val="accent2"/>
          </a:fillRef>
          <a:effectRef idx="1">
            <a:schemeClr val="accent2"/>
          </a:effectRef>
          <a:fontRef idx="minor">
            <a:schemeClr val="dk1"/>
          </a:fontRef>
        </p:style>
        <p:txBody>
          <a:bodyPr>
            <a:normAutofit/>
          </a:bodyPr>
          <a:lstStyle/>
          <a:p>
            <a:endParaRPr lang="si-LK" dirty="0" smtClean="0"/>
          </a:p>
          <a:p>
            <a:pPr marL="457189" indent="-457189">
              <a:buAutoNum type="arabicPeriod"/>
            </a:pPr>
            <a:r>
              <a:rPr lang="en-US" dirty="0" smtClean="0"/>
              <a:t>Guided Media - </a:t>
            </a:r>
            <a:r>
              <a:rPr lang="si-LK" dirty="0" smtClean="0"/>
              <a:t>නියමු මාධ්‍ය (</a:t>
            </a:r>
            <a:r>
              <a:rPr lang="en-US" dirty="0" smtClean="0"/>
              <a:t>Wired Media)</a:t>
            </a:r>
            <a:r>
              <a:rPr lang="si-LK" dirty="0" smtClean="0"/>
              <a:t> </a:t>
            </a:r>
            <a:endParaRPr lang="en-US" dirty="0" smtClean="0"/>
          </a:p>
          <a:p>
            <a:pPr marL="0" indent="0">
              <a:buNone/>
            </a:pPr>
            <a:r>
              <a:rPr lang="en-US" dirty="0"/>
              <a:t> </a:t>
            </a:r>
            <a:r>
              <a:rPr lang="en-US" dirty="0" smtClean="0"/>
              <a:t>    </a:t>
            </a:r>
            <a:r>
              <a:rPr lang="si-LK" dirty="0" smtClean="0"/>
              <a:t>(රැහැන් සහිත) – </a:t>
            </a:r>
            <a:r>
              <a:rPr lang="en-US" dirty="0" smtClean="0"/>
              <a:t>(Physical)</a:t>
            </a:r>
            <a:endParaRPr lang="si-LK" dirty="0" smtClean="0"/>
          </a:p>
          <a:p>
            <a:pPr marL="457189" indent="-457189">
              <a:buAutoNum type="arabicPeriod"/>
            </a:pPr>
            <a:endParaRPr lang="si-LK" dirty="0" smtClean="0"/>
          </a:p>
          <a:p>
            <a:pPr marL="457189" indent="-457189">
              <a:buAutoNum type="arabicPeriod"/>
            </a:pPr>
            <a:r>
              <a:rPr lang="en-US" dirty="0" smtClean="0"/>
              <a:t>Unguided Media - </a:t>
            </a:r>
            <a:r>
              <a:rPr lang="si-LK" dirty="0" smtClean="0"/>
              <a:t>නියමු නොවන මාධ්‍ය</a:t>
            </a:r>
            <a:r>
              <a:rPr lang="en-US" dirty="0" smtClean="0"/>
              <a:t> </a:t>
            </a:r>
          </a:p>
          <a:p>
            <a:pPr marL="0" indent="0">
              <a:buNone/>
            </a:pPr>
            <a:r>
              <a:rPr lang="en-US" dirty="0"/>
              <a:t> </a:t>
            </a:r>
            <a:r>
              <a:rPr lang="en-US" dirty="0" smtClean="0"/>
              <a:t>      (Wireless Media)</a:t>
            </a:r>
            <a:r>
              <a:rPr lang="si-LK" dirty="0" smtClean="0"/>
              <a:t> (රැහැන් රහිත)</a:t>
            </a:r>
            <a:r>
              <a:rPr lang="en-US" dirty="0" smtClean="0"/>
              <a:t>(Non Physical), </a:t>
            </a:r>
            <a:r>
              <a:rPr lang="si-LK" dirty="0" smtClean="0"/>
              <a:t>නිදහස් අවකාශය</a:t>
            </a:r>
          </a:p>
        </p:txBody>
      </p:sp>
      <p:sp>
        <p:nvSpPr>
          <p:cNvPr id="4" name="Title 1"/>
          <p:cNvSpPr txBox="1">
            <a:spLocks noGrp="1"/>
          </p:cNvSpPr>
          <p:nvPr>
            <p:ph type="title"/>
          </p:nvPr>
        </p:nvSpPr>
        <p:spPr>
          <a:xfrm>
            <a:off x="1484314" y="185742"/>
            <a:ext cx="10018713" cy="742311"/>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Communication Media- </a:t>
            </a:r>
            <a:r>
              <a:rPr lang="si-LK" sz="3200" dirty="0"/>
              <a:t>සම්ප්‍රේෂණ මධ්‍ය</a:t>
            </a:r>
            <a:endParaRPr lang="en-US" sz="3200" dirty="0"/>
          </a:p>
        </p:txBody>
      </p:sp>
    </p:spTree>
    <p:extLst>
      <p:ext uri="{BB962C8B-B14F-4D97-AF65-F5344CB8AC3E}">
        <p14:creationId xmlns:p14="http://schemas.microsoft.com/office/powerpoint/2010/main" val="29642185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484313" y="193431"/>
          <a:ext cx="10018713" cy="603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1718776" y="931989"/>
            <a:ext cx="10018713" cy="1614111"/>
          </a:xfrm>
        </p:spPr>
        <p:txBody>
          <a:bodyPr>
            <a:normAutofit fontScale="85000" lnSpcReduction="10000"/>
          </a:bodyPr>
          <a:lstStyle/>
          <a:p>
            <a:pPr marL="0" indent="0">
              <a:buNone/>
            </a:pPr>
            <a:r>
              <a:rPr lang="en-US" dirty="0" smtClean="0"/>
              <a:t>www.gov.lk </a:t>
            </a:r>
            <a:r>
              <a:rPr lang="si-LK" dirty="0" smtClean="0"/>
              <a:t> </a:t>
            </a:r>
            <a:r>
              <a:rPr lang="en-US" dirty="0" smtClean="0"/>
              <a:t>			</a:t>
            </a:r>
            <a:r>
              <a:rPr lang="si-LK" dirty="0" smtClean="0"/>
              <a:t>- </a:t>
            </a:r>
            <a:r>
              <a:rPr lang="en-US" dirty="0" smtClean="0"/>
              <a:t>Domain Name = gov.lk, 		Domain = </a:t>
            </a:r>
            <a:r>
              <a:rPr lang="en-US" dirty="0" err="1" smtClean="0"/>
              <a:t>lk</a:t>
            </a:r>
            <a:endParaRPr lang="si-LK" dirty="0" smtClean="0"/>
          </a:p>
          <a:p>
            <a:pPr marL="0" indent="0">
              <a:buNone/>
            </a:pPr>
            <a:r>
              <a:rPr lang="en-US" dirty="0" smtClean="0"/>
              <a:t>www.google.com 		- </a:t>
            </a:r>
            <a:r>
              <a:rPr lang="en-US" dirty="0"/>
              <a:t>Domain Name </a:t>
            </a:r>
            <a:r>
              <a:rPr lang="en-US" dirty="0" smtClean="0"/>
              <a:t>= ?   			Domain </a:t>
            </a:r>
            <a:r>
              <a:rPr lang="en-US" dirty="0"/>
              <a:t>= ?</a:t>
            </a:r>
            <a:endParaRPr lang="si-LK" dirty="0" smtClean="0"/>
          </a:p>
          <a:p>
            <a:pPr marL="0" indent="0">
              <a:buNone/>
            </a:pPr>
            <a:r>
              <a:rPr lang="en-US" dirty="0" smtClean="0"/>
              <a:t>www.yahoo.co 		- </a:t>
            </a:r>
            <a:r>
              <a:rPr lang="en-US" dirty="0"/>
              <a:t>Domain Name = ?   </a:t>
            </a:r>
            <a:r>
              <a:rPr lang="en-US" dirty="0" smtClean="0"/>
              <a:t>			Domain </a:t>
            </a:r>
            <a:r>
              <a:rPr lang="en-US" dirty="0"/>
              <a:t>= </a:t>
            </a:r>
            <a:r>
              <a:rPr lang="en-US" dirty="0" smtClean="0"/>
              <a:t>?</a:t>
            </a:r>
            <a:endParaRPr lang="si-LK" dirty="0"/>
          </a:p>
        </p:txBody>
      </p:sp>
      <p:grpSp>
        <p:nvGrpSpPr>
          <p:cNvPr id="5" name="Group 4"/>
          <p:cNvGrpSpPr/>
          <p:nvPr/>
        </p:nvGrpSpPr>
        <p:grpSpPr>
          <a:xfrm>
            <a:off x="1093543" y="2374433"/>
            <a:ext cx="10159389" cy="2577516"/>
            <a:chOff x="0" y="-9025"/>
            <a:chExt cx="10159389" cy="2577516"/>
          </a:xfrm>
        </p:grpSpPr>
        <p:sp>
          <p:nvSpPr>
            <p:cNvPr id="6" name="Rounded Rectangle 5"/>
            <p:cNvSpPr/>
            <p:nvPr/>
          </p:nvSpPr>
          <p:spPr>
            <a:xfrm>
              <a:off x="140677" y="-9025"/>
              <a:ext cx="10018712" cy="60328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0" y="59128"/>
              <a:ext cx="9959812" cy="5443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defTabSz="1422364">
                <a:lnSpc>
                  <a:spcPct val="90000"/>
                </a:lnSpc>
                <a:spcBef>
                  <a:spcPct val="0"/>
                </a:spcBef>
                <a:spcAft>
                  <a:spcPct val="35000"/>
                </a:spcAft>
              </a:pPr>
              <a:r>
                <a:rPr lang="en-US" sz="3200" dirty="0"/>
                <a:t>Top level Domain - </a:t>
              </a:r>
              <a:r>
                <a:rPr lang="si-LK" sz="3200" dirty="0"/>
                <a:t>පළමු (ඉහල) මට්ටමේ වසම</a:t>
              </a:r>
              <a:endParaRPr lang="en-US" sz="3200" dirty="0"/>
            </a:p>
          </p:txBody>
        </p:sp>
        <p:sp>
          <p:nvSpPr>
            <p:cNvPr id="10" name="Rounded Rectangle 4"/>
            <p:cNvSpPr/>
            <p:nvPr/>
          </p:nvSpPr>
          <p:spPr>
            <a:xfrm>
              <a:off x="170127" y="2024110"/>
              <a:ext cx="9959812" cy="54438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algn="ctr" defTabSz="1422364">
                <a:lnSpc>
                  <a:spcPct val="90000"/>
                </a:lnSpc>
                <a:spcBef>
                  <a:spcPct val="0"/>
                </a:spcBef>
                <a:spcAft>
                  <a:spcPct val="35000"/>
                </a:spcAft>
              </a:pPr>
              <a:r>
                <a:rPr lang="si-LK" sz="3200" dirty="0"/>
                <a:t>දෙවන (පහල) මට්ටමේ වසම</a:t>
              </a:r>
              <a:endParaRPr lang="en-US" sz="3200" dirty="0"/>
            </a:p>
          </p:txBody>
        </p:sp>
      </p:grpSp>
      <p:sp>
        <p:nvSpPr>
          <p:cNvPr id="8" name="TextBox 7"/>
          <p:cNvSpPr txBox="1"/>
          <p:nvPr/>
        </p:nvSpPr>
        <p:spPr>
          <a:xfrm>
            <a:off x="1263670" y="3094301"/>
            <a:ext cx="10199077" cy="523220"/>
          </a:xfrm>
          <a:prstGeom prst="rect">
            <a:avLst/>
          </a:prstGeom>
          <a:noFill/>
        </p:spPr>
        <p:txBody>
          <a:bodyPr wrap="square" rtlCol="0">
            <a:spAutoFit/>
          </a:bodyPr>
          <a:lstStyle/>
          <a:p>
            <a:r>
              <a:rPr lang="si-LK" sz="2800" dirty="0">
                <a:solidFill>
                  <a:schemeClr val="accent1">
                    <a:lumMod val="75000"/>
                  </a:schemeClr>
                </a:solidFill>
              </a:rPr>
              <a:t>යම් </a:t>
            </a:r>
            <a:r>
              <a:rPr lang="en-US" sz="2800" dirty="0">
                <a:solidFill>
                  <a:schemeClr val="accent1">
                    <a:lumMod val="75000"/>
                  </a:schemeClr>
                </a:solidFill>
              </a:rPr>
              <a:t>URL </a:t>
            </a:r>
            <a:r>
              <a:rPr lang="si-LK" sz="2800" dirty="0">
                <a:solidFill>
                  <a:schemeClr val="accent1">
                    <a:lumMod val="75000"/>
                  </a:schemeClr>
                </a:solidFill>
              </a:rPr>
              <a:t>එකක දකුණු පස කෙලවරේ ඇති වසම මෙලෙස හඳුන්වයි</a:t>
            </a:r>
            <a:r>
              <a:rPr lang="si-LK" dirty="0">
                <a:solidFill>
                  <a:schemeClr val="accent1">
                    <a:lumMod val="75000"/>
                  </a:schemeClr>
                </a:solidFill>
              </a:rPr>
              <a:t>.</a:t>
            </a:r>
            <a:endParaRPr lang="en-US" dirty="0">
              <a:solidFill>
                <a:schemeClr val="accent1">
                  <a:lumMod val="75000"/>
                </a:schemeClr>
              </a:solidFill>
            </a:endParaRPr>
          </a:p>
        </p:txBody>
      </p:sp>
      <p:sp>
        <p:nvSpPr>
          <p:cNvPr id="9" name="Rectangle 8"/>
          <p:cNvSpPr/>
          <p:nvPr/>
        </p:nvSpPr>
        <p:spPr>
          <a:xfrm>
            <a:off x="2252904" y="3561182"/>
            <a:ext cx="7641088" cy="584775"/>
          </a:xfrm>
          <a:prstGeom prst="rect">
            <a:avLst/>
          </a:prstGeom>
        </p:spPr>
        <p:txBody>
          <a:bodyPr wrap="square">
            <a:spAutoFit/>
          </a:bodyPr>
          <a:lstStyle/>
          <a:p>
            <a:pPr algn="ctr"/>
            <a:r>
              <a:rPr lang="en-US" sz="3200" dirty="0"/>
              <a:t>http://www.dome.gov.</a:t>
            </a:r>
            <a:r>
              <a:rPr lang="en-US" sz="3200" dirty="0">
                <a:solidFill>
                  <a:schemeClr val="accent1">
                    <a:lumMod val="75000"/>
                  </a:schemeClr>
                </a:solidFill>
              </a:rPr>
              <a:t>lk</a:t>
            </a:r>
          </a:p>
        </p:txBody>
      </p:sp>
      <p:sp>
        <p:nvSpPr>
          <p:cNvPr id="11" name="TextBox 10"/>
          <p:cNvSpPr txBox="1"/>
          <p:nvPr/>
        </p:nvSpPr>
        <p:spPr>
          <a:xfrm>
            <a:off x="77237" y="6008814"/>
            <a:ext cx="12192000" cy="523220"/>
          </a:xfrm>
          <a:prstGeom prst="rect">
            <a:avLst/>
          </a:prstGeom>
          <a:noFill/>
        </p:spPr>
        <p:txBody>
          <a:bodyPr wrap="square" rtlCol="0">
            <a:spAutoFit/>
          </a:bodyPr>
          <a:lstStyle/>
          <a:p>
            <a:pPr marL="457189" indent="-457189" algn="ctr">
              <a:buFont typeface="Wingdings" panose="05000000000000000000" pitchFamily="2" charset="2"/>
              <a:buChar char="q"/>
            </a:pPr>
            <a:r>
              <a:rPr lang="en-US" sz="2800" dirty="0"/>
              <a:t>Domain </a:t>
            </a:r>
            <a:r>
              <a:rPr lang="si-LK" sz="2800" dirty="0"/>
              <a:t>එක මගින් එම වෙබ් අඩවිය අඩංගු ක්ෂේත්‍රය හෝ අයත් රට නිරූපණය කරයි</a:t>
            </a:r>
            <a:endParaRPr lang="en-US" sz="2800" dirty="0"/>
          </a:p>
        </p:txBody>
      </p:sp>
      <p:sp>
        <p:nvSpPr>
          <p:cNvPr id="12" name="Rectangle 11"/>
          <p:cNvSpPr/>
          <p:nvPr/>
        </p:nvSpPr>
        <p:spPr>
          <a:xfrm>
            <a:off x="2352693" y="5187995"/>
            <a:ext cx="7641088" cy="584775"/>
          </a:xfrm>
          <a:prstGeom prst="rect">
            <a:avLst/>
          </a:prstGeom>
        </p:spPr>
        <p:txBody>
          <a:bodyPr wrap="square">
            <a:spAutoFit/>
          </a:bodyPr>
          <a:lstStyle/>
          <a:p>
            <a:pPr algn="ctr"/>
            <a:r>
              <a:rPr lang="en-US" sz="3200" dirty="0"/>
              <a:t>http://www.dome.</a:t>
            </a:r>
            <a:r>
              <a:rPr lang="en-US" sz="3200" dirty="0">
                <a:solidFill>
                  <a:srgbClr val="0070C0"/>
                </a:solidFill>
              </a:rPr>
              <a:t>gov</a:t>
            </a:r>
            <a:r>
              <a:rPr lang="en-US" sz="3200" dirty="0"/>
              <a:t>.lk</a:t>
            </a:r>
          </a:p>
        </p:txBody>
      </p:sp>
      <p:cxnSp>
        <p:nvCxnSpPr>
          <p:cNvPr id="13" name="Straight Arrow Connector 12"/>
          <p:cNvCxnSpPr/>
          <p:nvPr/>
        </p:nvCxnSpPr>
        <p:spPr>
          <a:xfrm flipH="1" flipV="1">
            <a:off x="8382642" y="3873341"/>
            <a:ext cx="2181597" cy="37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564237" y="3561178"/>
            <a:ext cx="1627763" cy="369332"/>
          </a:xfrm>
          <a:prstGeom prst="rect">
            <a:avLst/>
          </a:prstGeom>
          <a:noFill/>
        </p:spPr>
        <p:txBody>
          <a:bodyPr wrap="square" rtlCol="0">
            <a:spAutoFit/>
          </a:bodyPr>
          <a:lstStyle/>
          <a:p>
            <a:r>
              <a:rPr lang="si-LK" dirty="0"/>
              <a:t>වසම් වර්ගය</a:t>
            </a:r>
            <a:endParaRPr lang="en-US" dirty="0"/>
          </a:p>
        </p:txBody>
      </p:sp>
    </p:spTree>
    <p:extLst>
      <p:ext uri="{BB962C8B-B14F-4D97-AF65-F5344CB8AC3E}">
        <p14:creationId xmlns:p14="http://schemas.microsoft.com/office/powerpoint/2010/main" val="422647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1" grpId="0"/>
      <p:bldP spid="12" grpId="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5829" y="483208"/>
            <a:ext cx="11321375" cy="509013"/>
          </a:xfrm>
        </p:spPr>
        <p:txBody>
          <a:bodyPr/>
          <a:lstStyle/>
          <a:p>
            <a:r>
              <a:rPr lang="si-LK" dirty="0" smtClean="0"/>
              <a:t>ඉහල මට්ටමේ වසම් වර්ග 4කි.</a:t>
            </a:r>
            <a:endParaRPr lang="en-US" dirty="0"/>
          </a:p>
        </p:txBody>
      </p:sp>
      <p:pic>
        <p:nvPicPr>
          <p:cNvPr id="4" name="Picture 3"/>
          <p:cNvPicPr>
            <a:picLocks noChangeAspect="1"/>
          </p:cNvPicPr>
          <p:nvPr/>
        </p:nvPicPr>
        <p:blipFill>
          <a:blip r:embed="rId2"/>
          <a:stretch>
            <a:fillRect/>
          </a:stretch>
        </p:blipFill>
        <p:spPr>
          <a:xfrm>
            <a:off x="999317" y="1196704"/>
            <a:ext cx="10634967" cy="3194867"/>
          </a:xfrm>
          <a:prstGeom prst="rect">
            <a:avLst/>
          </a:prstGeom>
        </p:spPr>
      </p:pic>
      <p:pic>
        <p:nvPicPr>
          <p:cNvPr id="5" name="Picture 4"/>
          <p:cNvPicPr>
            <a:picLocks noChangeAspect="1"/>
          </p:cNvPicPr>
          <p:nvPr/>
        </p:nvPicPr>
        <p:blipFill>
          <a:blip r:embed="rId3"/>
          <a:stretch>
            <a:fillRect/>
          </a:stretch>
        </p:blipFill>
        <p:spPr>
          <a:xfrm>
            <a:off x="1132767" y="4596057"/>
            <a:ext cx="10077159" cy="1152895"/>
          </a:xfrm>
          <a:prstGeom prst="rect">
            <a:avLst/>
          </a:prstGeom>
        </p:spPr>
      </p:pic>
    </p:spTree>
    <p:extLst>
      <p:ext uri="{BB962C8B-B14F-4D97-AF65-F5344CB8AC3E}">
        <p14:creationId xmlns:p14="http://schemas.microsoft.com/office/powerpoint/2010/main" val="188572492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8744" y="252408"/>
            <a:ext cx="7947721" cy="6268379"/>
          </a:xfrm>
          <a:prstGeom prst="rect">
            <a:avLst/>
          </a:prstGeom>
        </p:spPr>
      </p:pic>
    </p:spTree>
    <p:extLst>
      <p:ext uri="{BB962C8B-B14F-4D97-AF65-F5344CB8AC3E}">
        <p14:creationId xmlns:p14="http://schemas.microsoft.com/office/powerpoint/2010/main" val="4374435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238" y="289521"/>
            <a:ext cx="11604975" cy="1812239"/>
          </a:xfrm>
          <a:prstGeom prst="rect">
            <a:avLst/>
          </a:prstGeom>
        </p:spPr>
      </p:pic>
      <p:pic>
        <p:nvPicPr>
          <p:cNvPr id="3" name="Picture 2"/>
          <p:cNvPicPr>
            <a:picLocks noChangeAspect="1"/>
          </p:cNvPicPr>
          <p:nvPr/>
        </p:nvPicPr>
        <p:blipFill>
          <a:blip r:embed="rId3"/>
          <a:stretch>
            <a:fillRect/>
          </a:stretch>
        </p:blipFill>
        <p:spPr>
          <a:xfrm>
            <a:off x="417397" y="2336396"/>
            <a:ext cx="11057367" cy="1430387"/>
          </a:xfrm>
          <a:prstGeom prst="rect">
            <a:avLst/>
          </a:prstGeom>
        </p:spPr>
      </p:pic>
    </p:spTree>
    <p:extLst>
      <p:ext uri="{BB962C8B-B14F-4D97-AF65-F5344CB8AC3E}">
        <p14:creationId xmlns:p14="http://schemas.microsoft.com/office/powerpoint/2010/main" val="96893951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55757" y="1100822"/>
            <a:ext cx="7470883" cy="5609017"/>
          </a:xfrm>
          <a:prstGeom prst="rect">
            <a:avLst/>
          </a:prstGeom>
        </p:spPr>
      </p:pic>
      <p:pic>
        <p:nvPicPr>
          <p:cNvPr id="3" name="Picture 2"/>
          <p:cNvPicPr>
            <a:picLocks noChangeAspect="1"/>
          </p:cNvPicPr>
          <p:nvPr/>
        </p:nvPicPr>
        <p:blipFill>
          <a:blip r:embed="rId4"/>
          <a:stretch>
            <a:fillRect/>
          </a:stretch>
        </p:blipFill>
        <p:spPr>
          <a:xfrm>
            <a:off x="932881" y="182970"/>
            <a:ext cx="10217339" cy="835964"/>
          </a:xfrm>
          <a:prstGeom prst="rect">
            <a:avLst/>
          </a:prstGeom>
        </p:spPr>
      </p:pic>
    </p:spTree>
    <p:extLst>
      <p:ext uri="{BB962C8B-B14F-4D97-AF65-F5344CB8AC3E}">
        <p14:creationId xmlns:p14="http://schemas.microsoft.com/office/powerpoint/2010/main" val="41588630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052" y="552024"/>
            <a:ext cx="10758992" cy="1467845"/>
          </a:xfrm>
          <a:prstGeom prst="rect">
            <a:avLst/>
          </a:prstGeom>
        </p:spPr>
      </p:pic>
      <p:pic>
        <p:nvPicPr>
          <p:cNvPr id="3" name="Picture 2"/>
          <p:cNvPicPr>
            <a:picLocks noChangeAspect="1"/>
          </p:cNvPicPr>
          <p:nvPr/>
        </p:nvPicPr>
        <p:blipFill>
          <a:blip r:embed="rId3"/>
          <a:stretch>
            <a:fillRect/>
          </a:stretch>
        </p:blipFill>
        <p:spPr>
          <a:xfrm>
            <a:off x="590052" y="2337037"/>
            <a:ext cx="11001232" cy="1375155"/>
          </a:xfrm>
          <a:prstGeom prst="rect">
            <a:avLst/>
          </a:prstGeom>
        </p:spPr>
      </p:pic>
      <p:pic>
        <p:nvPicPr>
          <p:cNvPr id="4" name="Picture 3"/>
          <p:cNvPicPr>
            <a:picLocks noChangeAspect="1"/>
          </p:cNvPicPr>
          <p:nvPr/>
        </p:nvPicPr>
        <p:blipFill>
          <a:blip r:embed="rId4"/>
          <a:stretch>
            <a:fillRect/>
          </a:stretch>
        </p:blipFill>
        <p:spPr>
          <a:xfrm>
            <a:off x="590055" y="4187091"/>
            <a:ext cx="11089703" cy="1490379"/>
          </a:xfrm>
          <a:prstGeom prst="rect">
            <a:avLst/>
          </a:prstGeom>
        </p:spPr>
      </p:pic>
    </p:spTree>
    <p:extLst>
      <p:ext uri="{BB962C8B-B14F-4D97-AF65-F5344CB8AC3E}">
        <p14:creationId xmlns:p14="http://schemas.microsoft.com/office/powerpoint/2010/main" val="399902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86" y="408935"/>
            <a:ext cx="11291439" cy="996784"/>
          </a:xfrm>
          <a:prstGeom prst="rect">
            <a:avLst/>
          </a:prstGeom>
        </p:spPr>
      </p:pic>
      <p:pic>
        <p:nvPicPr>
          <p:cNvPr id="3" name="Picture 2"/>
          <p:cNvPicPr>
            <a:picLocks noChangeAspect="1"/>
          </p:cNvPicPr>
          <p:nvPr/>
        </p:nvPicPr>
        <p:blipFill>
          <a:blip r:embed="rId3"/>
          <a:stretch>
            <a:fillRect/>
          </a:stretch>
        </p:blipFill>
        <p:spPr>
          <a:xfrm>
            <a:off x="539586" y="1801864"/>
            <a:ext cx="11549612" cy="2019513"/>
          </a:xfrm>
          <a:prstGeom prst="rect">
            <a:avLst/>
          </a:prstGeom>
        </p:spPr>
      </p:pic>
      <p:pic>
        <p:nvPicPr>
          <p:cNvPr id="4" name="Picture 3"/>
          <p:cNvPicPr>
            <a:picLocks noChangeAspect="1"/>
          </p:cNvPicPr>
          <p:nvPr/>
        </p:nvPicPr>
        <p:blipFill>
          <a:blip r:embed="rId4"/>
          <a:stretch>
            <a:fillRect/>
          </a:stretch>
        </p:blipFill>
        <p:spPr>
          <a:xfrm>
            <a:off x="539586" y="4217518"/>
            <a:ext cx="11291439" cy="1792292"/>
          </a:xfrm>
          <a:prstGeom prst="rect">
            <a:avLst/>
          </a:prstGeom>
        </p:spPr>
      </p:pic>
    </p:spTree>
    <p:extLst>
      <p:ext uri="{BB962C8B-B14F-4D97-AF65-F5344CB8AC3E}">
        <p14:creationId xmlns:p14="http://schemas.microsoft.com/office/powerpoint/2010/main" val="2509430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0917" y="363070"/>
            <a:ext cx="10217782" cy="835224"/>
          </a:xfrm>
          <a:prstGeom prst="rect">
            <a:avLst/>
          </a:prstGeom>
        </p:spPr>
      </p:pic>
      <p:sp>
        <p:nvSpPr>
          <p:cNvPr id="3" name="Content Placeholder 2"/>
          <p:cNvSpPr>
            <a:spLocks noGrp="1"/>
          </p:cNvSpPr>
          <p:nvPr>
            <p:ph idx="1"/>
          </p:nvPr>
        </p:nvSpPr>
        <p:spPr>
          <a:xfrm>
            <a:off x="309282" y="1825624"/>
            <a:ext cx="11470342" cy="4911351"/>
          </a:xfrm>
        </p:spPr>
        <p:txBody>
          <a:bodyPr>
            <a:normAutofit fontScale="92500" lnSpcReduction="10000"/>
          </a:bodyPr>
          <a:lstStyle/>
          <a:p>
            <a:pPr marL="514350" indent="-514350">
              <a:buFont typeface="+mj-lt"/>
              <a:buAutoNum type="arabicPeriod"/>
            </a:pPr>
            <a:r>
              <a:rPr lang="si-LK" dirty="0" smtClean="0"/>
              <a:t>පරිශිලකයා විසින් </a:t>
            </a:r>
            <a:r>
              <a:rPr lang="en-US" dirty="0" smtClean="0"/>
              <a:t>URL </a:t>
            </a:r>
            <a:r>
              <a:rPr lang="si-LK" dirty="0" smtClean="0"/>
              <a:t>එක </a:t>
            </a:r>
            <a:r>
              <a:rPr lang="en-US" dirty="0" smtClean="0"/>
              <a:t>web browser</a:t>
            </a:r>
            <a:r>
              <a:rPr lang="si-LK" dirty="0" smtClean="0"/>
              <a:t>යේ </a:t>
            </a:r>
            <a:r>
              <a:rPr lang="en-US" dirty="0" smtClean="0"/>
              <a:t>address Bar </a:t>
            </a:r>
            <a:r>
              <a:rPr lang="si-LK" dirty="0" smtClean="0"/>
              <a:t>හි ඇතුලත් කරයි</a:t>
            </a:r>
          </a:p>
          <a:p>
            <a:pPr marL="514350" indent="-514350">
              <a:buFont typeface="+mj-lt"/>
              <a:buAutoNum type="arabicPeriod"/>
            </a:pPr>
            <a:r>
              <a:rPr lang="en-US" dirty="0" smtClean="0"/>
              <a:t>Web browser </a:t>
            </a:r>
            <a:r>
              <a:rPr lang="si-LK" dirty="0" smtClean="0"/>
              <a:t>ය මෙම </a:t>
            </a:r>
            <a:r>
              <a:rPr lang="en-US" dirty="0" err="1" smtClean="0"/>
              <a:t>url</a:t>
            </a:r>
            <a:r>
              <a:rPr lang="en-US" dirty="0" smtClean="0"/>
              <a:t> </a:t>
            </a:r>
            <a:r>
              <a:rPr lang="si-LK" dirty="0" smtClean="0"/>
              <a:t>එකට අදාල </a:t>
            </a:r>
            <a:r>
              <a:rPr lang="en-US" dirty="0" smtClean="0"/>
              <a:t>IP </a:t>
            </a:r>
            <a:r>
              <a:rPr lang="si-LK" dirty="0" smtClean="0"/>
              <a:t>ලිපිනය </a:t>
            </a:r>
            <a:r>
              <a:rPr lang="en-US" dirty="0" smtClean="0"/>
              <a:t>ISP </a:t>
            </a:r>
            <a:r>
              <a:rPr lang="si-LK" dirty="0" smtClean="0"/>
              <a:t>ගේ </a:t>
            </a:r>
            <a:r>
              <a:rPr lang="en-US" dirty="0" smtClean="0"/>
              <a:t>DNS </a:t>
            </a:r>
            <a:r>
              <a:rPr lang="si-LK" dirty="0" smtClean="0"/>
              <a:t>සේවාදායකයෙන් ඉල්ලයි. </a:t>
            </a:r>
            <a:r>
              <a:rPr lang="en-US" dirty="0" smtClean="0"/>
              <a:t>(DNS Request)</a:t>
            </a:r>
          </a:p>
          <a:p>
            <a:pPr marL="514350" indent="-514350">
              <a:buFont typeface="+mj-lt"/>
              <a:buAutoNum type="arabicPeriod"/>
            </a:pPr>
            <a:r>
              <a:rPr lang="en-US" dirty="0" smtClean="0"/>
              <a:t>ISP DNS </a:t>
            </a:r>
            <a:r>
              <a:rPr lang="si-LK" dirty="0" smtClean="0"/>
              <a:t>විසින් </a:t>
            </a:r>
            <a:r>
              <a:rPr lang="en-US" dirty="0" err="1" smtClean="0"/>
              <a:t>url</a:t>
            </a:r>
            <a:r>
              <a:rPr lang="en-US" dirty="0" smtClean="0"/>
              <a:t> </a:t>
            </a:r>
            <a:r>
              <a:rPr lang="si-LK" dirty="0" smtClean="0"/>
              <a:t>එකට අදාල </a:t>
            </a:r>
            <a:r>
              <a:rPr lang="en-US" dirty="0" smtClean="0"/>
              <a:t>IP ,</a:t>
            </a:r>
            <a:r>
              <a:rPr lang="si-LK" dirty="0" smtClean="0"/>
              <a:t>ලිපිනය ඇත්නම් පරිශීලකය‍ාගේ </a:t>
            </a:r>
            <a:r>
              <a:rPr lang="en-US" dirty="0" smtClean="0"/>
              <a:t>web browser </a:t>
            </a:r>
            <a:r>
              <a:rPr lang="si-LK" dirty="0" smtClean="0"/>
              <a:t>එකට ලබා දේ. නැත්නම් ඉහල මට්ටමේ </a:t>
            </a:r>
            <a:r>
              <a:rPr lang="en-US" dirty="0" smtClean="0"/>
              <a:t>DNS </a:t>
            </a:r>
            <a:r>
              <a:rPr lang="si-LK" dirty="0" smtClean="0"/>
              <a:t>සේවා දායකයකින් ඉල්ලයි.</a:t>
            </a:r>
            <a:r>
              <a:rPr lang="en-US" dirty="0"/>
              <a:t> (DNS </a:t>
            </a:r>
            <a:r>
              <a:rPr lang="en-US" dirty="0" smtClean="0"/>
              <a:t>Request</a:t>
            </a:r>
            <a:r>
              <a:rPr lang="si-LK" dirty="0" smtClean="0"/>
              <a:t>)</a:t>
            </a:r>
          </a:p>
          <a:p>
            <a:pPr marL="514350" indent="-514350">
              <a:buFont typeface="+mj-lt"/>
              <a:buAutoNum type="arabicPeriod"/>
            </a:pPr>
            <a:r>
              <a:rPr lang="en-US" dirty="0" err="1" smtClean="0"/>
              <a:t>url</a:t>
            </a:r>
            <a:r>
              <a:rPr lang="en-US" dirty="0" smtClean="0"/>
              <a:t> </a:t>
            </a:r>
            <a:r>
              <a:rPr lang="si-LK" dirty="0" smtClean="0"/>
              <a:t>එකට අදාල </a:t>
            </a:r>
            <a:r>
              <a:rPr lang="en-US" dirty="0" smtClean="0"/>
              <a:t>IP </a:t>
            </a:r>
            <a:r>
              <a:rPr lang="si-LK" dirty="0" smtClean="0"/>
              <a:t>යොමුව ලැබුනු පසු තම</a:t>
            </a:r>
            <a:r>
              <a:rPr lang="en-US" dirty="0" smtClean="0"/>
              <a:t> database </a:t>
            </a:r>
            <a:r>
              <a:rPr lang="si-LK" dirty="0" smtClean="0"/>
              <a:t>එක යාවත්කාලීන කරගෙන එම </a:t>
            </a:r>
            <a:r>
              <a:rPr lang="en-US" dirty="0" smtClean="0"/>
              <a:t>IP </a:t>
            </a:r>
            <a:r>
              <a:rPr lang="si-LK" dirty="0" smtClean="0"/>
              <a:t>යොමුව පරිහීලක </a:t>
            </a:r>
            <a:r>
              <a:rPr lang="en-US" dirty="0" smtClean="0"/>
              <a:t>Browser</a:t>
            </a:r>
            <a:r>
              <a:rPr lang="si-LK" dirty="0" smtClean="0"/>
              <a:t>ට ලබා දේ</a:t>
            </a:r>
          </a:p>
          <a:p>
            <a:pPr marL="514350" indent="-514350">
              <a:buFont typeface="+mj-lt"/>
              <a:buAutoNum type="arabicPeriod"/>
            </a:pPr>
            <a:r>
              <a:rPr lang="si-LK" dirty="0" smtClean="0"/>
              <a:t>පරිශීලක </a:t>
            </a:r>
            <a:r>
              <a:rPr lang="en-US" dirty="0" smtClean="0"/>
              <a:t>browser </a:t>
            </a:r>
            <a:r>
              <a:rPr lang="si-LK" dirty="0" smtClean="0"/>
              <a:t>ය එම </a:t>
            </a:r>
            <a:r>
              <a:rPr lang="en-US" dirty="0" smtClean="0"/>
              <a:t>IP </a:t>
            </a:r>
            <a:r>
              <a:rPr lang="si-LK" dirty="0" smtClean="0"/>
              <a:t>යොමුවට අදාල </a:t>
            </a:r>
            <a:r>
              <a:rPr lang="en-US" dirty="0" smtClean="0"/>
              <a:t>web </a:t>
            </a:r>
            <a:r>
              <a:rPr lang="si-LK" dirty="0" smtClean="0"/>
              <a:t>සේවා දායකගෙන් තොරතුරු විමසයි. </a:t>
            </a:r>
            <a:r>
              <a:rPr lang="en-US" dirty="0" smtClean="0"/>
              <a:t>(Http request)</a:t>
            </a:r>
          </a:p>
          <a:p>
            <a:r>
              <a:rPr lang="en-US" dirty="0" smtClean="0"/>
              <a:t>DNS Request – UDP Protocol</a:t>
            </a:r>
          </a:p>
          <a:p>
            <a:r>
              <a:rPr lang="en-US" dirty="0" smtClean="0"/>
              <a:t>http Request – TCP/IP protocol</a:t>
            </a:r>
            <a:endParaRPr lang="si-LK" dirty="0" smtClean="0"/>
          </a:p>
          <a:p>
            <a:pPr marL="514350" indent="-514350">
              <a:buFont typeface="+mj-lt"/>
              <a:buAutoNum type="arabicPeriod"/>
            </a:pPr>
            <a:endParaRPr lang="si-LK" dirty="0" smtClean="0"/>
          </a:p>
          <a:p>
            <a:pPr marL="0" indent="0">
              <a:buNone/>
            </a:pPr>
            <a:endParaRPr lang="si-LK"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128763271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609"/>
            <a:ext cx="10515600" cy="1087895"/>
          </a:xfrm>
        </p:spPr>
        <p:txBody>
          <a:bodyPr>
            <a:normAutofit/>
          </a:bodyPr>
          <a:lstStyle/>
          <a:p>
            <a:pPr algn="ctr"/>
            <a:r>
              <a:rPr lang="en-US" sz="3200" dirty="0"/>
              <a:t>DHCP – Dynamic Host Configuration Protocol </a:t>
            </a:r>
            <a:br>
              <a:rPr lang="en-US" sz="3200" dirty="0"/>
            </a:br>
            <a:r>
              <a:rPr lang="si-LK" sz="3200" dirty="0"/>
              <a:t>ගතික සංග්‍රහක වින්‍යාස නියමාවලි සේවාදායකය</a:t>
            </a:r>
            <a:endParaRPr lang="en-US" sz="3200" dirty="0"/>
          </a:p>
        </p:txBody>
      </p:sp>
      <p:sp>
        <p:nvSpPr>
          <p:cNvPr id="3" name="Content Placeholder 2"/>
          <p:cNvSpPr>
            <a:spLocks noGrp="1"/>
          </p:cNvSpPr>
          <p:nvPr>
            <p:ph idx="1"/>
          </p:nvPr>
        </p:nvSpPr>
        <p:spPr>
          <a:xfrm>
            <a:off x="5311039" y="1352814"/>
            <a:ext cx="6563639" cy="5398719"/>
          </a:xfrm>
        </p:spPr>
        <p:txBody>
          <a:bodyPr>
            <a:normAutofit fontScale="77500" lnSpcReduction="20000"/>
          </a:bodyPr>
          <a:lstStyle/>
          <a:p>
            <a:pPr>
              <a:lnSpc>
                <a:spcPct val="150000"/>
              </a:lnSpc>
            </a:pPr>
            <a:r>
              <a:rPr lang="en-US" dirty="0" smtClean="0"/>
              <a:t>IP address </a:t>
            </a:r>
            <a:r>
              <a:rPr lang="si-LK" dirty="0" smtClean="0"/>
              <a:t>පවරා නොමැති පරිගණක ජාල එකිනෙක සම්බන්ධ කිරීමේ දී ස්වයංක්‍රීය ලෙස </a:t>
            </a:r>
            <a:r>
              <a:rPr lang="en-US" dirty="0" smtClean="0"/>
              <a:t>IP </a:t>
            </a:r>
            <a:r>
              <a:rPr lang="si-LK" dirty="0" smtClean="0"/>
              <a:t>ලිපින (අන්තර්ජාල නියමාවලි) පැවරිම සඳහා භාවිතා කරන සේවාදායකයන් </a:t>
            </a:r>
            <a:r>
              <a:rPr lang="en-US" dirty="0" smtClean="0"/>
              <a:t>DHCP Servers </a:t>
            </a:r>
            <a:r>
              <a:rPr lang="si-LK" dirty="0" smtClean="0"/>
              <a:t>ලෙස හඳුන්වයි.</a:t>
            </a:r>
          </a:p>
          <a:p>
            <a:pPr>
              <a:lnSpc>
                <a:spcPct val="150000"/>
              </a:lnSpc>
            </a:pPr>
            <a:r>
              <a:rPr lang="si-LK" dirty="0" smtClean="0"/>
              <a:t>එසේ නොවුනහොත් නව පරිගණකයක් අන්තර්ජාලයට සම්බන්ධකරන විට අනන්‍ය වූ </a:t>
            </a:r>
            <a:r>
              <a:rPr lang="en-US" dirty="0" smtClean="0"/>
              <a:t>IP </a:t>
            </a:r>
            <a:r>
              <a:rPr lang="si-LK" dirty="0" smtClean="0"/>
              <a:t>ලිපිනයක් පැවරීම ඉතා දුෂ්කර වේ.</a:t>
            </a:r>
          </a:p>
          <a:p>
            <a:pPr>
              <a:lnSpc>
                <a:spcPct val="150000"/>
              </a:lnSpc>
            </a:pPr>
            <a:r>
              <a:rPr lang="en-US" dirty="0" smtClean="0"/>
              <a:t>ISP </a:t>
            </a:r>
            <a:r>
              <a:rPr lang="si-LK" dirty="0" smtClean="0"/>
              <a:t>විසින් බොහෝවිට </a:t>
            </a:r>
            <a:r>
              <a:rPr lang="en-US" dirty="0" smtClean="0"/>
              <a:t>DHCP </a:t>
            </a:r>
            <a:r>
              <a:rPr lang="si-LK" dirty="0" smtClean="0"/>
              <a:t>භාවිතා කරයි.</a:t>
            </a:r>
          </a:p>
          <a:p>
            <a:pPr>
              <a:lnSpc>
                <a:spcPct val="150000"/>
              </a:lnSpc>
            </a:pPr>
            <a:r>
              <a:rPr lang="en-US" dirty="0" smtClean="0"/>
              <a:t>DHCP </a:t>
            </a:r>
            <a:r>
              <a:rPr lang="si-LK" dirty="0" smtClean="0"/>
              <a:t>විසින් මේ සඳහා </a:t>
            </a:r>
            <a:r>
              <a:rPr lang="en-US" dirty="0" smtClean="0"/>
              <a:t>IP Address Database </a:t>
            </a:r>
            <a:r>
              <a:rPr lang="si-LK" dirty="0" smtClean="0"/>
              <a:t>යොදා ගනී</a:t>
            </a:r>
            <a:endParaRPr lang="en-US" dirty="0" smtClean="0"/>
          </a:p>
          <a:p>
            <a:pPr>
              <a:lnSpc>
                <a:spcPct val="150000"/>
              </a:lnSpc>
            </a:pPr>
            <a:r>
              <a:rPr lang="si-LK" dirty="0" smtClean="0"/>
              <a:t>එක් </a:t>
            </a:r>
            <a:r>
              <a:rPr lang="en-US" dirty="0" smtClean="0"/>
              <a:t>DHCP </a:t>
            </a:r>
            <a:r>
              <a:rPr lang="si-LK" dirty="0" smtClean="0"/>
              <a:t>සේවාදායකයකින් ලබා දෙන </a:t>
            </a:r>
            <a:r>
              <a:rPr lang="en-US" dirty="0" smtClean="0"/>
              <a:t>IP </a:t>
            </a:r>
            <a:r>
              <a:rPr lang="si-LK" dirty="0" smtClean="0"/>
              <a:t>ලිපිනයන් එකම උපාජලයකට අයත් වේ.</a:t>
            </a:r>
            <a:endParaRPr lang="en-US" dirty="0"/>
          </a:p>
        </p:txBody>
      </p:sp>
      <p:pic>
        <p:nvPicPr>
          <p:cNvPr id="1026" name="Picture 2" descr="Image result for dhcp 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36" y="1622405"/>
            <a:ext cx="50292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96302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a:t>
            </a:r>
            <a:r>
              <a:rPr lang="si-LK" dirty="0" smtClean="0"/>
              <a:t> (</a:t>
            </a:r>
            <a:r>
              <a:rPr lang="en-US" dirty="0" smtClean="0"/>
              <a:t>internet protocol) Address </a:t>
            </a:r>
            <a:endParaRPr lang="en-US" dirty="0"/>
          </a:p>
        </p:txBody>
      </p:sp>
      <p:sp>
        <p:nvSpPr>
          <p:cNvPr id="3" name="Content Placeholder 2"/>
          <p:cNvSpPr>
            <a:spLocks noGrp="1"/>
          </p:cNvSpPr>
          <p:nvPr>
            <p:ph idx="1"/>
          </p:nvPr>
        </p:nvSpPr>
        <p:spPr/>
        <p:txBody>
          <a:bodyPr/>
          <a:lstStyle/>
          <a:p>
            <a:r>
              <a:rPr lang="si-LK" dirty="0" smtClean="0"/>
              <a:t>අන්තර්ජාලයට සම්බන්ධ විවිධ උපාංග අනන්‍යව හදුනාගැනීම සදහා </a:t>
            </a:r>
            <a:r>
              <a:rPr lang="en-US" dirty="0" smtClean="0"/>
              <a:t>IP </a:t>
            </a:r>
            <a:r>
              <a:rPr lang="si-LK" dirty="0" smtClean="0"/>
              <a:t>ලිපිනය භාවිතා කරයි.</a:t>
            </a:r>
            <a:r>
              <a:rPr lang="en-US" dirty="0" smtClean="0"/>
              <a:t> </a:t>
            </a:r>
            <a:endParaRPr lang="si-LK" dirty="0" smtClean="0"/>
          </a:p>
          <a:p>
            <a:r>
              <a:rPr lang="si-LK" dirty="0" smtClean="0"/>
              <a:t>මේ සඳහා </a:t>
            </a:r>
            <a:r>
              <a:rPr lang="en-US" dirty="0" smtClean="0"/>
              <a:t>TCP/IP </a:t>
            </a:r>
            <a:r>
              <a:rPr lang="si-LK" dirty="0" smtClean="0"/>
              <a:t>නිමාවලිය භාවිතා කරයි.</a:t>
            </a:r>
            <a:endParaRPr lang="en-US" dirty="0" smtClean="0"/>
          </a:p>
          <a:p>
            <a:r>
              <a:rPr lang="si-LK" dirty="0" smtClean="0"/>
              <a:t>ප්‍රමිතීන් 2කි.</a:t>
            </a:r>
          </a:p>
          <a:p>
            <a:pPr lvl="1" indent="-457189">
              <a:buFont typeface="+mj-lt"/>
              <a:buAutoNum type="arabicPeriod"/>
            </a:pPr>
            <a:r>
              <a:rPr lang="en-US" dirty="0"/>
              <a:t>IPv4 – 32 bit</a:t>
            </a:r>
          </a:p>
          <a:p>
            <a:pPr lvl="1" indent="-457189">
              <a:buFont typeface="+mj-lt"/>
              <a:buAutoNum type="arabicPeriod"/>
            </a:pPr>
            <a:r>
              <a:rPr lang="en-US" dirty="0"/>
              <a:t>IPv6 – 128 bit</a:t>
            </a:r>
          </a:p>
          <a:p>
            <a:pPr lvl="1" indent="-457189">
              <a:buFont typeface="+mj-lt"/>
              <a:buAutoNum type="arabicPeriod"/>
            </a:pPr>
            <a:endParaRPr lang="en-US" dirty="0"/>
          </a:p>
          <a:p>
            <a:pPr marL="457189" lvl="1" indent="0">
              <a:buNone/>
            </a:pPr>
            <a:endParaRPr lang="si-LK" dirty="0" smtClean="0"/>
          </a:p>
          <a:p>
            <a:endParaRPr lang="en-US" dirty="0"/>
          </a:p>
        </p:txBody>
      </p:sp>
    </p:spTree>
    <p:extLst>
      <p:ext uri="{BB962C8B-B14F-4D97-AF65-F5344CB8AC3E}">
        <p14:creationId xmlns:p14="http://schemas.microsoft.com/office/powerpoint/2010/main" val="40631118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6" y="271467"/>
            <a:ext cx="10018713" cy="757239"/>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dirty="0" smtClean="0"/>
              <a:t>Guided Communication Media – Wired Media</a:t>
            </a:r>
            <a:endParaRPr lang="en-US" dirty="0"/>
          </a:p>
        </p:txBody>
      </p:sp>
      <p:graphicFrame>
        <p:nvGraphicFramePr>
          <p:cNvPr id="4" name="Diagram 3"/>
          <p:cNvGraphicFramePr/>
          <p:nvPr>
            <p:extLst>
              <p:ext uri="{D42A27DB-BD31-4B8C-83A1-F6EECF244321}">
                <p14:modId xmlns:p14="http://schemas.microsoft.com/office/powerpoint/2010/main" val="660668285"/>
              </p:ext>
            </p:extLst>
          </p:nvPr>
        </p:nvGraphicFramePr>
        <p:xfrm>
          <a:off x="871541" y="1243017"/>
          <a:ext cx="10631487" cy="5381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50136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12531"/>
          </a:xfrm>
        </p:spPr>
        <p:txBody>
          <a:bodyPr/>
          <a:lstStyle/>
          <a:p>
            <a:pPr algn="ctr"/>
            <a:r>
              <a:rPr lang="en-US" dirty="0" smtClean="0"/>
              <a:t>IPv4</a:t>
            </a:r>
            <a:endParaRPr lang="en-US" dirty="0"/>
          </a:p>
        </p:txBody>
      </p:sp>
      <p:sp>
        <p:nvSpPr>
          <p:cNvPr id="3" name="Content Placeholder 2"/>
          <p:cNvSpPr>
            <a:spLocks noGrp="1"/>
          </p:cNvSpPr>
          <p:nvPr>
            <p:ph idx="1"/>
          </p:nvPr>
        </p:nvSpPr>
        <p:spPr>
          <a:xfrm>
            <a:off x="675366" y="1074066"/>
            <a:ext cx="11074052" cy="5376841"/>
          </a:xfrm>
        </p:spPr>
        <p:txBody>
          <a:bodyPr/>
          <a:lstStyle/>
          <a:p>
            <a:r>
              <a:rPr lang="en-US" dirty="0" smtClean="0"/>
              <a:t>IP version 4 </a:t>
            </a:r>
            <a:r>
              <a:rPr lang="si-LK" dirty="0" smtClean="0"/>
              <a:t>ලිපිනයක විශාලත්වය බිටු 32කි (4</a:t>
            </a:r>
            <a:r>
              <a:rPr lang="en-US" dirty="0" smtClean="0"/>
              <a:t>B)</a:t>
            </a:r>
            <a:r>
              <a:rPr lang="si-LK" dirty="0" smtClean="0"/>
              <a:t>.</a:t>
            </a:r>
            <a:endParaRPr lang="en-US" dirty="0" smtClean="0"/>
          </a:p>
          <a:p>
            <a:r>
              <a:rPr lang="si-LK" dirty="0" smtClean="0"/>
              <a:t>මෙය කොටස් 4කින් සමන්විත වේ.</a:t>
            </a:r>
            <a:endParaRPr lang="en-US" dirty="0" smtClean="0"/>
          </a:p>
          <a:p>
            <a:r>
              <a:rPr lang="en-US" dirty="0" smtClean="0"/>
              <a:t>Doted Decimal Notation (</a:t>
            </a:r>
            <a:r>
              <a:rPr lang="si-LK" dirty="0" smtClean="0"/>
              <a:t>තිත් දශම අංකනය)</a:t>
            </a:r>
            <a:r>
              <a:rPr lang="en-US" dirty="0" smtClean="0"/>
              <a:t> – 192.168.1.1</a:t>
            </a:r>
            <a:endParaRPr lang="si-LK" dirty="0" smtClean="0"/>
          </a:p>
          <a:p>
            <a:r>
              <a:rPr lang="si-LK" dirty="0" smtClean="0"/>
              <a:t>එක කොටසක් බිටු 8කින් නිරූපණය කරයි.</a:t>
            </a:r>
            <a:endParaRPr lang="en-US" dirty="0" smtClean="0"/>
          </a:p>
          <a:p>
            <a:r>
              <a:rPr lang="en-US" dirty="0" smtClean="0"/>
              <a:t>       192     .        168     .      </a:t>
            </a:r>
            <a:r>
              <a:rPr lang="si-LK" dirty="0" smtClean="0"/>
              <a:t>   </a:t>
            </a:r>
            <a:r>
              <a:rPr lang="en-US" dirty="0" smtClean="0"/>
              <a:t>1         .         1   </a:t>
            </a:r>
          </a:p>
          <a:p>
            <a:pPr marL="0" indent="0">
              <a:buNone/>
            </a:pPr>
            <a:r>
              <a:rPr lang="en-US" dirty="0"/>
              <a:t> </a:t>
            </a:r>
            <a:r>
              <a:rPr lang="en-US" dirty="0" smtClean="0"/>
              <a:t>  11000000 . 10101000 . 00000001 . 00000001 </a:t>
            </a:r>
            <a:r>
              <a:rPr lang="si-LK" dirty="0" smtClean="0"/>
              <a:t>- </a:t>
            </a:r>
            <a:r>
              <a:rPr lang="en-US" dirty="0" smtClean="0"/>
              <a:t>(4 octet/</a:t>
            </a:r>
            <a:r>
              <a:rPr lang="si-LK" dirty="0" smtClean="0"/>
              <a:t>අෂ්ඨම)</a:t>
            </a:r>
            <a:endParaRPr lang="en-US" dirty="0" smtClean="0"/>
          </a:p>
          <a:p>
            <a:pPr marL="0" indent="0">
              <a:buNone/>
            </a:pPr>
            <a:r>
              <a:rPr lang="si-LK" dirty="0" smtClean="0"/>
              <a:t>                               </a:t>
            </a:r>
            <a:r>
              <a:rPr lang="en-US" sz="2400" dirty="0"/>
              <a:t>1</a:t>
            </a:r>
            <a:r>
              <a:rPr lang="en-US" sz="2400" baseline="30000" dirty="0"/>
              <a:t>st</a:t>
            </a:r>
            <a:r>
              <a:rPr lang="en-US" sz="2400" dirty="0"/>
              <a:t> octet</a:t>
            </a:r>
            <a:endParaRPr lang="si-LK" sz="2400" dirty="0"/>
          </a:p>
          <a:p>
            <a:endParaRPr lang="si-LK" dirty="0" smtClean="0"/>
          </a:p>
          <a:p>
            <a:endParaRPr lang="en-US" dirty="0"/>
          </a:p>
        </p:txBody>
      </p:sp>
      <p:cxnSp>
        <p:nvCxnSpPr>
          <p:cNvPr id="5" name="Straight Arrow Connector 4"/>
          <p:cNvCxnSpPr/>
          <p:nvPr/>
        </p:nvCxnSpPr>
        <p:spPr>
          <a:xfrm flipH="1" flipV="1">
            <a:off x="2141954" y="3983281"/>
            <a:ext cx="1290183" cy="3757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7379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325" y="187705"/>
            <a:ext cx="10515600" cy="713048"/>
          </a:xfrm>
        </p:spPr>
        <p:txBody>
          <a:bodyPr/>
          <a:lstStyle/>
          <a:p>
            <a:r>
              <a:rPr lang="si-LK" dirty="0" smtClean="0"/>
              <a:t>ජාල පංති</a:t>
            </a:r>
            <a:endParaRPr lang="en-US" dirty="0"/>
          </a:p>
        </p:txBody>
      </p:sp>
      <p:sp>
        <p:nvSpPr>
          <p:cNvPr id="3" name="Content Placeholder 2"/>
          <p:cNvSpPr>
            <a:spLocks noGrp="1"/>
          </p:cNvSpPr>
          <p:nvPr>
            <p:ph idx="1"/>
          </p:nvPr>
        </p:nvSpPr>
        <p:spPr>
          <a:xfrm>
            <a:off x="278645" y="1294041"/>
            <a:ext cx="11708641" cy="4351339"/>
          </a:xfrm>
        </p:spPr>
        <p:txBody>
          <a:bodyPr/>
          <a:lstStyle/>
          <a:p>
            <a:pPr marL="514338" indent="-514338">
              <a:buFont typeface="+mj-lt"/>
              <a:buAutoNum type="arabicPeriod"/>
            </a:pPr>
            <a:r>
              <a:rPr lang="en-US" dirty="0" smtClean="0"/>
              <a:t>Class A - </a:t>
            </a:r>
            <a:r>
              <a:rPr lang="si-LK" dirty="0" smtClean="0"/>
              <a:t>විශාල පරිමාණයේ ජාල සඳහා</a:t>
            </a:r>
            <a:r>
              <a:rPr lang="en-US" dirty="0" smtClean="0"/>
              <a:t> - Network ID </a:t>
            </a:r>
            <a:r>
              <a:rPr lang="si-LK" dirty="0" smtClean="0">
                <a:solidFill>
                  <a:srgbClr val="00B050"/>
                </a:solidFill>
              </a:rPr>
              <a:t>0 – 126</a:t>
            </a:r>
            <a:r>
              <a:rPr lang="en-US" dirty="0">
                <a:solidFill>
                  <a:srgbClr val="00B050"/>
                </a:solidFill>
              </a:rPr>
              <a:t> </a:t>
            </a:r>
            <a:r>
              <a:rPr lang="en-US" dirty="0" smtClean="0">
                <a:solidFill>
                  <a:srgbClr val="00B050"/>
                </a:solidFill>
              </a:rPr>
              <a:t> </a:t>
            </a:r>
            <a:r>
              <a:rPr lang="en-US" dirty="0" smtClean="0"/>
              <a:t>-</a:t>
            </a:r>
            <a:r>
              <a:rPr lang="en-US" dirty="0" smtClean="0">
                <a:solidFill>
                  <a:srgbClr val="00B050"/>
                </a:solidFill>
              </a:rPr>
              <a:t> </a:t>
            </a:r>
            <a:r>
              <a:rPr lang="en-US" sz="1800" dirty="0"/>
              <a:t>(</a:t>
            </a:r>
            <a:r>
              <a:rPr lang="en-US" sz="1800" dirty="0">
                <a:solidFill>
                  <a:srgbClr val="FF0000"/>
                </a:solidFill>
              </a:rPr>
              <a:t>0</a:t>
            </a:r>
            <a:r>
              <a:rPr lang="en-US" sz="1800" dirty="0"/>
              <a:t>0000000 </a:t>
            </a:r>
            <a:r>
              <a:rPr lang="en-US" sz="1800" dirty="0">
                <a:solidFill>
                  <a:srgbClr val="FF0000"/>
                </a:solidFill>
              </a:rPr>
              <a:t>– 0</a:t>
            </a:r>
            <a:r>
              <a:rPr lang="en-US" sz="1800" dirty="0"/>
              <a:t>1111110)</a:t>
            </a:r>
            <a:endParaRPr lang="si-LK" dirty="0" smtClean="0"/>
          </a:p>
          <a:p>
            <a:pPr marL="514338" indent="-514338">
              <a:buFont typeface="+mj-lt"/>
              <a:buAutoNum type="arabicPeriod"/>
            </a:pPr>
            <a:r>
              <a:rPr lang="en-US" dirty="0" smtClean="0"/>
              <a:t>Class B - </a:t>
            </a:r>
            <a:r>
              <a:rPr lang="si-LK" dirty="0" smtClean="0"/>
              <a:t>මධ්‍යම පරිමාණයේ ජාල සඳහා </a:t>
            </a:r>
            <a:r>
              <a:rPr lang="en-US" dirty="0">
                <a:solidFill>
                  <a:prstClr val="black"/>
                </a:solidFill>
              </a:rPr>
              <a:t>- Network ID </a:t>
            </a:r>
            <a:r>
              <a:rPr lang="si-LK" dirty="0" smtClean="0">
                <a:solidFill>
                  <a:srgbClr val="00B050"/>
                </a:solidFill>
              </a:rPr>
              <a:t>128 </a:t>
            </a:r>
            <a:r>
              <a:rPr lang="si-LK" dirty="0">
                <a:solidFill>
                  <a:srgbClr val="00B050"/>
                </a:solidFill>
              </a:rPr>
              <a:t>- </a:t>
            </a:r>
            <a:r>
              <a:rPr lang="si-LK" dirty="0" smtClean="0">
                <a:solidFill>
                  <a:srgbClr val="00B050"/>
                </a:solidFill>
              </a:rPr>
              <a:t>191</a:t>
            </a:r>
            <a:endParaRPr lang="si-LK" dirty="0" smtClean="0"/>
          </a:p>
          <a:p>
            <a:pPr marL="514338" indent="-514338">
              <a:buFont typeface="+mj-lt"/>
              <a:buAutoNum type="arabicPeriod"/>
            </a:pPr>
            <a:r>
              <a:rPr lang="en-US" dirty="0" smtClean="0"/>
              <a:t>Class C - </a:t>
            </a:r>
            <a:r>
              <a:rPr lang="si-LK" dirty="0" smtClean="0"/>
              <a:t>කුඩා </a:t>
            </a:r>
            <a:r>
              <a:rPr lang="si-LK" dirty="0">
                <a:solidFill>
                  <a:prstClr val="black"/>
                </a:solidFill>
              </a:rPr>
              <a:t>පරිමාණයේ ජාල සඳහා </a:t>
            </a:r>
            <a:r>
              <a:rPr lang="en-US" dirty="0">
                <a:solidFill>
                  <a:prstClr val="black"/>
                </a:solidFill>
              </a:rPr>
              <a:t>- Network ID </a:t>
            </a:r>
            <a:r>
              <a:rPr lang="si-LK" dirty="0" smtClean="0">
                <a:solidFill>
                  <a:srgbClr val="00B050"/>
                </a:solidFill>
              </a:rPr>
              <a:t>192 – 223</a:t>
            </a:r>
          </a:p>
          <a:p>
            <a:pPr marL="514338" indent="-514338">
              <a:buFont typeface="+mj-lt"/>
              <a:buAutoNum type="arabicPeriod"/>
            </a:pPr>
            <a:endParaRPr lang="en-US" dirty="0" smtClean="0"/>
          </a:p>
          <a:p>
            <a:pPr marL="514338" indent="-514338">
              <a:buFont typeface="+mj-lt"/>
              <a:buAutoNum type="arabicPeriod"/>
            </a:pPr>
            <a:r>
              <a:rPr lang="en-US" dirty="0" smtClean="0"/>
              <a:t>Class D - </a:t>
            </a:r>
            <a:r>
              <a:rPr lang="si-LK" dirty="0" smtClean="0"/>
              <a:t>බහු සම්ප්‍රේෂණ කාර්යන් සදහා</a:t>
            </a:r>
            <a:r>
              <a:rPr lang="en-US" dirty="0" smtClean="0"/>
              <a:t> </a:t>
            </a:r>
            <a:r>
              <a:rPr lang="en-US" dirty="0">
                <a:solidFill>
                  <a:prstClr val="black"/>
                </a:solidFill>
              </a:rPr>
              <a:t>- Network </a:t>
            </a:r>
            <a:r>
              <a:rPr lang="en-US" dirty="0" smtClean="0">
                <a:solidFill>
                  <a:prstClr val="black"/>
                </a:solidFill>
              </a:rPr>
              <a:t>ID </a:t>
            </a:r>
            <a:r>
              <a:rPr lang="en-US" dirty="0" smtClean="0">
                <a:solidFill>
                  <a:srgbClr val="00B050"/>
                </a:solidFill>
              </a:rPr>
              <a:t>224</a:t>
            </a:r>
            <a:r>
              <a:rPr lang="si-LK" dirty="0" smtClean="0">
                <a:solidFill>
                  <a:srgbClr val="00B050"/>
                </a:solidFill>
              </a:rPr>
              <a:t> </a:t>
            </a:r>
            <a:r>
              <a:rPr lang="si-LK" dirty="0">
                <a:solidFill>
                  <a:srgbClr val="00B050"/>
                </a:solidFill>
              </a:rPr>
              <a:t>– </a:t>
            </a:r>
            <a:r>
              <a:rPr lang="si-LK" dirty="0" smtClean="0">
                <a:solidFill>
                  <a:srgbClr val="00B050"/>
                </a:solidFill>
              </a:rPr>
              <a:t>2</a:t>
            </a:r>
            <a:r>
              <a:rPr lang="en-US" dirty="0" smtClean="0">
                <a:solidFill>
                  <a:srgbClr val="00B050"/>
                </a:solidFill>
              </a:rPr>
              <a:t>39 </a:t>
            </a:r>
          </a:p>
          <a:p>
            <a:pPr marL="514338" indent="-514338">
              <a:buFont typeface="+mj-lt"/>
              <a:buAutoNum type="arabicPeriod"/>
            </a:pPr>
            <a:r>
              <a:rPr lang="en-US" dirty="0"/>
              <a:t>Class </a:t>
            </a:r>
            <a:r>
              <a:rPr lang="en-US" dirty="0" smtClean="0"/>
              <a:t>E – </a:t>
            </a:r>
            <a:r>
              <a:rPr lang="si-LK" dirty="0" smtClean="0"/>
              <a:t>අත්හදා බැලීම් සදහා - </a:t>
            </a:r>
            <a:r>
              <a:rPr lang="en-US" dirty="0"/>
              <a:t>Network ID </a:t>
            </a:r>
            <a:r>
              <a:rPr lang="en-US" dirty="0" smtClean="0">
                <a:solidFill>
                  <a:srgbClr val="00B050"/>
                </a:solidFill>
              </a:rPr>
              <a:t>240</a:t>
            </a:r>
            <a:r>
              <a:rPr lang="si-LK" dirty="0" smtClean="0">
                <a:solidFill>
                  <a:srgbClr val="00B050"/>
                </a:solidFill>
              </a:rPr>
              <a:t> </a:t>
            </a:r>
            <a:r>
              <a:rPr lang="si-LK" dirty="0">
                <a:solidFill>
                  <a:srgbClr val="00B050"/>
                </a:solidFill>
              </a:rPr>
              <a:t>– </a:t>
            </a:r>
            <a:r>
              <a:rPr lang="si-LK" dirty="0" smtClean="0">
                <a:solidFill>
                  <a:srgbClr val="00B050"/>
                </a:solidFill>
              </a:rPr>
              <a:t>2</a:t>
            </a:r>
            <a:r>
              <a:rPr lang="en-US" dirty="0" smtClean="0">
                <a:solidFill>
                  <a:srgbClr val="00B050"/>
                </a:solidFill>
              </a:rPr>
              <a:t>55 </a:t>
            </a:r>
            <a:endParaRPr lang="en-US" dirty="0"/>
          </a:p>
          <a:p>
            <a:pPr marL="0" indent="0">
              <a:buNone/>
            </a:pPr>
            <a:endParaRPr lang="en-US" dirty="0"/>
          </a:p>
          <a:p>
            <a:pPr marL="514338" indent="-514338">
              <a:buFont typeface="+mj-lt"/>
              <a:buAutoNum type="arabicPeriod"/>
            </a:pPr>
            <a:endParaRPr lang="en-US" dirty="0" smtClean="0"/>
          </a:p>
          <a:p>
            <a:pPr marL="514338" indent="-514338">
              <a:buFont typeface="+mj-lt"/>
              <a:buAutoNum type="arabicPeriod"/>
            </a:pPr>
            <a:endParaRPr lang="en-US" dirty="0"/>
          </a:p>
          <a:p>
            <a:pPr marL="514338" indent="-514338">
              <a:buFont typeface="+mj-lt"/>
              <a:buAutoNum type="arabicPeriod"/>
            </a:pPr>
            <a:endParaRPr lang="en-US" dirty="0" smtClean="0"/>
          </a:p>
          <a:p>
            <a:pPr marL="514338" indent="-514338">
              <a:buFont typeface="+mj-lt"/>
              <a:buAutoNum type="arabicPeriod"/>
            </a:pPr>
            <a:endParaRPr lang="en-US" dirty="0"/>
          </a:p>
          <a:p>
            <a:pPr marL="514338" indent="-514338">
              <a:buFont typeface="+mj-lt"/>
              <a:buAutoNum type="arabicPeriod"/>
            </a:pPr>
            <a:endParaRPr lang="en-US" dirty="0" smtClean="0"/>
          </a:p>
          <a:p>
            <a:pPr marL="514338" indent="-514338">
              <a:buFont typeface="+mj-lt"/>
              <a:buAutoNum type="arabicPeriod"/>
            </a:pPr>
            <a:endParaRPr lang="en-US" dirty="0"/>
          </a:p>
          <a:p>
            <a:pPr marL="514338" indent="-514338">
              <a:buFont typeface="+mj-lt"/>
              <a:buAutoNum type="arabicPeriod"/>
            </a:pPr>
            <a:endParaRPr lang="en-US" dirty="0" smtClean="0"/>
          </a:p>
          <a:p>
            <a:pPr marL="514338" indent="-514338">
              <a:buFont typeface="+mj-lt"/>
              <a:buAutoNum type="arabicPeriod"/>
            </a:pPr>
            <a:endParaRPr lang="en-US" dirty="0"/>
          </a:p>
        </p:txBody>
      </p:sp>
      <p:cxnSp>
        <p:nvCxnSpPr>
          <p:cNvPr id="5" name="Straight Connector 4"/>
          <p:cNvCxnSpPr/>
          <p:nvPr/>
        </p:nvCxnSpPr>
        <p:spPr>
          <a:xfrm flipV="1">
            <a:off x="-204718" y="3158055"/>
            <a:ext cx="12192000" cy="2505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16679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679" y="475991"/>
            <a:ext cx="10515600" cy="789139"/>
          </a:xfrm>
        </p:spPr>
        <p:txBody>
          <a:bodyPr/>
          <a:lstStyle/>
          <a:p>
            <a:r>
              <a:rPr lang="si-LK" dirty="0" smtClean="0"/>
              <a:t>ජාල පංති - </a:t>
            </a:r>
            <a:endParaRPr lang="en-US" dirty="0"/>
          </a:p>
        </p:txBody>
      </p:sp>
      <p:pic>
        <p:nvPicPr>
          <p:cNvPr id="4" name="Picture 3"/>
          <p:cNvPicPr>
            <a:picLocks noChangeAspect="1"/>
          </p:cNvPicPr>
          <p:nvPr/>
        </p:nvPicPr>
        <p:blipFill>
          <a:blip r:embed="rId3"/>
          <a:stretch>
            <a:fillRect/>
          </a:stretch>
        </p:blipFill>
        <p:spPr>
          <a:xfrm>
            <a:off x="263308" y="1321253"/>
            <a:ext cx="11749152" cy="2104859"/>
          </a:xfrm>
          <a:prstGeom prst="rect">
            <a:avLst/>
          </a:prstGeom>
        </p:spPr>
      </p:pic>
      <p:sp>
        <p:nvSpPr>
          <p:cNvPr id="5" name="TextBox 4"/>
          <p:cNvSpPr txBox="1"/>
          <p:nvPr/>
        </p:nvSpPr>
        <p:spPr>
          <a:xfrm>
            <a:off x="313677" y="5046195"/>
            <a:ext cx="2755204" cy="98488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Class A</a:t>
            </a:r>
          </a:p>
          <a:p>
            <a:r>
              <a:rPr lang="en-US" sz="2000" dirty="0">
                <a:solidFill>
                  <a:srgbClr val="FF0000"/>
                </a:solidFill>
              </a:rPr>
              <a:t>0</a:t>
            </a:r>
            <a:r>
              <a:rPr lang="en-US" sz="2000" dirty="0"/>
              <a:t>0000000 – </a:t>
            </a:r>
            <a:r>
              <a:rPr lang="en-US" sz="2000" dirty="0">
                <a:solidFill>
                  <a:srgbClr val="FF0000"/>
                </a:solidFill>
              </a:rPr>
              <a:t>0</a:t>
            </a:r>
            <a:r>
              <a:rPr lang="en-US" sz="2000" dirty="0"/>
              <a:t>1111111</a:t>
            </a:r>
          </a:p>
          <a:p>
            <a:r>
              <a:rPr lang="en-US" sz="2000" dirty="0">
                <a:solidFill>
                  <a:srgbClr val="FF0000"/>
                </a:solidFill>
              </a:rPr>
              <a:t> </a:t>
            </a:r>
            <a:r>
              <a:rPr lang="en-US" sz="2000" dirty="0"/>
              <a:t>0 - 126</a:t>
            </a:r>
            <a:r>
              <a:rPr lang="en-US" sz="2000" dirty="0">
                <a:solidFill>
                  <a:srgbClr val="FF0000"/>
                </a:solidFill>
              </a:rPr>
              <a:t> *</a:t>
            </a:r>
          </a:p>
        </p:txBody>
      </p:sp>
      <p:sp>
        <p:nvSpPr>
          <p:cNvPr id="7" name="TextBox 6"/>
          <p:cNvSpPr txBox="1"/>
          <p:nvPr/>
        </p:nvSpPr>
        <p:spPr>
          <a:xfrm>
            <a:off x="6659404" y="3895598"/>
            <a:ext cx="2647435" cy="98488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Class C</a:t>
            </a:r>
          </a:p>
          <a:p>
            <a:r>
              <a:rPr lang="en-US" sz="2000" dirty="0">
                <a:solidFill>
                  <a:srgbClr val="FF0000"/>
                </a:solidFill>
              </a:rPr>
              <a:t>110</a:t>
            </a:r>
            <a:r>
              <a:rPr lang="en-US" sz="2000" dirty="0">
                <a:solidFill>
                  <a:schemeClr val="tx1"/>
                </a:solidFill>
              </a:rPr>
              <a:t>00000 </a:t>
            </a:r>
            <a:r>
              <a:rPr lang="en-US" sz="2000" dirty="0"/>
              <a:t>– </a:t>
            </a:r>
            <a:r>
              <a:rPr lang="en-US" sz="2000" dirty="0">
                <a:solidFill>
                  <a:srgbClr val="FF0000"/>
                </a:solidFill>
              </a:rPr>
              <a:t>110</a:t>
            </a:r>
            <a:r>
              <a:rPr lang="en-US" sz="2000" dirty="0"/>
              <a:t>11111</a:t>
            </a:r>
          </a:p>
          <a:p>
            <a:r>
              <a:rPr lang="en-US" sz="2000" dirty="0">
                <a:solidFill>
                  <a:srgbClr val="FF0000"/>
                </a:solidFill>
              </a:rPr>
              <a:t> </a:t>
            </a:r>
            <a:r>
              <a:rPr lang="en-US" sz="2000" dirty="0"/>
              <a:t>192 - </a:t>
            </a:r>
            <a:r>
              <a:rPr lang="en-US" sz="2000" dirty="0">
                <a:solidFill>
                  <a:srgbClr val="FF0000"/>
                </a:solidFill>
              </a:rPr>
              <a:t> </a:t>
            </a:r>
            <a:r>
              <a:rPr lang="en-US" sz="2000" dirty="0">
                <a:solidFill>
                  <a:schemeClr val="tx1"/>
                </a:solidFill>
              </a:rPr>
              <a:t>2</a:t>
            </a:r>
            <a:r>
              <a:rPr lang="si-LK" sz="2000" dirty="0">
                <a:solidFill>
                  <a:schemeClr val="tx1"/>
                </a:solidFill>
              </a:rPr>
              <a:t>23</a:t>
            </a:r>
            <a:endParaRPr lang="en-US" sz="2000" dirty="0">
              <a:solidFill>
                <a:srgbClr val="FF0000"/>
              </a:solidFill>
            </a:endParaRPr>
          </a:p>
        </p:txBody>
      </p:sp>
      <p:sp>
        <p:nvSpPr>
          <p:cNvPr id="8" name="TextBox 7"/>
          <p:cNvSpPr txBox="1"/>
          <p:nvPr/>
        </p:nvSpPr>
        <p:spPr>
          <a:xfrm>
            <a:off x="3486539" y="4584530"/>
            <a:ext cx="2576059" cy="98488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Class B</a:t>
            </a:r>
          </a:p>
          <a:p>
            <a:r>
              <a:rPr lang="en-US" sz="2000" dirty="0">
                <a:solidFill>
                  <a:srgbClr val="FF0000"/>
                </a:solidFill>
              </a:rPr>
              <a:t>10</a:t>
            </a:r>
            <a:r>
              <a:rPr lang="en-US" sz="2000" dirty="0"/>
              <a:t>000000 – </a:t>
            </a:r>
            <a:r>
              <a:rPr lang="en-US" sz="2000" dirty="0">
                <a:solidFill>
                  <a:srgbClr val="FF0000"/>
                </a:solidFill>
              </a:rPr>
              <a:t>10</a:t>
            </a:r>
            <a:r>
              <a:rPr lang="en-US" sz="2000" dirty="0"/>
              <a:t>111111</a:t>
            </a:r>
          </a:p>
          <a:p>
            <a:r>
              <a:rPr lang="en-US" sz="2000" dirty="0">
                <a:solidFill>
                  <a:srgbClr val="FF0000"/>
                </a:solidFill>
              </a:rPr>
              <a:t> </a:t>
            </a:r>
            <a:r>
              <a:rPr lang="en-US" sz="2000" dirty="0"/>
              <a:t>128 - </a:t>
            </a:r>
            <a:r>
              <a:rPr lang="en-US" sz="2000" dirty="0">
                <a:solidFill>
                  <a:srgbClr val="FF0000"/>
                </a:solidFill>
              </a:rPr>
              <a:t> </a:t>
            </a:r>
            <a:r>
              <a:rPr lang="en-US" sz="2000" dirty="0">
                <a:solidFill>
                  <a:schemeClr val="tx1"/>
                </a:solidFill>
              </a:rPr>
              <a:t>191</a:t>
            </a:r>
            <a:endParaRPr lang="en-US" sz="2000" dirty="0">
              <a:solidFill>
                <a:srgbClr val="FF0000"/>
              </a:solidFill>
            </a:endParaRPr>
          </a:p>
        </p:txBody>
      </p:sp>
      <p:cxnSp>
        <p:nvCxnSpPr>
          <p:cNvPr id="10" name="Straight Arrow Connector 9"/>
          <p:cNvCxnSpPr/>
          <p:nvPr/>
        </p:nvCxnSpPr>
        <p:spPr>
          <a:xfrm flipH="1">
            <a:off x="438414" y="2455105"/>
            <a:ext cx="776615" cy="2993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390128" y="2720749"/>
            <a:ext cx="2217368" cy="2325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590809" y="3070500"/>
            <a:ext cx="5110489" cy="1305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94791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i-LK" dirty="0" smtClean="0"/>
              <a:t>ජාල අංකය හා සංග්‍රාහක අංකය</a:t>
            </a:r>
            <a:endParaRPr lang="en-US" dirty="0"/>
          </a:p>
        </p:txBody>
      </p:sp>
      <p:sp>
        <p:nvSpPr>
          <p:cNvPr id="3" name="Content Placeholder 2"/>
          <p:cNvSpPr>
            <a:spLocks noGrp="1"/>
          </p:cNvSpPr>
          <p:nvPr>
            <p:ph idx="1"/>
          </p:nvPr>
        </p:nvSpPr>
        <p:spPr/>
        <p:txBody>
          <a:bodyPr/>
          <a:lstStyle/>
          <a:p>
            <a:r>
              <a:rPr lang="en-US" dirty="0"/>
              <a:t>IP </a:t>
            </a:r>
            <a:r>
              <a:rPr lang="si-LK" dirty="0"/>
              <a:t>ලිපිනයක් ප්‍රධාන කොටස් 2කට වෙන්කල හැකිය.</a:t>
            </a:r>
          </a:p>
          <a:p>
            <a:r>
              <a:rPr lang="en-US" dirty="0"/>
              <a:t>Network Number (ID)  - </a:t>
            </a:r>
            <a:r>
              <a:rPr lang="si-LK" dirty="0"/>
              <a:t>වැඩිම වෙසෙසි බිටු 8න් යුත් කොටස</a:t>
            </a:r>
          </a:p>
          <a:p>
            <a:r>
              <a:rPr lang="en-US" dirty="0"/>
              <a:t>Host Number </a:t>
            </a:r>
          </a:p>
          <a:p>
            <a:r>
              <a:rPr lang="en-US" dirty="0"/>
              <a:t>           Network Number . Host . Host . Host</a:t>
            </a:r>
          </a:p>
          <a:p>
            <a:endParaRPr lang="en-US" dirty="0"/>
          </a:p>
          <a:p>
            <a:endParaRPr lang="en-US" dirty="0"/>
          </a:p>
        </p:txBody>
      </p:sp>
    </p:spTree>
    <p:extLst>
      <p:ext uri="{BB962C8B-B14F-4D97-AF65-F5344CB8AC3E}">
        <p14:creationId xmlns:p14="http://schemas.microsoft.com/office/powerpoint/2010/main" val="355277700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cpipguide.com/free/diagrams/ipclasses.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9554" y="1027905"/>
            <a:ext cx="10212893" cy="501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60536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60528" y="3007888"/>
            <a:ext cx="6749957" cy="1477328"/>
          </a:xfrm>
          <a:prstGeom prst="rect">
            <a:avLst/>
          </a:prstGeom>
          <a:noFill/>
        </p:spPr>
        <p:txBody>
          <a:bodyPr wrap="square" rtlCol="0">
            <a:spAutoFit/>
          </a:bodyPr>
          <a:lstStyle/>
          <a:p>
            <a:pPr>
              <a:lnSpc>
                <a:spcPct val="150000"/>
              </a:lnSpc>
            </a:pPr>
            <a:r>
              <a:rPr lang="en-US" sz="2000" dirty="0"/>
              <a:t>A Class </a:t>
            </a:r>
          </a:p>
          <a:p>
            <a:pPr>
              <a:lnSpc>
                <a:spcPct val="150000"/>
              </a:lnSpc>
            </a:pPr>
            <a:r>
              <a:rPr lang="en-US" sz="2000" dirty="0"/>
              <a:t>10.230.46.1</a:t>
            </a:r>
          </a:p>
          <a:p>
            <a:pPr>
              <a:lnSpc>
                <a:spcPct val="150000"/>
              </a:lnSpc>
            </a:pPr>
            <a:r>
              <a:rPr lang="en-US" sz="2000" dirty="0">
                <a:solidFill>
                  <a:srgbClr val="FF0000"/>
                </a:solidFill>
              </a:rPr>
              <a:t>0</a:t>
            </a:r>
            <a:r>
              <a:rPr lang="en-US" sz="2000" dirty="0"/>
              <a:t>0001010 . 11100110 . 00101110 . 00000001</a:t>
            </a:r>
            <a:endParaRPr lang="en-US" sz="2000" dirty="0">
              <a:solidFill>
                <a:srgbClr val="FF0000"/>
              </a:solidFill>
            </a:endParaRPr>
          </a:p>
        </p:txBody>
      </p:sp>
      <p:pic>
        <p:nvPicPr>
          <p:cNvPr id="6" name="Picture 5"/>
          <p:cNvPicPr>
            <a:picLocks noChangeAspect="1"/>
          </p:cNvPicPr>
          <p:nvPr/>
        </p:nvPicPr>
        <p:blipFill>
          <a:blip r:embed="rId3"/>
          <a:stretch>
            <a:fillRect/>
          </a:stretch>
        </p:blipFill>
        <p:spPr>
          <a:xfrm>
            <a:off x="263308" y="632321"/>
            <a:ext cx="11749152" cy="2104859"/>
          </a:xfrm>
          <a:prstGeom prst="rect">
            <a:avLst/>
          </a:prstGeom>
        </p:spPr>
      </p:pic>
      <p:pic>
        <p:nvPicPr>
          <p:cNvPr id="3" name="Picture 2"/>
          <p:cNvPicPr>
            <a:picLocks noChangeAspect="1"/>
          </p:cNvPicPr>
          <p:nvPr/>
        </p:nvPicPr>
        <p:blipFill>
          <a:blip r:embed="rId4"/>
          <a:stretch>
            <a:fillRect/>
          </a:stretch>
        </p:blipFill>
        <p:spPr>
          <a:xfrm>
            <a:off x="263308" y="4587851"/>
            <a:ext cx="9083699" cy="2126848"/>
          </a:xfrm>
          <a:prstGeom prst="rect">
            <a:avLst/>
          </a:prstGeom>
        </p:spPr>
      </p:pic>
    </p:spTree>
    <p:extLst>
      <p:ext uri="{BB962C8B-B14F-4D97-AF65-F5344CB8AC3E}">
        <p14:creationId xmlns:p14="http://schemas.microsoft.com/office/powerpoint/2010/main" val="338845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519312" y="2893759"/>
            <a:ext cx="6978041" cy="2031325"/>
          </a:xfrm>
          <a:prstGeom prst="rect">
            <a:avLst/>
          </a:prstGeom>
          <a:noFill/>
        </p:spPr>
        <p:txBody>
          <a:bodyPr wrap="square" rtlCol="0">
            <a:spAutoFit/>
          </a:bodyPr>
          <a:lstStyle/>
          <a:p>
            <a:pPr>
              <a:lnSpc>
                <a:spcPct val="150000"/>
              </a:lnSpc>
            </a:pPr>
            <a:r>
              <a:rPr lang="en-US" sz="2800" dirty="0"/>
              <a:t>B Class </a:t>
            </a:r>
          </a:p>
          <a:p>
            <a:pPr>
              <a:lnSpc>
                <a:spcPct val="150000"/>
              </a:lnSpc>
            </a:pPr>
            <a:r>
              <a:rPr lang="en-US" sz="2800" dirty="0"/>
              <a:t>172.255.255.159</a:t>
            </a:r>
          </a:p>
          <a:p>
            <a:pPr>
              <a:lnSpc>
                <a:spcPct val="150000"/>
              </a:lnSpc>
            </a:pPr>
            <a:r>
              <a:rPr lang="en-US" sz="2800" dirty="0"/>
              <a:t> </a:t>
            </a:r>
            <a:r>
              <a:rPr lang="en-US" sz="2800" dirty="0">
                <a:solidFill>
                  <a:srgbClr val="FF0000"/>
                </a:solidFill>
              </a:rPr>
              <a:t>10</a:t>
            </a:r>
            <a:r>
              <a:rPr lang="en-US" sz="2800" dirty="0"/>
              <a:t>101100 . 11111111 . 11111111 . 10011111</a:t>
            </a:r>
            <a:endParaRPr lang="en-US" sz="2800" dirty="0">
              <a:solidFill>
                <a:srgbClr val="FF0000"/>
              </a:solidFill>
            </a:endParaRPr>
          </a:p>
        </p:txBody>
      </p:sp>
      <p:pic>
        <p:nvPicPr>
          <p:cNvPr id="4" name="Picture 3"/>
          <p:cNvPicPr>
            <a:picLocks noChangeAspect="1"/>
          </p:cNvPicPr>
          <p:nvPr/>
        </p:nvPicPr>
        <p:blipFill>
          <a:blip r:embed="rId2"/>
          <a:stretch>
            <a:fillRect/>
          </a:stretch>
        </p:blipFill>
        <p:spPr>
          <a:xfrm>
            <a:off x="319156" y="536026"/>
            <a:ext cx="11754107" cy="2103303"/>
          </a:xfrm>
          <a:prstGeom prst="rect">
            <a:avLst/>
          </a:prstGeom>
        </p:spPr>
      </p:pic>
      <p:sp>
        <p:nvSpPr>
          <p:cNvPr id="5" name="Left Bracket 4"/>
          <p:cNvSpPr/>
          <p:nvPr/>
        </p:nvSpPr>
        <p:spPr>
          <a:xfrm rot="16200000">
            <a:off x="1919352" y="3291478"/>
            <a:ext cx="620037" cy="3156036"/>
          </a:xfrm>
          <a:prstGeom prst="lef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dirty="0"/>
          </a:p>
        </p:txBody>
      </p:sp>
      <p:sp>
        <p:nvSpPr>
          <p:cNvPr id="6" name="TextBox 5"/>
          <p:cNvSpPr txBox="1"/>
          <p:nvPr/>
        </p:nvSpPr>
        <p:spPr>
          <a:xfrm>
            <a:off x="319158" y="5281108"/>
            <a:ext cx="3839487" cy="1015663"/>
          </a:xfrm>
          <a:prstGeom prst="rect">
            <a:avLst/>
          </a:prstGeom>
          <a:noFill/>
        </p:spPr>
        <p:txBody>
          <a:bodyPr wrap="square" rtlCol="0">
            <a:spAutoFit/>
          </a:bodyPr>
          <a:lstStyle/>
          <a:p>
            <a:r>
              <a:rPr lang="en-US" sz="2000" dirty="0"/>
              <a:t>Network Number (ID)</a:t>
            </a:r>
          </a:p>
          <a:p>
            <a:r>
              <a:rPr lang="en-US" sz="2000" dirty="0"/>
              <a:t>Number of bits = 16</a:t>
            </a:r>
          </a:p>
          <a:p>
            <a:r>
              <a:rPr lang="en-US" sz="2000" dirty="0"/>
              <a:t>Number of networks =2</a:t>
            </a:r>
            <a:r>
              <a:rPr lang="en-US" sz="2000" baseline="30000" dirty="0"/>
              <a:t>14</a:t>
            </a:r>
          </a:p>
        </p:txBody>
      </p:sp>
      <p:pic>
        <p:nvPicPr>
          <p:cNvPr id="2" name="Picture 1"/>
          <p:cNvPicPr>
            <a:picLocks noChangeAspect="1"/>
          </p:cNvPicPr>
          <p:nvPr/>
        </p:nvPicPr>
        <p:blipFill>
          <a:blip r:embed="rId3"/>
          <a:stretch>
            <a:fillRect/>
          </a:stretch>
        </p:blipFill>
        <p:spPr>
          <a:xfrm>
            <a:off x="4453221" y="4925085"/>
            <a:ext cx="7635715" cy="1932919"/>
          </a:xfrm>
          <a:prstGeom prst="rect">
            <a:avLst/>
          </a:prstGeom>
        </p:spPr>
      </p:pic>
    </p:spTree>
    <p:extLst>
      <p:ext uri="{BB962C8B-B14F-4D97-AF65-F5344CB8AC3E}">
        <p14:creationId xmlns:p14="http://schemas.microsoft.com/office/powerpoint/2010/main" val="101015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519312" y="2893759"/>
            <a:ext cx="6978041" cy="2031325"/>
          </a:xfrm>
          <a:prstGeom prst="rect">
            <a:avLst/>
          </a:prstGeom>
          <a:noFill/>
        </p:spPr>
        <p:txBody>
          <a:bodyPr wrap="square" rtlCol="0">
            <a:spAutoFit/>
          </a:bodyPr>
          <a:lstStyle/>
          <a:p>
            <a:pPr>
              <a:lnSpc>
                <a:spcPct val="150000"/>
              </a:lnSpc>
            </a:pPr>
            <a:r>
              <a:rPr lang="en-US" sz="2800" dirty="0"/>
              <a:t> Class C </a:t>
            </a:r>
          </a:p>
          <a:p>
            <a:pPr>
              <a:lnSpc>
                <a:spcPct val="150000"/>
              </a:lnSpc>
            </a:pPr>
            <a:r>
              <a:rPr lang="en-US" sz="2800" dirty="0"/>
              <a:t>214.255.255.159</a:t>
            </a:r>
          </a:p>
          <a:p>
            <a:pPr>
              <a:lnSpc>
                <a:spcPct val="150000"/>
              </a:lnSpc>
            </a:pPr>
            <a:r>
              <a:rPr lang="en-US" sz="2800" dirty="0"/>
              <a:t> </a:t>
            </a:r>
            <a:r>
              <a:rPr lang="en-US" sz="2800" dirty="0">
                <a:solidFill>
                  <a:srgbClr val="FF0000"/>
                </a:solidFill>
              </a:rPr>
              <a:t>110</a:t>
            </a:r>
            <a:r>
              <a:rPr lang="en-US" sz="2800" dirty="0"/>
              <a:t>10110 . 11111111 . 11111111 . 10011111</a:t>
            </a:r>
            <a:endParaRPr lang="en-US" sz="2800" dirty="0">
              <a:solidFill>
                <a:srgbClr val="FF0000"/>
              </a:solidFill>
            </a:endParaRPr>
          </a:p>
        </p:txBody>
      </p:sp>
      <p:pic>
        <p:nvPicPr>
          <p:cNvPr id="4" name="Picture 3"/>
          <p:cNvPicPr>
            <a:picLocks noChangeAspect="1"/>
          </p:cNvPicPr>
          <p:nvPr/>
        </p:nvPicPr>
        <p:blipFill>
          <a:blip r:embed="rId3"/>
          <a:stretch>
            <a:fillRect/>
          </a:stretch>
        </p:blipFill>
        <p:spPr>
          <a:xfrm>
            <a:off x="319156" y="536026"/>
            <a:ext cx="11754107" cy="2103303"/>
          </a:xfrm>
          <a:prstGeom prst="rect">
            <a:avLst/>
          </a:prstGeom>
        </p:spPr>
      </p:pic>
      <p:sp>
        <p:nvSpPr>
          <p:cNvPr id="5" name="Left Bracket 4"/>
          <p:cNvSpPr/>
          <p:nvPr/>
        </p:nvSpPr>
        <p:spPr>
          <a:xfrm rot="16200000">
            <a:off x="2815227" y="2395600"/>
            <a:ext cx="620037" cy="4947784"/>
          </a:xfrm>
          <a:prstGeom prst="lef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dirty="0"/>
          </a:p>
        </p:txBody>
      </p:sp>
      <p:sp>
        <p:nvSpPr>
          <p:cNvPr id="6" name="TextBox 5"/>
          <p:cNvSpPr txBox="1"/>
          <p:nvPr/>
        </p:nvSpPr>
        <p:spPr>
          <a:xfrm>
            <a:off x="319158" y="5281108"/>
            <a:ext cx="3839487" cy="1015663"/>
          </a:xfrm>
          <a:prstGeom prst="rect">
            <a:avLst/>
          </a:prstGeom>
          <a:noFill/>
        </p:spPr>
        <p:txBody>
          <a:bodyPr wrap="square" rtlCol="0">
            <a:spAutoFit/>
          </a:bodyPr>
          <a:lstStyle/>
          <a:p>
            <a:r>
              <a:rPr lang="en-US" sz="2000" dirty="0"/>
              <a:t>Network Number (ID)</a:t>
            </a:r>
          </a:p>
          <a:p>
            <a:r>
              <a:rPr lang="en-US" sz="2000" dirty="0"/>
              <a:t>Number of bits = 24</a:t>
            </a:r>
          </a:p>
          <a:p>
            <a:r>
              <a:rPr lang="en-US" sz="2000" dirty="0"/>
              <a:t>Number of networks =2</a:t>
            </a:r>
            <a:r>
              <a:rPr lang="en-US" sz="2000" baseline="30000" dirty="0"/>
              <a:t>14</a:t>
            </a:r>
          </a:p>
        </p:txBody>
      </p:sp>
      <p:pic>
        <p:nvPicPr>
          <p:cNvPr id="2" name="Picture 1"/>
          <p:cNvPicPr>
            <a:picLocks noChangeAspect="1"/>
          </p:cNvPicPr>
          <p:nvPr/>
        </p:nvPicPr>
        <p:blipFill>
          <a:blip r:embed="rId4"/>
          <a:stretch>
            <a:fillRect/>
          </a:stretch>
        </p:blipFill>
        <p:spPr>
          <a:xfrm>
            <a:off x="5699659" y="4925080"/>
            <a:ext cx="6405967" cy="1653141"/>
          </a:xfrm>
          <a:prstGeom prst="rect">
            <a:avLst/>
          </a:prstGeom>
        </p:spPr>
      </p:pic>
    </p:spTree>
    <p:extLst>
      <p:ext uri="{BB962C8B-B14F-4D97-AF65-F5344CB8AC3E}">
        <p14:creationId xmlns:p14="http://schemas.microsoft.com/office/powerpoint/2010/main" val="35933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8048" y="203921"/>
            <a:ext cx="10495128" cy="4955203"/>
          </a:xfrm>
          <a:prstGeom prst="rect">
            <a:avLst/>
          </a:prstGeom>
        </p:spPr>
        <p:txBody>
          <a:bodyPr wrap="square">
            <a:spAutoFit/>
          </a:bodyPr>
          <a:lstStyle/>
          <a:p>
            <a:r>
              <a:rPr lang="en-US" dirty="0"/>
              <a:t>Class D</a:t>
            </a:r>
          </a:p>
          <a:p>
            <a:endParaRPr lang="en-US" dirty="0"/>
          </a:p>
          <a:p>
            <a:r>
              <a:rPr lang="en-US" sz="2800" dirty="0"/>
              <a:t>Class D addresses are used for multicasting applications. Unlike the previous classes, the Class D is not used for "normal" networking operations. Class D addresses have their first three bits set to “1” and their fourth bit set to “0”. Class D addresses are 32-bit network addresses, meaning that all the values within the range of 224.0.0.0 – 239.255.255.255 are used to uniquely identify multicast groups. There are no host addresses within the Class D address space, since all the hosts within a group share the group’s IP address for receiver purposes.</a:t>
            </a:r>
          </a:p>
          <a:p>
            <a:endParaRPr lang="en-US" sz="2800" dirty="0"/>
          </a:p>
          <a:p>
            <a:r>
              <a:rPr lang="en-US" sz="2800" dirty="0"/>
              <a:t>Example for a Class D IP address: </a:t>
            </a:r>
            <a:r>
              <a:rPr lang="en-US" sz="2800" dirty="0">
                <a:solidFill>
                  <a:srgbClr val="050F34"/>
                </a:solidFill>
                <a:latin typeface="inherit"/>
              </a:rPr>
              <a:t>227.21.6.173</a:t>
            </a:r>
            <a:endParaRPr lang="en-US" sz="2800" dirty="0"/>
          </a:p>
        </p:txBody>
      </p:sp>
      <p:sp>
        <p:nvSpPr>
          <p:cNvPr id="3" name="Rectangle 1"/>
          <p:cNvSpPr>
            <a:spLocks noChangeArrowheads="1"/>
          </p:cNvSpPr>
          <p:nvPr/>
        </p:nvSpPr>
        <p:spPr bwMode="auto">
          <a:xfrm>
            <a:off x="0" y="136271"/>
            <a:ext cx="35266" cy="184666"/>
          </a:xfrm>
          <a:prstGeom prst="rect">
            <a:avLst/>
          </a:prstGeom>
          <a:solidFill>
            <a:srgbClr val="E5E6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en-US" sz="1200" dirty="0"/>
              <a:t> </a:t>
            </a:r>
            <a:endParaRPr lang="en-US" dirty="0">
              <a:latin typeface="Arial" panose="020B0604020202020204" pitchFamily="34" charset="0"/>
            </a:endParaRPr>
          </a:p>
        </p:txBody>
      </p:sp>
    </p:spTree>
    <p:extLst>
      <p:ext uri="{BB962C8B-B14F-4D97-AF65-F5344CB8AC3E}">
        <p14:creationId xmlns:p14="http://schemas.microsoft.com/office/powerpoint/2010/main" val="384964840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7923" y="1243169"/>
            <a:ext cx="10809027" cy="4832092"/>
          </a:xfrm>
          <a:prstGeom prst="rect">
            <a:avLst/>
          </a:prstGeom>
        </p:spPr>
        <p:txBody>
          <a:bodyPr wrap="square">
            <a:spAutoFit/>
          </a:bodyPr>
          <a:lstStyle/>
          <a:p>
            <a:r>
              <a:rPr lang="en-US" sz="2800" dirty="0"/>
              <a:t>Class E</a:t>
            </a:r>
          </a:p>
          <a:p>
            <a:endParaRPr lang="en-US" sz="2800" dirty="0"/>
          </a:p>
          <a:p>
            <a:r>
              <a:rPr lang="en-US" sz="2800" dirty="0"/>
              <a:t>Class E networks are defined by having the first four network address bits as 1. That encompasses addresses from 240.0.0.0 to 255.255.255.255. While this class is reserved, its usage was never defined. As a result, most network implementations discard these addresses as illegal or undefined. The exception is 255.255.255.255, which is used as a broadcast address.</a:t>
            </a:r>
          </a:p>
          <a:p>
            <a:endParaRPr lang="en-US" sz="2800" dirty="0"/>
          </a:p>
          <a:p>
            <a:r>
              <a:rPr lang="en-US" sz="2800" dirty="0"/>
              <a:t>Example for a Class D IP address:</a:t>
            </a:r>
          </a:p>
          <a:p>
            <a:endParaRPr lang="en-US" sz="2800" dirty="0"/>
          </a:p>
          <a:p>
            <a:r>
              <a:rPr lang="en-US" sz="2800" dirty="0"/>
              <a:t>243.164.89.28</a:t>
            </a:r>
          </a:p>
        </p:txBody>
      </p:sp>
    </p:spTree>
    <p:extLst>
      <p:ext uri="{BB962C8B-B14F-4D97-AF65-F5344CB8AC3E}">
        <p14:creationId xmlns:p14="http://schemas.microsoft.com/office/powerpoint/2010/main" val="1158150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3524" y="362929"/>
            <a:ext cx="4421805" cy="2896283"/>
          </a:xfrm>
          <a:prstGeom prst="rect">
            <a:avLst/>
          </a:prstGeom>
        </p:spPr>
      </p:pic>
      <p:sp>
        <p:nvSpPr>
          <p:cNvPr id="5" name="TextBox 4"/>
          <p:cNvSpPr txBox="1"/>
          <p:nvPr/>
        </p:nvSpPr>
        <p:spPr>
          <a:xfrm>
            <a:off x="469207" y="3694805"/>
            <a:ext cx="4326124" cy="1200329"/>
          </a:xfrm>
          <a:prstGeom prst="rect">
            <a:avLst/>
          </a:prstGeom>
          <a:noFill/>
        </p:spPr>
        <p:txBody>
          <a:bodyPr wrap="square" rtlCol="0">
            <a:spAutoFit/>
          </a:bodyPr>
          <a:lstStyle/>
          <a:p>
            <a:r>
              <a:rPr lang="en-US" dirty="0"/>
              <a:t>Telegraph – Send Text message via dots and Dashes. (Short and Long electrical impulse)</a:t>
            </a:r>
          </a:p>
          <a:p>
            <a:endParaRPr lang="en-US" dirty="0"/>
          </a:p>
          <a:p>
            <a:r>
              <a:rPr lang="en-US" b="1" dirty="0"/>
              <a:t>Samuel Morse </a:t>
            </a:r>
          </a:p>
        </p:txBody>
      </p:sp>
      <p:sp>
        <p:nvSpPr>
          <p:cNvPr id="6" name="Action Button: Information 5">
            <a:hlinkClick r:id="rId4" highlightClick="1"/>
          </p:cNvPr>
          <p:cNvSpPr/>
          <p:nvPr/>
        </p:nvSpPr>
        <p:spPr>
          <a:xfrm>
            <a:off x="3926391" y="5661767"/>
            <a:ext cx="2574620" cy="67640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6501012" y="371478"/>
            <a:ext cx="3858017" cy="2887737"/>
          </a:xfrm>
          <a:prstGeom prst="rect">
            <a:avLst/>
          </a:prstGeom>
        </p:spPr>
      </p:pic>
      <p:sp>
        <p:nvSpPr>
          <p:cNvPr id="8" name="TextBox 7"/>
          <p:cNvSpPr txBox="1"/>
          <p:nvPr/>
        </p:nvSpPr>
        <p:spPr>
          <a:xfrm>
            <a:off x="6275542" y="3860326"/>
            <a:ext cx="3858017" cy="1200329"/>
          </a:xfrm>
          <a:prstGeom prst="rect">
            <a:avLst/>
          </a:prstGeom>
          <a:noFill/>
        </p:spPr>
        <p:txBody>
          <a:bodyPr wrap="square" rtlCol="0">
            <a:spAutoFit/>
          </a:bodyPr>
          <a:lstStyle/>
          <a:p>
            <a:r>
              <a:rPr lang="en-US" dirty="0"/>
              <a:t>Voice transmitted over the wire</a:t>
            </a:r>
          </a:p>
          <a:p>
            <a:endParaRPr lang="en-US" dirty="0"/>
          </a:p>
          <a:p>
            <a:r>
              <a:rPr lang="en-US" b="1" dirty="0"/>
              <a:t>Alexander-Graham Bell and telephone</a:t>
            </a:r>
          </a:p>
          <a:p>
            <a:endParaRPr lang="en-US" b="1" dirty="0"/>
          </a:p>
        </p:txBody>
      </p:sp>
    </p:spTree>
    <p:extLst>
      <p:ext uri="{BB962C8B-B14F-4D97-AF65-F5344CB8AC3E}">
        <p14:creationId xmlns:p14="http://schemas.microsoft.com/office/powerpoint/2010/main" val="114553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683" y="133356"/>
            <a:ext cx="9715180" cy="657225"/>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dirty="0" smtClean="0"/>
              <a:t>Twisted Pair - </a:t>
            </a:r>
            <a:r>
              <a:rPr lang="si-LK" dirty="0" smtClean="0"/>
              <a:t>සමාවෘත/ඇඹරුම් කම්ඹි යුගල</a:t>
            </a:r>
            <a:endParaRPr lang="en-US" dirty="0"/>
          </a:p>
        </p:txBody>
      </p:sp>
      <p:sp>
        <p:nvSpPr>
          <p:cNvPr id="3" name="Content Placeholder 2"/>
          <p:cNvSpPr>
            <a:spLocks noGrp="1"/>
          </p:cNvSpPr>
          <p:nvPr>
            <p:ph idx="1"/>
          </p:nvPr>
        </p:nvSpPr>
        <p:spPr>
          <a:xfrm>
            <a:off x="1734340" y="809632"/>
            <a:ext cx="9474403" cy="762001"/>
          </a:xfrm>
        </p:spPr>
        <p:txBody>
          <a:bodyPr>
            <a:normAutofit/>
          </a:bodyPr>
          <a:lstStyle/>
          <a:p>
            <a:pPr marL="0" indent="0">
              <a:buNone/>
            </a:pPr>
            <a:r>
              <a:rPr lang="si-LK" sz="3200" dirty="0"/>
              <a:t>තඹ කම්ඹි භාවිතා කර ඇත. ප්‍රධාන වර්ග 2කි. </a:t>
            </a:r>
          </a:p>
        </p:txBody>
      </p:sp>
      <p:sp>
        <p:nvSpPr>
          <p:cNvPr id="4" name="AutoShape 2" descr="data:image/jpeg;base64,/9j/4AAQSkZJRgABAQAAAQABAAD/2wCEAAkGBxQREBQUExIWFBQXGRcYGRUXGBQVIRUXFxQXGhcdGh0ZHyggGBolGxYWITEhJSkrLi4vGh8zODMsNygtLiwBCgoKDg0OGxAQGzckICQsLSwsKywtLDQtLCwsLCwsLCwsLiwsLDcsLCwsLCwsLC0sLCwsLCwsLCwsLCwsLCw0LP/AABEIAMsA+QMBIgACEQEDEQH/xAAcAAEAAgMBAQEAAAAAAAAAAAAABgcEBQgDAgH/xAA/EAABAwIDBQUGAwYFBQAAAAABAAIDBBEFITEGEkFRYQcTInGBMkJSYpGhI7HRFFNygpLBJDND4fAVY6LCw//EABkBAQADAQEAAAAAAAAAAAAAAAABAgMEBf/EAC0RAAIBAwMCBAYCAwAAAAAAAAABAgMRIQQSMSJRBRNBYTJxgZHR8EKxFKHh/9oADAMBAAIRAxEAPwCRuiuvCSjB4LMC+rLI7DHo66op8o5SGj3HeJvoDp6WW+odtbWE8RHzszH9JzA8iVqC268304KsmVcEyw6GvjmbvRPDx01HmNQfNZKqwU5Y7eY4scPeaSD9ltqPa6eMgSNEo523HfUZH6K1zJ0n6E9RabDNpYJ7AP3HnLcfkb8gdD6FblSZtWCIiEBERAEREAREQBERAEREAREQBERAEREAREQBERAEREBWTZF6By0sNZ1WbFUrE6E2Z4X3ZYzJV6sepTNEz1ATuQeC/WOXuLAXdpy5nkpJMN2Gb/K3M5LOw6eSnybUFzfgcN8ehJu30WirsefJI6GlhNTM32mNc2NkXR7zkD8ouedlogMaLiX07Y230jY14+pc4ranTcmY1asI85LYo9omOO68bh+LUevEfkt003GSrLCp58mVNNIOUscUhsbe+wb2XzNtwyUkwDFhFeOTfbGPZc6ORgB4t8TRlxHr0Uyg44MrxkrolSLEp8ThkNmTRvPJr2k/QFZaoVCIiAIiIAiIgCIiAIiIAiIgCIiAIiIAiIgCIiA58irFnw1anGPdnEUl3Uzu6d8Drlp8jq37jyUAxPA6ildaSMt4XOh8iMj9VjlciM5Lk20FYs+KoURiqiNVsaes6pg2jNMldO65FlFe0jal1JE2JjrTSXsRkY475uHzE+EHzOoUgwae4d6KL4HXYfV4hVsq2tMneGKPfJH4cYDbNIPFwe458VpCNzRywRDZXbKXDhaItc1xu5rhqejhmPW/kpzS9sILfHERzA8Vv1HX8l7bTdjsUjDJQPs61xE93hP8LrZH+K9+YVP19HJTSujla5j2GzmuBaWny5ciLg8CtrtYJ6WXPT9slOdQ4fyu/Rbmj7WKJ2sjW+ZA/Nc8hguDoDyWT3PdneFiqKqlLbPC7lnp5ODcMvsdOU201FVCxdHIDwO68fotnBRx6wSOi6Mddv8AQ67B6AFcy0U8Ts7AEdMx+ilWDY7LAQY5X2HAkvH0cb/Qr0P8RSV4SuePLWKMttSNi9/2mWP/ADGCRvxxA3H8UeZ/pLj0WbBM17Q5rg5p4jNV1g3aZEABUXb8wa8/YA/3W9Zj9FM7fp6yKOY8HHcEmWkjHWLtBmPEOdrg81TT1Ico3jWpz+FksRYGGYm2a7SN2Rtt5l97I6Oa7R7DY2cPI2IIGeuc0CIiAIiIAiIgCIiAIiIAiIgCIiAIiIAvl7A4EEAg6g53X0iAi+NbDU1Rctb3T+bNPVun0soBjextTSXdbvIx77M7DqNR+XVXOiq4pkWKZ2Zqb77Trkfp/wACqvbDBJY62pkEbjH3rnhw+c740zHtarpXF9kY5H97DaKXjYeF/mPdOmY+hUWxjAiXWkBjktYOsCHDkeDhnzuPsiVjaPUrMgHZ32nvpnthqnF0RsBITct5bx4j5vrzVubS7LUmMQDvB4wPw5mW3mX6+835Tkfuql2o7OS5plidG1wuS0FwDvTdyK8uzfa2poniB4dLETZrQC5zOjRq5vy8OHJXUvRlpRa4I9tfsZU4XIBM3eicSGTNvuv6H4H2z3T1te11sezyvoWymPEIO9jfYMkG9eJ18wd0glrrjnYjTPLogGGsidFNGHNIs+ORv5g5jmqT7QeyuSiDpqXelptXM9p8I46DxsHPUcb5lGl6lo1Lq17E+n7M8KrY+8prxE2tJDI47pHAteSB1BAKrja/Yepww7xd30JNmytbu25B4BIafSx5rz2O2iIHhkkhnYBeRh3hK2+Re3jyOo0Ns1aeE7cMe3uq9jA143e9tvRSAjR4PsX65eSvHdDMHY86deLm6VZZ9yim4qBk51vMH+1/7LLiqw7Sx8iD+SsvbTskbKDLQEZi/ck3Bv8Au3nh0dlnkRoqdxDBnwSFkjXRvbq1wLSOtjnbroV0w8Qqw5yS/DtPU4wSTD690Lw+J7oni/iY4sOdrjLUGwuDrZTrBO0ypjIE4bO3nYRvHM3Hhd5WHmq6wJjJXRxuvHw3gd4Ozy8LvZOvGx4AKX4vsXLTxmWN4lYBcgAggcwM94eX0XZDU0K6tUicdTSV9O705XRcGAbRwVrbwv8AEPajd4XN8xy6i46rbrmzD65zHNkjeWPGbXtNiP1HTQ8VcWxu3EdU0RzubFUDKx8LZerL8T8N7jqFzavQukt8Mx/o10usVV7ZYl/ZMURF553BERAEREAREQBERAEREAREQBERAEREAXxNC14s5ocORF19ogNY/AKc3vHrw3n2+l16YbgtPT37mGOMnVzWi583an1Kz0Qm7Marow+x9lw0cNR0PMdF5Q1JadyQWPA8HeX6LOXxLEHCzhcf8+ilMJlYbddmQdJ+2Ye0NmB3n09w1swPtBp0Y8i/Q3vkczov+nzRRiRjHSwPGYLSd06OZMzWN7TcHkRqNFcHf9y4NefC7JrjzsTunrYE9bdFhY3gImPeRPMUvxNJG/8AxAEXPVWTsc2roebG9srgrnZraGSk/wAm8kGr6Um5YL5mFx4fLp5XurBlpqLF6YF7GTMzAuLPjdbMXHijd5H7KL1mz8shN+6e4e9YxPB828fO6wqakrKKXvoYnX99uTmStHxbguDmfFbL6gy43OGhXq0Xtmnb5cfYwsf7GN276OdxzuInkA+j9CfMDzW0wOqniaIquN8bm5HeAAOWrSPCQehNjcKd4Rj0NQAGvAktcxOID29C3X1GS2FRA2Rpa9oc06gi6ouk9dVN65uQIbL0E5LiwBzsyWl0dyee6bEr4qezSB4/Cme3o7dkBB4HIG3qpDNshFe8cksfQODgP6gT91F9rMUqMJdG529PC/LfaAC1wzIcL20zBGtjlkt41pW2plfLp33Wz3NphsFfQ2BeKiAcHbzi0dHDxDy3SPJSqjxJsjQ5oO6dHDdeDbqwlQzAu0immIa6QNceDgWH6FSSSjZL+LBJ3Up99lrO5B7dHjzzHAhZeTswazqb88/I3TXg6FfSj0GPd28RVbRFIcmyC/dyG/uk5sdp4XehK3gfyKhxaM00+D1RfG9z+y+g66qD9REQBERAEREAREQBERAEREAREQBERAEREBrtoMLFVTSQ7xYXDwPGRjkabscOocAfsoP2ebemWV1DWDuqyIlhGgkLCQSzrle3LMZaWSqG7ednnU9VFiEN2iSzXubcFkzB4HXGhLRb+TqpTLRzguuuw5spDrlrh7zbZjrfI+qwalssDS8/isaLmwO8ANTui+96Z9FFeyjb8V8fczECpjGfASN032j8xwPQqxVN2hJWwyL/ALXR10Vz3crdQfC+x4WPA5KGY1tZU4XIO7f38F/8qYkkD5ZM3D13gOSye0HYgxudWUYLfelYwlpHEvbu8ObfXmqxxbEJpWlsjt8cHEAH7ZH6K100crrxpytNfUvLZLtFo68hgf3M5/0ZLAuPyO9l+mgz5gLe7Q4Qyspnwv8AeGTvhcM2u9D9RcLkyankjAc5pDHHwvt4SRwDtN4a21Ctvsz7S5QW09W4yR2s2Y3L2ct/943r7Q473Ch0K0leJFsVwswSuilZZzTYg/YjpxBUo2T2jEW6xzzHawDxdzSB+8Z/7Mz0uDqrK2o2XgxGMbx3XgeCZtiQDmL/ABM6fSypvaDZyooH2mbdnuytuWu9eB6Gx/NerQr060dlXnueZUo1aEt9LK7FvNrI6lndTtb4xcEEOa8c43DX8xxAUexBlTQndZN4P9N7wXt6NkAzA4bw05HRQTB8fkgFgd5hNyw6E8xxa75hY/krFwPaOGpj7uQ3Bys61x58HC/vD6BVq6SVPKyjSnqo1cxdpL9+phUvaHLE7u6qm3XDjG4OBHAjetkfNSqg2qppnBnebjzox4MZPlvW3h1FwopjGDMZ+HLcwm/dyi14SeHVvMcfNQzGaGWncI5c2nNrhm145t621GoXiamdXT9Vt0e/qvme/onp9Z0PomuV390X02TLLML0a66ovBdp56a25IS0e67xD6aj0srEwHbaGosJPwn873B9eHqs6Otp1McP3L6jwyrTV49S9uft+CYovOKS/L9V6LrPMasEREAREQBERAEREAREQBERAEREAWm2vwFtfRTUzst9vhd8EgzY70cB6XW5RAcd0c81FVA5xTwvP8r2khwNtRqDzBXUWw+0zMRpGStyf7MjL33HgZjqOIPEEKru3vY8teMQib4XWbOANHaMfkNDk0k8d3moj2ZbYHD6pu+T3L7NfytwPm2/0JHJWWcHRbfE6ebrb6Kse0Ls/uHVFIzmXwtH1dGPzaPTkrMhlD2BzSCHAEEZ3BzHovRpuoOSpTjNbZHL1BUOgc4FjZYX2EsD82ygadWuGrXjNp04g+j8PZC4VFK5z6e43mOtv07joyS3tNOe7IMnWsbEZ3Bt1sC2o3pqYBs2ZczICU8SODX/AGPHmqaqg+B7hYseLsc0i1x7zXA8OYPRW5ODdU08rPMe5dewWNtLGx712O9i59k308ieHA+amdTTtkYWPaHscLFrgCCOoK5hwjaB0D7gkNvcgH2TzH/OC6L2TxttbSslaRf2X24PGvobgjoQol3R306imrkC2r7M3NvJReIamBxzH8BPteRz6nRV+xz2PLSHMe02II3SCOBBzBXSq0e0Wy1PWj8Ru7IBlK2wcPX3h0P2XZp9dOniWUc2o0cKuVh9yA7PY+58bYamz2PO4HZ3aeF+d1scIp5Kx7qV9MW0bXECQuN3NbfxX0Di7dIA0F7rN2d2Ckp5R3lQ2SJrmv3QzdLnMJLL3JsATfI5qeKmqqwm+ng209N00m+e5VeNdmEjbupZRIP3clmu9HDwu9QFCK+kmpnbs8T4ncN4Wv8AwnR3oV0WvKppmSNLZGNe06tcA4H0OS8eroac+MHs0PFKsMT6l/so7B9rKmnADJd5nwSDfHpfMehU1wrtNYbCohcz52HfHqDYj0uszHOzalmBMN6eThum7CeF2m9h/DZVJiVHLSzOilaWubz0I4EHQg81hs1VH4XdHYqmj1XxKz+x0BhmNU9SPwZmPPwg+IebT4h6hbBc3RVOh0I0Iyt5EKW7PbYVjCQJO+a1pcWSneNmi5s72ybdTpotKevTe2cbMwreEtLdTlde5ciLEwms7+COXdLd9rXbp4XF1lr0DyGrOwREQgIiIAiIgCIiAIiIAiIgPCtpGTRvjkaHseC1zTmCCLELlrtD2Mkwqq3Dd8D7mGTm2+bXfO3K/PI8bDqxavaTAYa+nfBO3eY7QjIscNHNPBw/2NwSELwntZSfZL2lfsm7SVbv8Oco5Tn3BPB3/bPP3fLS+2OBsQQWuFwRnfkRzBC5V232KqMKm3ZBvxOP4cwGT+h+F9tW/S4W/wCzntLlw/dgmvLSX01dB1ZzZ8n0tobcmkobuqJ0gottpsVDiDCco5wPDKBryDx7zfuOHI7/AAzEI6mJssL2yRuFw5puD/v0WUqnO0nhnKW0uBT0UxjmYWOGh1D239pp4g/7GxyU67D9pGxVD6aR262YDcB071ugHIuaT57o52VsbXbPR19M+N7AXAOMbuLH2yseRNrjQrmKrpTC8EX3TmOBBGoPJw/Qpc5ZR8p7o8HXCKu+yzbr9sYKaod/iGi7Xn/XYP8A6N4jiM+drEQ6YSUldBERCwREQBavGsGZUAEgB7fZcRfLiDzafstoiEp2IFi+w8FQD4O4nHvsyvyuBk9qjez2ync17I6prnNv4S2wa45gB2WbTnoRoQRa6t2eEOFj6HiPJYWH4c6N73ukLy6wtawAbe2XPxFZzowlJT9UdsNbONNw7/uDYNFshov1EWhwhERAEREAREQBERAEREAREQBERAYeL4XFVQuhnjEkbxYtd9iOIIOYIzC5q7R9iThdTuscZIHt32E+01oNnA/Fum2Y4EXXUKj22WAxVcTe9bfcOo1aHWDrf+J9FKLwk0znrYLbabDJS6PxwOI72EnJ3Deb8LwOPHQ8LdK4BjcNbAyeB++x3oWni1w4OHJc+be9n8uHHv4h3lOfay9nzHL8uGWmJsTtbJhkwni3n0z7CeHrzbfLeGoPEZHpLRrOCllHT6p7brZEOmm3B7R3wANd65y5EEuHXRWthOJR1MLJoXh8cgDmuHI8xwI0IOhWu2jgF2SHQEMceQcfCf6rD+ZRHk5pLFmc1RmSmmBa4sexwLXDItcDkR6rorYHatuI028bCdlhKwc+Dm/K6xtyII4KDdoWx2+0zxDxDNwH5/qoPsrjMlDUslZfwmzmab7D7TD9rHgQCrOJwb/InnhnTCLFwyvZUQslidvMeLg/mDyINwRwIKylQ9BO4REQBERAEREAREQBERAEREAREQBERAEREAREQBERAF+ObcWOi/UQGtpog9j4ZQHW8JB95p0PqPvdUD2lbFHCqjvom71JKSLfATe7Ty5groWsjIIkbq3Ij4m/qNR68154vhsVZTvhlAdHI2x6ciOoOatf1NIzs7lC9l22v/TqgQyv/wAFOdSf8mQmwf0adHeh4G/QlRC2RjmOG8x7SCOYcLH7LlLavAH4fUyU0ubb3a7mD7Lh0I/I8lbvYptmZo/2Cod+NCPwnHWSIe6fmZkOrbcijRepH+SJRhtWYpTR1Ju8D8OQ6Tx8Dy3xo5vMXGRVe7d7KCmn7xo/Beb5e4eI/Tpfkrc2gwVlXFuOu1wO8yQaxuGhH9xxUMqq9zQ6ixEWuLNmGjhwdfgb8frZXi7nl6pWjaXHft/w1HZxtB+yy9xI78GU5EnKOQ5A9GuyB62PMq3Vz7LSFkjoHWLgTum+TxbIeo087clZnZztN38f7PK68sYuxx1kj4Z8XN0PMWPNVkvUx0Vdp+VL6fgmyIioemEREAREQBERAEREAREQBERAEREAREQBERAEREAREQBYsTe7db3Dp8p4jy5LKXzIzeBB4qUSQ3tQ2PGI0pLB+PGCWW1cNSzzNrjr0JXOVLVS007JWO3JoXNc0+XPmOBHEEhdd08l7g+0Mj/Y+qpHts2P7qUVkLfA8+MAey86nydr53+IKTalL+LLZ2O2kixGkZURZX8L2XuY5ABvNPlcEHiCDxWXjeER1cRjkH8Lhqw8wubuzbbJ2GVgc4/4aYhszNd0e68fM2/qLjW1unoZQ9oc0hzXAEOGYIIuCDxFlDMqkLYfBRe2Gz81G7xguYNHC58I4jy4jUX8icahqHEtliO7PEd67eNveFsiCDYjQg9VfFdRMmYWSNDmngeHUcj1Cp/aXYufD3maAmSBpu028UQvm14Grc8nDhcG2Sspdzy6+iSW6n6en4LO2U2gbXQB4G7I3wyR/A/+7SMweXUFbpUtg2Ivp3itp23Zk2eG/DUjrqXNdwzHO9r4RjkNS0GJ4JIvbjZQ4nRp9Spqz5NkiIqnUEREAREQBERAEREAREQBERAEREAREQBERAEREAREQGJVsLXCRvDJw+Jv6g5+p5piNFHUwvikAcx7bEdDy5EagrLWvkqmwOs8hrDctccgLC7m+gzHS/JSiUcwba7MPw+rfE8Xbqx3xtvqOvMc/RW52JVVUxs1HOx5ihDXMe4EGPvLERm/MHeA4Zg2uFJsVoaTFXxsc0ysaA/vGlzQGknds9pBBJbpxGfIqS0NFHAwMiYGNHAczqSdSScyTmVLNZzurGQvxwuv1FUxKyxTY+WmqXuponS00oIdEwtBaCD4fERYB9i1wvYXHntuz3ZaWl3pJ7AnJkfhcWX1JI0J5DLXmpuim7MlQgpbrZCIig1CIiAIiIAiIgCIiAIiIAiIgCIiAIiIAiIgCIiAIiIAvCso45mFksbJGHVr2hwNuhyXuiA84YWsaGsaGtGgaAAPQL0REAREQBERAEREAREQBERAf//Z"/>
          <p:cNvSpPr>
            <a:spLocks noChangeAspect="1" noChangeArrowheads="1"/>
          </p:cNvSpPr>
          <p:nvPr/>
        </p:nvSpPr>
        <p:spPr bwMode="auto">
          <a:xfrm>
            <a:off x="155575" y="-1444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REBQUExIWFBQXGRcYGRUXGBQVIRUXFxQXGhcdGh0ZHyggGBolGxYWITEhJSkrLi4vGh8zODMsNygtLiwBCgoKDg0OGxAQGzckICQsLSwsKywtLDQtLCwsLCwsLCwsLiwsLDcsLCwsLCwsLC0sLCwsLCwsLCwsLCwsLCw0LP/AABEIAMsA+QMBIgACEQEDEQH/xAAcAAEAAgMBAQEAAAAAAAAAAAAABgcEBQgDAgH/xAA/EAABAwIDBQUGAwYFBQAAAAABAAIDBBEFITEGEkFRYQcTInGBMkJSYpGhI7HRFFNygpLBJDND4fAVY6LCw//EABkBAQADAQEAAAAAAAAAAAAAAAABAgMEBf/EAC0RAAIBAwMCBAYCAwAAAAAAAAABAgMRIQQSMSJRBRNBYTJxgZHR8EKxFKHh/9oADAMBAAIRAxEAPwCRuiuvCSjB4LMC+rLI7DHo66op8o5SGj3HeJvoDp6WW+odtbWE8RHzszH9JzA8iVqC268304KsmVcEyw6GvjmbvRPDx01HmNQfNZKqwU5Y7eY4scPeaSD9ltqPa6eMgSNEo523HfUZH6K1zJ0n6E9RabDNpYJ7AP3HnLcfkb8gdD6FblSZtWCIiEBERAEREAREQBERAEREAREQBERAEREAREQBERAEREBWTZF6By0sNZ1WbFUrE6E2Z4X3ZYzJV6sepTNEz1ATuQeC/WOXuLAXdpy5nkpJMN2Gb/K3M5LOw6eSnybUFzfgcN8ehJu30WirsefJI6GlhNTM32mNc2NkXR7zkD8ouedlogMaLiX07Y230jY14+pc4ranTcmY1asI85LYo9omOO68bh+LUevEfkt003GSrLCp58mVNNIOUscUhsbe+wb2XzNtwyUkwDFhFeOTfbGPZc6ORgB4t8TRlxHr0Uyg44MrxkrolSLEp8ThkNmTRvPJr2k/QFZaoVCIiAIiIAiIgCIiAIiIAiIgCIiAIiIAiIgCIiA58irFnw1anGPdnEUl3Uzu6d8Drlp8jq37jyUAxPA6ildaSMt4XOh8iMj9VjlciM5Lk20FYs+KoURiqiNVsaes6pg2jNMldO65FlFe0jal1JE2JjrTSXsRkY475uHzE+EHzOoUgwae4d6KL4HXYfV4hVsq2tMneGKPfJH4cYDbNIPFwe458VpCNzRywRDZXbKXDhaItc1xu5rhqejhmPW/kpzS9sILfHERzA8Vv1HX8l7bTdjsUjDJQPs61xE93hP8LrZH+K9+YVP19HJTSujla5j2GzmuBaWny5ciLg8CtrtYJ6WXPT9slOdQ4fyu/Rbmj7WKJ2sjW+ZA/Nc8hguDoDyWT3PdneFiqKqlLbPC7lnp5ODcMvsdOU201FVCxdHIDwO68fotnBRx6wSOi6Mddv8AQ67B6AFcy0U8Ts7AEdMx+ilWDY7LAQY5X2HAkvH0cb/Qr0P8RSV4SuePLWKMttSNi9/2mWP/ADGCRvxxA3H8UeZ/pLj0WbBM17Q5rg5p4jNV1g3aZEABUXb8wa8/YA/3W9Zj9FM7fp6yKOY8HHcEmWkjHWLtBmPEOdrg81TT1Ico3jWpz+FksRYGGYm2a7SN2Rtt5l97I6Oa7R7DY2cPI2IIGeuc0CIiAIiIAiIgCIiAIiIAiIgCIiAIiIAvl7A4EEAg6g53X0iAi+NbDU1Rctb3T+bNPVun0soBjextTSXdbvIx77M7DqNR+XVXOiq4pkWKZ2Zqb77Trkfp/wACqvbDBJY62pkEbjH3rnhw+c740zHtarpXF9kY5H97DaKXjYeF/mPdOmY+hUWxjAiXWkBjktYOsCHDkeDhnzuPsiVjaPUrMgHZ32nvpnthqnF0RsBITct5bx4j5vrzVubS7LUmMQDvB4wPw5mW3mX6+835Tkfuql2o7OS5plidG1wuS0FwDvTdyK8uzfa2poniB4dLETZrQC5zOjRq5vy8OHJXUvRlpRa4I9tfsZU4XIBM3eicSGTNvuv6H4H2z3T1te11sezyvoWymPEIO9jfYMkG9eJ18wd0glrrjnYjTPLogGGsidFNGHNIs+ORv5g5jmqT7QeyuSiDpqXelptXM9p8I46DxsHPUcb5lGl6lo1Lq17E+n7M8KrY+8prxE2tJDI47pHAteSB1BAKrja/Yepww7xd30JNmytbu25B4BIafSx5rz2O2iIHhkkhnYBeRh3hK2+Re3jyOo0Ns1aeE7cMe3uq9jA143e9tvRSAjR4PsX65eSvHdDMHY86deLm6VZZ9yim4qBk51vMH+1/7LLiqw7Sx8iD+SsvbTskbKDLQEZi/ck3Bv8Au3nh0dlnkRoqdxDBnwSFkjXRvbq1wLSOtjnbroV0w8Qqw5yS/DtPU4wSTD690Lw+J7oni/iY4sOdrjLUGwuDrZTrBO0ypjIE4bO3nYRvHM3Hhd5WHmq6wJjJXRxuvHw3gd4Ozy8LvZOvGx4AKX4vsXLTxmWN4lYBcgAggcwM94eX0XZDU0K6tUicdTSV9O705XRcGAbRwVrbwv8AEPajd4XN8xy6i46rbrmzD65zHNkjeWPGbXtNiP1HTQ8VcWxu3EdU0RzubFUDKx8LZerL8T8N7jqFzavQukt8Mx/o10usVV7ZYl/ZMURF553BERAEREAREQBERAEREAREQBERAEREAXxNC14s5ocORF19ogNY/AKc3vHrw3n2+l16YbgtPT37mGOMnVzWi583an1Kz0Qm7Marow+x9lw0cNR0PMdF5Q1JadyQWPA8HeX6LOXxLEHCzhcf8+ilMJlYbddmQdJ+2Ye0NmB3n09w1swPtBp0Y8i/Q3vkczov+nzRRiRjHSwPGYLSd06OZMzWN7TcHkRqNFcHf9y4NefC7JrjzsTunrYE9bdFhY3gImPeRPMUvxNJG/8AxAEXPVWTsc2roebG9srgrnZraGSk/wAm8kGr6Um5YL5mFx4fLp5XurBlpqLF6YF7GTMzAuLPjdbMXHijd5H7KL1mz8shN+6e4e9YxPB828fO6wqakrKKXvoYnX99uTmStHxbguDmfFbL6gy43OGhXq0Xtmnb5cfYwsf7GN276OdxzuInkA+j9CfMDzW0wOqniaIquN8bm5HeAAOWrSPCQehNjcKd4Rj0NQAGvAktcxOID29C3X1GS2FRA2Rpa9oc06gi6ouk9dVN65uQIbL0E5LiwBzsyWl0dyee6bEr4qezSB4/Cme3o7dkBB4HIG3qpDNshFe8cksfQODgP6gT91F9rMUqMJdG529PC/LfaAC1wzIcL20zBGtjlkt41pW2plfLp33Wz3NphsFfQ2BeKiAcHbzi0dHDxDy3SPJSqjxJsjQ5oO6dHDdeDbqwlQzAu0immIa6QNceDgWH6FSSSjZL+LBJ3Up99lrO5B7dHjzzHAhZeTswazqb88/I3TXg6FfSj0GPd28RVbRFIcmyC/dyG/uk5sdp4XehK3gfyKhxaM00+D1RfG9z+y+g66qD9REQBERAEREAREQBERAEREAREQBERAEREBrtoMLFVTSQ7xYXDwPGRjkabscOocAfsoP2ebemWV1DWDuqyIlhGgkLCQSzrle3LMZaWSqG7ednnU9VFiEN2iSzXubcFkzB4HXGhLRb+TqpTLRzguuuw5spDrlrh7zbZjrfI+qwalssDS8/isaLmwO8ANTui+96Z9FFeyjb8V8fczECpjGfASN032j8xwPQqxVN2hJWwyL/ALXR10Vz3crdQfC+x4WPA5KGY1tZU4XIO7f38F/8qYkkD5ZM3D13gOSye0HYgxudWUYLfelYwlpHEvbu8ObfXmqxxbEJpWlsjt8cHEAH7ZH6K100crrxpytNfUvLZLtFo68hgf3M5/0ZLAuPyO9l+mgz5gLe7Q4Qyspnwv8AeGTvhcM2u9D9RcLkyankjAc5pDHHwvt4SRwDtN4a21Ctvsz7S5QW09W4yR2s2Y3L2ct/943r7Q473Ch0K0leJFsVwswSuilZZzTYg/YjpxBUo2T2jEW6xzzHawDxdzSB+8Z/7Mz0uDqrK2o2XgxGMbx3XgeCZtiQDmL/ABM6fSypvaDZyooH2mbdnuytuWu9eB6Gx/NerQr060dlXnueZUo1aEt9LK7FvNrI6lndTtb4xcEEOa8c43DX8xxAUexBlTQndZN4P9N7wXt6NkAzA4bw05HRQTB8fkgFgd5hNyw6E8xxa75hY/krFwPaOGpj7uQ3Bys61x58HC/vD6BVq6SVPKyjSnqo1cxdpL9+phUvaHLE7u6qm3XDjG4OBHAjetkfNSqg2qppnBnebjzox4MZPlvW3h1FwopjGDMZ+HLcwm/dyi14SeHVvMcfNQzGaGWncI5c2nNrhm145t621GoXiamdXT9Vt0e/qvme/onp9Z0PomuV390X02TLLML0a66ovBdp56a25IS0e67xD6aj0srEwHbaGosJPwn873B9eHqs6Otp1McP3L6jwyrTV49S9uft+CYovOKS/L9V6LrPMasEREAREQBERAEREAREQBERAEREAWm2vwFtfRTUzst9vhd8EgzY70cB6XW5RAcd0c81FVA5xTwvP8r2khwNtRqDzBXUWw+0zMRpGStyf7MjL33HgZjqOIPEEKru3vY8teMQib4XWbOANHaMfkNDk0k8d3moj2ZbYHD6pu+T3L7NfytwPm2/0JHJWWcHRbfE6ebrb6Kse0Ls/uHVFIzmXwtH1dGPzaPTkrMhlD2BzSCHAEEZ3BzHovRpuoOSpTjNbZHL1BUOgc4FjZYX2EsD82ygadWuGrXjNp04g+j8PZC4VFK5z6e43mOtv07joyS3tNOe7IMnWsbEZ3Bt1sC2o3pqYBs2ZczICU8SODX/AGPHmqaqg+B7hYseLsc0i1x7zXA8OYPRW5ODdU08rPMe5dewWNtLGx712O9i59k308ieHA+amdTTtkYWPaHscLFrgCCOoK5hwjaB0D7gkNvcgH2TzH/OC6L2TxttbSslaRf2X24PGvobgjoQol3R306imrkC2r7M3NvJReIamBxzH8BPteRz6nRV+xz2PLSHMe02II3SCOBBzBXSq0e0Wy1PWj8Ru7IBlK2wcPX3h0P2XZp9dOniWUc2o0cKuVh9yA7PY+58bYamz2PO4HZ3aeF+d1scIp5Kx7qV9MW0bXECQuN3NbfxX0Di7dIA0F7rN2d2Ckp5R3lQ2SJrmv3QzdLnMJLL3JsATfI5qeKmqqwm+ng209N00m+e5VeNdmEjbupZRIP3clmu9HDwu9QFCK+kmpnbs8T4ncN4Wv8AwnR3oV0WvKppmSNLZGNe06tcA4H0OS8eroac+MHs0PFKsMT6l/so7B9rKmnADJd5nwSDfHpfMehU1wrtNYbCohcz52HfHqDYj0uszHOzalmBMN6eThum7CeF2m9h/DZVJiVHLSzOilaWubz0I4EHQg81hs1VH4XdHYqmj1XxKz+x0BhmNU9SPwZmPPwg+IebT4h6hbBc3RVOh0I0Iyt5EKW7PbYVjCQJO+a1pcWSneNmi5s72ybdTpotKevTe2cbMwreEtLdTlde5ciLEwms7+COXdLd9rXbp4XF1lr0DyGrOwREQgIiIAiIgCIiAIiIAiIgPCtpGTRvjkaHseC1zTmCCLELlrtD2Mkwqq3Dd8D7mGTm2+bXfO3K/PI8bDqxavaTAYa+nfBO3eY7QjIscNHNPBw/2NwSELwntZSfZL2lfsm7SVbv8Oco5Tn3BPB3/bPP3fLS+2OBsQQWuFwRnfkRzBC5V232KqMKm3ZBvxOP4cwGT+h+F9tW/S4W/wCzntLlw/dgmvLSX01dB1ZzZ8n0tobcmkobuqJ0gottpsVDiDCco5wPDKBryDx7zfuOHI7/AAzEI6mJssL2yRuFw5puD/v0WUqnO0nhnKW0uBT0UxjmYWOGh1D239pp4g/7GxyU67D9pGxVD6aR262YDcB071ugHIuaT57o52VsbXbPR19M+N7AXAOMbuLH2yseRNrjQrmKrpTC8EX3TmOBBGoPJw/Qpc5ZR8p7o8HXCKu+yzbr9sYKaod/iGi7Xn/XYP8A6N4jiM+drEQ6YSUldBERCwREQBavGsGZUAEgB7fZcRfLiDzafstoiEp2IFi+w8FQD4O4nHvsyvyuBk9qjez2ync17I6prnNv4S2wa45gB2WbTnoRoQRa6t2eEOFj6HiPJYWH4c6N73ukLy6wtawAbe2XPxFZzowlJT9UdsNbONNw7/uDYNFshov1EWhwhERAEREAREQBERAEREAREQBERAYeL4XFVQuhnjEkbxYtd9iOIIOYIzC5q7R9iThdTuscZIHt32E+01oNnA/Fum2Y4EXXUKj22WAxVcTe9bfcOo1aHWDrf+J9FKLwk0znrYLbabDJS6PxwOI72EnJ3Deb8LwOPHQ8LdK4BjcNbAyeB++x3oWni1w4OHJc+be9n8uHHv4h3lOfay9nzHL8uGWmJsTtbJhkwni3n0z7CeHrzbfLeGoPEZHpLRrOCllHT6p7brZEOmm3B7R3wANd65y5EEuHXRWthOJR1MLJoXh8cgDmuHI8xwI0IOhWu2jgF2SHQEMceQcfCf6rD+ZRHk5pLFmc1RmSmmBa4sexwLXDItcDkR6rorYHatuI028bCdlhKwc+Dm/K6xtyII4KDdoWx2+0zxDxDNwH5/qoPsrjMlDUslZfwmzmab7D7TD9rHgQCrOJwb/InnhnTCLFwyvZUQslidvMeLg/mDyINwRwIKylQ9BO4REQBERAEREAREQBERAEREAREQBERAEREAREQBERAF+ObcWOi/UQGtpog9j4ZQHW8JB95p0PqPvdUD2lbFHCqjvom71JKSLfATe7Ty5groWsjIIkbq3Ij4m/qNR68154vhsVZTvhlAdHI2x6ciOoOatf1NIzs7lC9l22v/TqgQyv/wAFOdSf8mQmwf0adHeh4G/QlRC2RjmOG8x7SCOYcLH7LlLavAH4fUyU0ubb3a7mD7Lh0I/I8lbvYptmZo/2Cod+NCPwnHWSIe6fmZkOrbcijRepH+SJRhtWYpTR1Ju8D8OQ6Tx8Dy3xo5vMXGRVe7d7KCmn7xo/Beb5e4eI/Tpfkrc2gwVlXFuOu1wO8yQaxuGhH9xxUMqq9zQ6ixEWuLNmGjhwdfgb8frZXi7nl6pWjaXHft/w1HZxtB+yy9xI78GU5EnKOQ5A9GuyB62PMq3Vz7LSFkjoHWLgTum+TxbIeo087clZnZztN38f7PK68sYuxx1kj4Z8XN0PMWPNVkvUx0Vdp+VL6fgmyIioemEREAREQBERAEREAREQBERAEREAREQBERAEREAREQBYsTe7db3Dp8p4jy5LKXzIzeBB4qUSQ3tQ2PGI0pLB+PGCWW1cNSzzNrjr0JXOVLVS007JWO3JoXNc0+XPmOBHEEhdd08l7g+0Mj/Y+qpHts2P7qUVkLfA8+MAey86nydr53+IKTalL+LLZ2O2kixGkZURZX8L2XuY5ABvNPlcEHiCDxWXjeER1cRjkH8Lhqw8wubuzbbJ2GVgc4/4aYhszNd0e68fM2/qLjW1unoZQ9oc0hzXAEOGYIIuCDxFlDMqkLYfBRe2Gz81G7xguYNHC58I4jy4jUX8icahqHEtliO7PEd67eNveFsiCDYjQg9VfFdRMmYWSNDmngeHUcj1Cp/aXYufD3maAmSBpu028UQvm14Grc8nDhcG2Sspdzy6+iSW6n6en4LO2U2gbXQB4G7I3wyR/A/+7SMweXUFbpUtg2Ivp3itp23Zk2eG/DUjrqXNdwzHO9r4RjkNS0GJ4JIvbjZQ4nRp9Spqz5NkiIqnUEREAREQBERAEREAREQBERAEREAREQBERAEREAREQGJVsLXCRvDJw+Jv6g5+p5piNFHUwvikAcx7bEdDy5EagrLWvkqmwOs8hrDctccgLC7m+gzHS/JSiUcwba7MPw+rfE8Xbqx3xtvqOvMc/RW52JVVUxs1HOx5ihDXMe4EGPvLERm/MHeA4Zg2uFJsVoaTFXxsc0ysaA/vGlzQGknds9pBBJbpxGfIqS0NFHAwMiYGNHAczqSdSScyTmVLNZzurGQvxwuv1FUxKyxTY+WmqXuponS00oIdEwtBaCD4fERYB9i1wvYXHntuz3ZaWl3pJ7AnJkfhcWX1JI0J5DLXmpuim7MlQgpbrZCIig1CIiAIiIAiIgCIiAIiIAiIgCIiAIiIAiIgCIiAIiIAvCso45mFksbJGHVr2hwNuhyXuiA84YWsaGsaGtGgaAAPQL0REAREQBERAEREAREQBERAf//Z"/>
          <p:cNvSpPr>
            <a:spLocks noChangeAspect="1" noChangeArrowheads="1"/>
          </p:cNvSpPr>
          <p:nvPr/>
        </p:nvSpPr>
        <p:spPr bwMode="auto">
          <a:xfrm>
            <a:off x="307975"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upload.wikimedia.org/wikipedia/commons/c/cb/UTP_c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229" y="1943103"/>
            <a:ext cx="3644900" cy="29731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networktechinc.com/images/article-cable-fo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1283" y="1571631"/>
            <a:ext cx="4457463" cy="34303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04764" y="4952177"/>
            <a:ext cx="4374211" cy="461665"/>
          </a:xfrm>
          <a:prstGeom prst="rect">
            <a:avLst/>
          </a:prstGeom>
        </p:spPr>
        <p:txBody>
          <a:bodyPr wrap="none">
            <a:spAutoFit/>
          </a:bodyPr>
          <a:lstStyle/>
          <a:p>
            <a:pPr lvl="1"/>
            <a:r>
              <a:rPr lang="en-US" sz="2400" dirty="0">
                <a:solidFill>
                  <a:srgbClr val="FF0000"/>
                </a:solidFill>
              </a:rPr>
              <a:t>Unshielded Twisted Pair - UTP</a:t>
            </a:r>
          </a:p>
        </p:txBody>
      </p:sp>
      <p:sp>
        <p:nvSpPr>
          <p:cNvPr id="7" name="Rectangle 6"/>
          <p:cNvSpPr/>
          <p:nvPr/>
        </p:nvSpPr>
        <p:spPr>
          <a:xfrm>
            <a:off x="6751279" y="5002028"/>
            <a:ext cx="3977756" cy="461665"/>
          </a:xfrm>
          <a:prstGeom prst="rect">
            <a:avLst/>
          </a:prstGeom>
        </p:spPr>
        <p:txBody>
          <a:bodyPr wrap="none">
            <a:spAutoFit/>
          </a:bodyPr>
          <a:lstStyle/>
          <a:p>
            <a:pPr lvl="1"/>
            <a:r>
              <a:rPr lang="en-US" sz="2400" dirty="0">
                <a:solidFill>
                  <a:srgbClr val="FF0000"/>
                </a:solidFill>
              </a:rPr>
              <a:t>Shielded Twisted Pair - STP</a:t>
            </a:r>
          </a:p>
        </p:txBody>
      </p:sp>
      <p:sp>
        <p:nvSpPr>
          <p:cNvPr id="8" name="TextBox 7"/>
          <p:cNvSpPr txBox="1"/>
          <p:nvPr/>
        </p:nvSpPr>
        <p:spPr>
          <a:xfrm>
            <a:off x="3169914" y="5631067"/>
            <a:ext cx="5628564" cy="954107"/>
          </a:xfrm>
          <a:prstGeom prst="rect">
            <a:avLst/>
          </a:prstGeom>
          <a:noFill/>
        </p:spPr>
        <p:txBody>
          <a:bodyPr wrap="square" rtlCol="0">
            <a:spAutoFit/>
          </a:bodyPr>
          <a:lstStyle/>
          <a:p>
            <a:pPr algn="ctr"/>
            <a:r>
              <a:rPr lang="en-US" sz="2800" dirty="0"/>
              <a:t>Speed up to 100 to 1000 Mbps</a:t>
            </a:r>
          </a:p>
          <a:p>
            <a:pPr algn="ctr"/>
            <a:r>
              <a:rPr lang="en-US" sz="2800" dirty="0"/>
              <a:t>Distance from 100ft to 300ft(100m)</a:t>
            </a:r>
          </a:p>
        </p:txBody>
      </p:sp>
    </p:spTree>
    <p:extLst>
      <p:ext uri="{BB962C8B-B14F-4D97-AF65-F5344CB8AC3E}">
        <p14:creationId xmlns:p14="http://schemas.microsoft.com/office/powerpoint/2010/main" val="3920357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circle(in)">
                                      <p:cBhvr>
                                        <p:cTn id="12" dur="2000"/>
                                        <p:tgtEl>
                                          <p:spTgt spid="103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circle(in)">
                                      <p:cBhvr>
                                        <p:cTn id="20" dur="2000"/>
                                        <p:tgtEl>
                                          <p:spTgt spid="103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down)">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wipe(down)">
                                      <p:cBhvr>
                                        <p:cTn id="3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712113"/>
          </a:xfrm>
        </p:spPr>
        <p:txBody>
          <a:bodyPr>
            <a:normAutofit/>
          </a:bodyPr>
          <a:lstStyle/>
          <a:p>
            <a:pPr algn="ctr"/>
            <a:r>
              <a:rPr lang="si-LK" sz="3200" dirty="0"/>
              <a:t>පුද්ගලික පරිගණක ජාල - </a:t>
            </a:r>
            <a:r>
              <a:rPr lang="en-US" sz="3200" dirty="0"/>
              <a:t>Private Networks</a:t>
            </a:r>
          </a:p>
        </p:txBody>
      </p:sp>
      <p:sp>
        <p:nvSpPr>
          <p:cNvPr id="3" name="Content Placeholder 2"/>
          <p:cNvSpPr>
            <a:spLocks noGrp="1"/>
          </p:cNvSpPr>
          <p:nvPr>
            <p:ph idx="1"/>
          </p:nvPr>
        </p:nvSpPr>
        <p:spPr>
          <a:xfrm>
            <a:off x="100208" y="1274480"/>
            <a:ext cx="11999933" cy="5264107"/>
          </a:xfrm>
        </p:spPr>
        <p:txBody>
          <a:bodyPr>
            <a:normAutofit/>
          </a:bodyPr>
          <a:lstStyle/>
          <a:p>
            <a:pPr marL="0" indent="0">
              <a:buNone/>
            </a:pPr>
            <a:r>
              <a:rPr lang="en-US" dirty="0" smtClean="0"/>
              <a:t>Internet </a:t>
            </a:r>
            <a:r>
              <a:rPr lang="en-US" dirty="0"/>
              <a:t>Assigned Numbers Authority (IANA</a:t>
            </a:r>
            <a:r>
              <a:rPr lang="en-US" dirty="0" smtClean="0"/>
              <a:t>)(</a:t>
            </a:r>
            <a:r>
              <a:rPr lang="si-LK" dirty="0"/>
              <a:t> අන්තර්ජාල නොම්මර වෙන්කිරීමේ අධිකාරි</a:t>
            </a:r>
            <a:r>
              <a:rPr lang="si-LK" dirty="0" smtClean="0"/>
              <a:t>ය</a:t>
            </a:r>
            <a:r>
              <a:rPr lang="en-US" dirty="0" smtClean="0"/>
              <a:t>)</a:t>
            </a:r>
            <a:r>
              <a:rPr lang="si-LK" dirty="0"/>
              <a:t> </a:t>
            </a:r>
            <a:r>
              <a:rPr lang="en-US" dirty="0" smtClean="0"/>
              <a:t> </a:t>
            </a:r>
            <a:r>
              <a:rPr lang="si-LK" dirty="0" smtClean="0"/>
              <a:t>විසින් </a:t>
            </a:r>
            <a:r>
              <a:rPr lang="en-US" dirty="0" smtClean="0"/>
              <a:t>IP </a:t>
            </a:r>
            <a:r>
              <a:rPr lang="si-LK" dirty="0" smtClean="0"/>
              <a:t>ලිපින කාණ්ඩ 3ක් පෞද්ගලික ජාල සඳහා වෙන්කර ඇත.</a:t>
            </a:r>
            <a:endParaRPr lang="en-US" dirty="0" smtClean="0"/>
          </a:p>
          <a:p>
            <a:pPr marL="0" indent="0">
              <a:buNone/>
            </a:pPr>
            <a:endParaRPr lang="en-US" sz="800" dirty="0"/>
          </a:p>
          <a:p>
            <a:pPr lvl="1" indent="-457189">
              <a:lnSpc>
                <a:spcPct val="200000"/>
              </a:lnSpc>
              <a:buFont typeface="+mj-lt"/>
              <a:buAutoNum type="arabicPeriod"/>
            </a:pPr>
            <a:r>
              <a:rPr lang="en-US" sz="2800" dirty="0"/>
              <a:t>10.0.0.0/8       -   10.255.255.255  	</a:t>
            </a:r>
            <a:r>
              <a:rPr lang="si-LK" sz="2800" dirty="0"/>
              <a:t>- 24 </a:t>
            </a:r>
            <a:r>
              <a:rPr lang="en-US" sz="2800" dirty="0"/>
              <a:t>bit </a:t>
            </a:r>
            <a:r>
              <a:rPr lang="en-US" sz="2800" dirty="0">
                <a:solidFill>
                  <a:srgbClr val="0070C0"/>
                </a:solidFill>
              </a:rPr>
              <a:t>(nodes/host 2</a:t>
            </a:r>
            <a:r>
              <a:rPr lang="en-US" sz="2800" baseline="30000" dirty="0">
                <a:solidFill>
                  <a:srgbClr val="0070C0"/>
                </a:solidFill>
              </a:rPr>
              <a:t>24</a:t>
            </a:r>
            <a:r>
              <a:rPr lang="en-US" sz="2800" dirty="0">
                <a:solidFill>
                  <a:srgbClr val="0070C0"/>
                </a:solidFill>
              </a:rPr>
              <a:t> = 16777216)</a:t>
            </a:r>
          </a:p>
          <a:p>
            <a:pPr lvl="1" indent="-457189">
              <a:lnSpc>
                <a:spcPct val="200000"/>
              </a:lnSpc>
              <a:buFont typeface="+mj-lt"/>
              <a:buAutoNum type="arabicPeriod"/>
            </a:pPr>
            <a:r>
              <a:rPr lang="en-US" sz="2800" dirty="0"/>
              <a:t>172.16.0.0/12  	-   172.31.255.255		- 20 bit </a:t>
            </a:r>
            <a:r>
              <a:rPr lang="en-US" sz="2800" dirty="0">
                <a:solidFill>
                  <a:srgbClr val="0070C0"/>
                </a:solidFill>
              </a:rPr>
              <a:t>(nodes 2</a:t>
            </a:r>
            <a:r>
              <a:rPr lang="en-US" sz="2800" baseline="30000" dirty="0">
                <a:solidFill>
                  <a:srgbClr val="0070C0"/>
                </a:solidFill>
              </a:rPr>
              <a:t>20</a:t>
            </a:r>
            <a:r>
              <a:rPr lang="en-US" sz="2800" dirty="0">
                <a:solidFill>
                  <a:srgbClr val="0070C0"/>
                </a:solidFill>
              </a:rPr>
              <a:t> = 1048576) </a:t>
            </a:r>
          </a:p>
          <a:p>
            <a:pPr lvl="1" indent="-457189">
              <a:lnSpc>
                <a:spcPct val="200000"/>
              </a:lnSpc>
              <a:buFont typeface="+mj-lt"/>
              <a:buAutoNum type="arabicPeriod"/>
            </a:pPr>
            <a:r>
              <a:rPr lang="en-US" sz="2800" dirty="0"/>
              <a:t>192.168.0.0/16 	-   192.168.255.255 	- 16 bit </a:t>
            </a:r>
            <a:r>
              <a:rPr lang="en-US" sz="2800" dirty="0">
                <a:solidFill>
                  <a:srgbClr val="0070C0"/>
                </a:solidFill>
              </a:rPr>
              <a:t>(nodes 2</a:t>
            </a:r>
            <a:r>
              <a:rPr lang="en-US" sz="2800" baseline="30000" dirty="0">
                <a:solidFill>
                  <a:srgbClr val="0070C0"/>
                </a:solidFill>
              </a:rPr>
              <a:t>16</a:t>
            </a:r>
            <a:r>
              <a:rPr lang="en-US" sz="2800" dirty="0">
                <a:solidFill>
                  <a:srgbClr val="0070C0"/>
                </a:solidFill>
              </a:rPr>
              <a:t> =  65536) </a:t>
            </a:r>
            <a:endParaRPr lang="si-LK" sz="2800" dirty="0">
              <a:solidFill>
                <a:srgbClr val="0070C0"/>
              </a:solidFill>
            </a:endParaRPr>
          </a:p>
        </p:txBody>
      </p:sp>
    </p:spTree>
    <p:extLst>
      <p:ext uri="{BB962C8B-B14F-4D97-AF65-F5344CB8AC3E}">
        <p14:creationId xmlns:p14="http://schemas.microsoft.com/office/powerpoint/2010/main" val="164100841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26895" y="565616"/>
            <a:ext cx="7995031" cy="5532561"/>
          </a:xfrm>
          <a:prstGeom prst="rect">
            <a:avLst/>
          </a:prstGeom>
        </p:spPr>
      </p:pic>
      <mc:AlternateContent xmlns:mc="http://schemas.openxmlformats.org/markup-compatibility/2006" xmlns:p14="http://schemas.microsoft.com/office/powerpoint/2010/main">
        <mc:Choice Requires="p14">
          <p:contentPart p14:bwMode="auto" r:id="rId3">
            <p14:nvContentPartPr>
              <p14:cNvPr id="90" name="Ink 89"/>
              <p14:cNvContentPartPr/>
              <p14:nvPr/>
            </p14:nvContentPartPr>
            <p14:xfrm>
              <a:off x="2232816" y="3020049"/>
              <a:ext cx="15120" cy="15840"/>
            </p14:xfrm>
          </p:contentPart>
        </mc:Choice>
        <mc:Fallback xmlns="">
          <p:pic>
            <p:nvPicPr>
              <p:cNvPr id="90" name="Ink 89"/>
              <p:cNvPicPr/>
              <p:nvPr/>
            </p:nvPicPr>
            <p:blipFill>
              <a:blip r:embed="rId4"/>
              <a:stretch>
                <a:fillRect/>
              </a:stretch>
            </p:blipFill>
            <p:spPr>
              <a:xfrm>
                <a:off x="2228496" y="3015729"/>
                <a:ext cx="2412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0" name="Ink 99"/>
              <p14:cNvContentPartPr/>
              <p14:nvPr/>
            </p14:nvContentPartPr>
            <p14:xfrm>
              <a:off x="9855456" y="3103569"/>
              <a:ext cx="19800" cy="360"/>
            </p14:xfrm>
          </p:contentPart>
        </mc:Choice>
        <mc:Fallback xmlns="">
          <p:pic>
            <p:nvPicPr>
              <p:cNvPr id="100" name="Ink 99"/>
              <p:cNvPicPr/>
              <p:nvPr/>
            </p:nvPicPr>
            <p:blipFill>
              <a:blip r:embed="rId6"/>
              <a:stretch>
                <a:fillRect/>
              </a:stretch>
            </p:blipFill>
            <p:spPr>
              <a:xfrm>
                <a:off x="9850056" y="3098169"/>
                <a:ext cx="30240" cy="11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9" name="Ink 128"/>
              <p14:cNvContentPartPr/>
              <p14:nvPr/>
            </p14:nvContentPartPr>
            <p14:xfrm>
              <a:off x="11132736" y="3635289"/>
              <a:ext cx="60840" cy="52920"/>
            </p14:xfrm>
          </p:contentPart>
        </mc:Choice>
        <mc:Fallback xmlns="">
          <p:pic>
            <p:nvPicPr>
              <p:cNvPr id="129" name="Ink 128"/>
              <p:cNvPicPr/>
              <p:nvPr/>
            </p:nvPicPr>
            <p:blipFill>
              <a:blip r:embed="rId8"/>
              <a:stretch>
                <a:fillRect/>
              </a:stretch>
            </p:blipFill>
            <p:spPr>
              <a:xfrm>
                <a:off x="11128056" y="3629529"/>
                <a:ext cx="71280" cy="62640"/>
              </a:xfrm>
              <a:prstGeom prst="rect">
                <a:avLst/>
              </a:prstGeom>
            </p:spPr>
          </p:pic>
        </mc:Fallback>
      </mc:AlternateContent>
    </p:spTree>
    <p:extLst>
      <p:ext uri="{BB962C8B-B14F-4D97-AF65-F5344CB8AC3E}">
        <p14:creationId xmlns:p14="http://schemas.microsoft.com/office/powerpoint/2010/main" val="48408347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CIDR: Classless Inter-Domain Routing. </a:t>
            </a:r>
            <a:r>
              <a:rPr lang="si-LK" sz="3200" dirty="0"/>
              <a:t/>
            </a:r>
            <a:br>
              <a:rPr lang="si-LK" sz="3200" dirty="0"/>
            </a:br>
            <a:r>
              <a:rPr lang="si-LK" sz="3200" dirty="0"/>
              <a:t>පංති රහිත වසම් අතර මං හැසිරවීම</a:t>
            </a:r>
            <a:endParaRPr lang="en-US" sz="3200" dirty="0"/>
          </a:p>
        </p:txBody>
      </p:sp>
      <p:sp>
        <p:nvSpPr>
          <p:cNvPr id="3" name="Content Placeholder 2"/>
          <p:cNvSpPr>
            <a:spLocks noGrp="1"/>
          </p:cNvSpPr>
          <p:nvPr>
            <p:ph idx="1"/>
          </p:nvPr>
        </p:nvSpPr>
        <p:spPr>
          <a:xfrm>
            <a:off x="838200" y="1690690"/>
            <a:ext cx="10515600" cy="2437557"/>
          </a:xfrm>
        </p:spPr>
        <p:txBody>
          <a:bodyPr>
            <a:normAutofit fontScale="92500" lnSpcReduction="10000"/>
          </a:bodyPr>
          <a:lstStyle/>
          <a:p>
            <a:r>
              <a:rPr lang="en-US" dirty="0" smtClean="0"/>
              <a:t>Think </a:t>
            </a:r>
            <a:r>
              <a:rPr lang="en-US" dirty="0"/>
              <a:t>of it as a replacement for a </a:t>
            </a:r>
            <a:r>
              <a:rPr lang="en-US" dirty="0" err="1"/>
              <a:t>Netmask</a:t>
            </a:r>
            <a:r>
              <a:rPr lang="en-US" dirty="0"/>
              <a:t>. The CIDR Value is equivalent to the number of on bits in a 32 bit address going left to right. For example: the CIDR value of 24 means the first 24 bits are turned on and the last 8 bits are turned off: </a:t>
            </a:r>
            <a:endParaRPr lang="si-LK" dirty="0" smtClean="0"/>
          </a:p>
          <a:p>
            <a:endParaRPr lang="si-LK" dirty="0"/>
          </a:p>
          <a:p>
            <a:r>
              <a:rPr lang="en-US" dirty="0" smtClean="0"/>
              <a:t>11111111.11111111.11111111.00000000 </a:t>
            </a:r>
            <a:endParaRPr lang="en-US" dirty="0"/>
          </a:p>
        </p:txBody>
      </p:sp>
      <p:sp>
        <p:nvSpPr>
          <p:cNvPr id="2" name="Rectangle 1"/>
          <p:cNvSpPr/>
          <p:nvPr/>
        </p:nvSpPr>
        <p:spPr>
          <a:xfrm>
            <a:off x="1273791" y="5530632"/>
            <a:ext cx="9125803" cy="369332"/>
          </a:xfrm>
          <a:prstGeom prst="rect">
            <a:avLst/>
          </a:prstGeom>
        </p:spPr>
        <p:txBody>
          <a:bodyPr wrap="square">
            <a:spAutoFit/>
          </a:bodyPr>
          <a:lstStyle/>
          <a:p>
            <a:r>
              <a:rPr lang="en-US" dirty="0">
                <a:hlinkClick r:id="rId2"/>
              </a:rPr>
              <a:t>http://jodies.de/ipcalc?host=10.50.100.135&amp;mask1=27&amp;mask2=27</a:t>
            </a:r>
            <a:endParaRPr lang="en-US" dirty="0"/>
          </a:p>
        </p:txBody>
      </p:sp>
      <p:sp>
        <p:nvSpPr>
          <p:cNvPr id="5" name="Right Brace 4"/>
          <p:cNvSpPr/>
          <p:nvPr/>
        </p:nvSpPr>
        <p:spPr>
          <a:xfrm rot="5400000">
            <a:off x="2944908" y="2070849"/>
            <a:ext cx="544601" cy="41349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p:cNvSpPr/>
          <p:nvPr/>
        </p:nvSpPr>
        <p:spPr>
          <a:xfrm rot="5400000">
            <a:off x="5883091" y="3408832"/>
            <a:ext cx="437027" cy="135142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2259106" y="4504765"/>
            <a:ext cx="2124635" cy="369332"/>
          </a:xfrm>
          <a:prstGeom prst="rect">
            <a:avLst/>
          </a:prstGeom>
          <a:noFill/>
        </p:spPr>
        <p:txBody>
          <a:bodyPr wrap="square" rtlCol="0">
            <a:spAutoFit/>
          </a:bodyPr>
          <a:lstStyle/>
          <a:p>
            <a:r>
              <a:rPr lang="si-LK" dirty="0" smtClean="0"/>
              <a:t>ජාල අංකය දැක්වීම</a:t>
            </a:r>
            <a:endParaRPr lang="en-US" dirty="0"/>
          </a:p>
        </p:txBody>
      </p:sp>
      <p:sp>
        <p:nvSpPr>
          <p:cNvPr id="8" name="TextBox 7"/>
          <p:cNvSpPr txBox="1"/>
          <p:nvPr/>
        </p:nvSpPr>
        <p:spPr>
          <a:xfrm>
            <a:off x="4690782" y="4324302"/>
            <a:ext cx="2810435" cy="646331"/>
          </a:xfrm>
          <a:prstGeom prst="rect">
            <a:avLst/>
          </a:prstGeom>
          <a:noFill/>
        </p:spPr>
        <p:txBody>
          <a:bodyPr wrap="square" rtlCol="0">
            <a:spAutoFit/>
          </a:bodyPr>
          <a:lstStyle/>
          <a:p>
            <a:r>
              <a:rPr lang="si-LK" dirty="0" smtClean="0"/>
              <a:t>උපජාල හෝ සංග්‍රාහක /</a:t>
            </a:r>
            <a:r>
              <a:rPr lang="en-US" dirty="0" smtClean="0"/>
              <a:t>Host</a:t>
            </a:r>
          </a:p>
          <a:p>
            <a:pPr algn="ctr"/>
            <a:r>
              <a:rPr lang="si-LK" dirty="0" smtClean="0"/>
              <a:t>භාවිතා කල හැකිය</a:t>
            </a:r>
            <a:endParaRPr lang="en-US" dirty="0"/>
          </a:p>
        </p:txBody>
      </p:sp>
      <p:sp>
        <p:nvSpPr>
          <p:cNvPr id="11" name="Rectangle 10"/>
          <p:cNvSpPr/>
          <p:nvPr/>
        </p:nvSpPr>
        <p:spPr>
          <a:xfrm>
            <a:off x="1599456" y="6216646"/>
            <a:ext cx="3091325" cy="523220"/>
          </a:xfrm>
          <a:prstGeom prst="rect">
            <a:avLst/>
          </a:prstGeom>
        </p:spPr>
        <p:txBody>
          <a:bodyPr wrap="square">
            <a:spAutoFit/>
          </a:bodyPr>
          <a:lstStyle/>
          <a:p>
            <a:r>
              <a:rPr lang="en-US" sz="2800" dirty="0" smtClean="0"/>
              <a:t>192.168.1.0/24</a:t>
            </a:r>
            <a:r>
              <a:rPr lang="si-LK" sz="2800" dirty="0" smtClean="0"/>
              <a:t>  ?</a:t>
            </a:r>
            <a:endParaRPr lang="en-US" sz="2800" dirty="0"/>
          </a:p>
        </p:txBody>
      </p:sp>
    </p:spTree>
    <p:extLst>
      <p:ext uri="{BB962C8B-B14F-4D97-AF65-F5344CB8AC3E}">
        <p14:creationId xmlns:p14="http://schemas.microsoft.com/office/powerpoint/2010/main" val="3896129801"/>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0219"/>
          </a:xfrm>
        </p:spPr>
        <p:txBody>
          <a:bodyPr>
            <a:normAutofit/>
          </a:bodyPr>
          <a:lstStyle/>
          <a:p>
            <a:pPr algn="ctr"/>
            <a:r>
              <a:rPr lang="si-LK" sz="3200" dirty="0"/>
              <a:t>(විකාශ ලිපිනය) </a:t>
            </a:r>
            <a:r>
              <a:rPr lang="en-US" sz="3200" dirty="0"/>
              <a:t>Broadcast Address:</a:t>
            </a:r>
          </a:p>
        </p:txBody>
      </p:sp>
      <p:sp>
        <p:nvSpPr>
          <p:cNvPr id="3" name="Content Placeholder 2"/>
          <p:cNvSpPr>
            <a:spLocks noGrp="1"/>
          </p:cNvSpPr>
          <p:nvPr>
            <p:ph idx="1"/>
          </p:nvPr>
        </p:nvSpPr>
        <p:spPr>
          <a:xfrm>
            <a:off x="633484" y="2124072"/>
            <a:ext cx="11294659" cy="4692984"/>
          </a:xfrm>
        </p:spPr>
        <p:txBody>
          <a:bodyPr>
            <a:noAutofit/>
          </a:bodyPr>
          <a:lstStyle/>
          <a:p>
            <a:r>
              <a:rPr lang="en-US" sz="1600" dirty="0"/>
              <a:t>To get the Broadcast Address we need to do a Binary inversion of the CIDR or </a:t>
            </a:r>
            <a:r>
              <a:rPr lang="en-US" sz="1600" dirty="0" err="1"/>
              <a:t>Netmask</a:t>
            </a:r>
            <a:r>
              <a:rPr lang="en-US" sz="1600" dirty="0"/>
              <a:t> Address.</a:t>
            </a:r>
          </a:p>
          <a:p>
            <a:endParaRPr lang="en-US" sz="1600" dirty="0"/>
          </a:p>
          <a:p>
            <a:r>
              <a:rPr lang="en-US" sz="1600" dirty="0"/>
              <a:t>The inversion of the CIDR Address of 11111111.11111111.11111111.00000000 becomes: 00000000.00000000.00000000.11111111.</a:t>
            </a:r>
          </a:p>
          <a:p>
            <a:endParaRPr lang="en-US" sz="1600" dirty="0"/>
          </a:p>
          <a:p>
            <a:r>
              <a:rPr lang="en-US" sz="1600" dirty="0"/>
              <a:t>Now we use the Bitwise OR Operator on the Binary Network Address and the inverted CIDR Address to get the Broadcast address.</a:t>
            </a:r>
          </a:p>
          <a:p>
            <a:endParaRPr lang="en-US" sz="1600" dirty="0"/>
          </a:p>
          <a:p>
            <a:r>
              <a:rPr lang="en-US" sz="1600" dirty="0"/>
              <a:t>Binary Network Address:		11000000.10101000.00000001.00000000</a:t>
            </a:r>
          </a:p>
          <a:p>
            <a:r>
              <a:rPr lang="en-US" sz="1600" dirty="0"/>
              <a:t>Inverted Binary CIDR:		00000000.00000000.00000000.11111111</a:t>
            </a:r>
          </a:p>
          <a:p>
            <a:r>
              <a:rPr lang="en-US" sz="1600" dirty="0"/>
              <a:t>Binary Broadcast Address:	11000000.10101000.00000001.11111111</a:t>
            </a:r>
          </a:p>
          <a:p>
            <a:r>
              <a:rPr lang="en-US" sz="1600" dirty="0"/>
              <a:t>We now convert 11000000.10101000.00000001.11111111 to IPv4 Decimal octet: 192.168.1.255.</a:t>
            </a:r>
          </a:p>
          <a:p>
            <a:endParaRPr lang="en-US" sz="1600" dirty="0"/>
          </a:p>
          <a:p>
            <a:r>
              <a:rPr lang="en-US" sz="1600" dirty="0"/>
              <a:t>The Broadcast Address for the 192.168.1.0/24 Subnet is 192.168.1.255.</a:t>
            </a:r>
            <a:endParaRPr lang="si-LK" sz="1600" dirty="0"/>
          </a:p>
          <a:p>
            <a:r>
              <a:rPr lang="en-US" sz="1600" dirty="0">
                <a:hlinkClick r:id="rId3"/>
              </a:rPr>
              <a:t>https://www.countryipblocks.net/identifying-the-network-and-broadcast-address-of-a-subnet</a:t>
            </a:r>
            <a:endParaRPr lang="en-US" sz="1600" dirty="0"/>
          </a:p>
        </p:txBody>
      </p:sp>
      <p:sp>
        <p:nvSpPr>
          <p:cNvPr id="5" name="Rectangle 4"/>
          <p:cNvSpPr/>
          <p:nvPr/>
        </p:nvSpPr>
        <p:spPr>
          <a:xfrm>
            <a:off x="509516" y="1083127"/>
            <a:ext cx="11418627" cy="954107"/>
          </a:xfrm>
          <a:prstGeom prst="rect">
            <a:avLst/>
          </a:prstGeom>
        </p:spPr>
        <p:txBody>
          <a:bodyPr wrap="square">
            <a:spAutoFit/>
          </a:bodyPr>
          <a:lstStyle/>
          <a:p>
            <a:r>
              <a:rPr lang="en-US" sz="2800" dirty="0"/>
              <a:t> An IP Address that allows information to be sent to all machines on a given subnet rather than a specific machine</a:t>
            </a:r>
            <a:r>
              <a:rPr lang="en-US" dirty="0"/>
              <a:t>. </a:t>
            </a:r>
          </a:p>
        </p:txBody>
      </p:sp>
    </p:spTree>
    <p:extLst>
      <p:ext uri="{BB962C8B-B14F-4D97-AF65-F5344CB8AC3E}">
        <p14:creationId xmlns:p14="http://schemas.microsoft.com/office/powerpoint/2010/main" val="187283559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5366" y="460291"/>
            <a:ext cx="11274468" cy="1076975"/>
          </a:xfrm>
        </p:spPr>
        <p:txBody>
          <a:bodyPr/>
          <a:lstStyle/>
          <a:p>
            <a:r>
              <a:rPr lang="si-LK" dirty="0" smtClean="0"/>
              <a:t>බිටු අනුසාරිත තාර්කික </a:t>
            </a:r>
            <a:r>
              <a:rPr lang="en-US" dirty="0" smtClean="0"/>
              <a:t>AND </a:t>
            </a:r>
            <a:r>
              <a:rPr lang="si-LK" dirty="0" smtClean="0"/>
              <a:t>කාරකය භාවිතයෙන් ජාලයක </a:t>
            </a:r>
            <a:r>
              <a:rPr lang="en-US" dirty="0" smtClean="0"/>
              <a:t>IP ,</a:t>
            </a:r>
            <a:r>
              <a:rPr lang="si-LK" dirty="0" smtClean="0"/>
              <a:t>ලිපිනයක් හා උප ජාල ආවරණය මගින් ජාල ලිපිනයන් ලබාගත හැකිය. </a:t>
            </a:r>
          </a:p>
        </p:txBody>
      </p:sp>
      <p:sp>
        <p:nvSpPr>
          <p:cNvPr id="5" name="Rectangle 4"/>
          <p:cNvSpPr/>
          <p:nvPr/>
        </p:nvSpPr>
        <p:spPr>
          <a:xfrm>
            <a:off x="285490" y="2063359"/>
            <a:ext cx="11664341" cy="4524315"/>
          </a:xfrm>
          <a:prstGeom prst="rect">
            <a:avLst/>
          </a:prstGeom>
        </p:spPr>
        <p:txBody>
          <a:bodyPr wrap="square">
            <a:spAutoFit/>
          </a:bodyPr>
          <a:lstStyle/>
          <a:p>
            <a:r>
              <a:rPr lang="en-US" sz="2400" u="sng" dirty="0"/>
              <a:t>Ex: Class C</a:t>
            </a:r>
            <a:endParaRPr lang="si-LK" sz="2400" u="sng" dirty="0"/>
          </a:p>
          <a:p>
            <a:r>
              <a:rPr lang="en-US" sz="2400" dirty="0"/>
              <a:t>IP: </a:t>
            </a:r>
            <a:r>
              <a:rPr lang="si-LK" sz="2400" dirty="0"/>
              <a:t>	</a:t>
            </a:r>
            <a:r>
              <a:rPr lang="en-US" sz="2400" dirty="0"/>
              <a:t>	216.3.128.12</a:t>
            </a:r>
            <a:r>
              <a:rPr lang="si-LK" sz="2400" dirty="0"/>
              <a:t> </a:t>
            </a:r>
            <a:r>
              <a:rPr lang="en-US" sz="2400" dirty="0"/>
              <a:t>  </a:t>
            </a:r>
            <a:r>
              <a:rPr lang="si-LK" sz="2400" dirty="0"/>
              <a:t>- </a:t>
            </a:r>
            <a:r>
              <a:rPr lang="en-US" sz="2400" dirty="0"/>
              <a:t>1101 1000 . 0000 0011 . 1000 0000 . 0000 1100  </a:t>
            </a:r>
            <a:endParaRPr lang="si-LK" sz="2400" dirty="0"/>
          </a:p>
          <a:p>
            <a:r>
              <a:rPr lang="en-US" sz="2400" dirty="0" err="1"/>
              <a:t>NetMask</a:t>
            </a:r>
            <a:r>
              <a:rPr lang="en-US" sz="2400" dirty="0"/>
              <a:t>: </a:t>
            </a:r>
            <a:r>
              <a:rPr lang="si-LK" sz="2400" dirty="0"/>
              <a:t>	</a:t>
            </a:r>
            <a:r>
              <a:rPr lang="en-US" sz="2400" dirty="0"/>
              <a:t>255.255.255.0</a:t>
            </a:r>
            <a:r>
              <a:rPr lang="si-LK" sz="2400" dirty="0"/>
              <a:t> - </a:t>
            </a:r>
            <a:r>
              <a:rPr lang="en-US" sz="2400" dirty="0"/>
              <a:t>1111 1111 . 1111 1111 . 1111 1111 . 0000 0000 </a:t>
            </a:r>
            <a:endParaRPr lang="si-LK" sz="2400" dirty="0"/>
          </a:p>
          <a:p>
            <a:r>
              <a:rPr lang="si-LK" sz="2400" dirty="0"/>
              <a:t>                                          </a:t>
            </a:r>
            <a:r>
              <a:rPr lang="en-US" sz="2400" dirty="0"/>
              <a:t>	  ---------------------------------------------</a:t>
            </a:r>
            <a:r>
              <a:rPr lang="si-LK" sz="2400" dirty="0"/>
              <a:t>-----------------</a:t>
            </a:r>
            <a:endParaRPr lang="en-US" sz="2400" dirty="0"/>
          </a:p>
          <a:p>
            <a:r>
              <a:rPr lang="en-US" sz="2400" dirty="0"/>
              <a:t>      </a:t>
            </a:r>
            <a:r>
              <a:rPr lang="si-LK" sz="2400" dirty="0"/>
              <a:t>                                      </a:t>
            </a:r>
            <a:r>
              <a:rPr lang="en-US" sz="2400" dirty="0"/>
              <a:t>        1101 1000 . 0000 0011 . 1000 0000 . 0000 0000</a:t>
            </a:r>
            <a:r>
              <a:rPr lang="si-LK" sz="2400" dirty="0"/>
              <a:t> </a:t>
            </a:r>
            <a:r>
              <a:rPr lang="en-US" sz="2400" dirty="0"/>
              <a:t>= 216.3.128.0</a:t>
            </a:r>
          </a:p>
          <a:p>
            <a:r>
              <a:rPr lang="si-LK" sz="2400" dirty="0"/>
              <a:t> </a:t>
            </a:r>
            <a:endParaRPr lang="en-US" sz="2400" dirty="0"/>
          </a:p>
          <a:p>
            <a:r>
              <a:rPr lang="en-US" sz="2400" dirty="0"/>
              <a:t>Network Address </a:t>
            </a:r>
            <a:r>
              <a:rPr lang="si-LK" sz="2400" dirty="0"/>
              <a:t>= </a:t>
            </a:r>
            <a:r>
              <a:rPr lang="en-US" sz="2400" dirty="0"/>
              <a:t>216.3.128.0</a:t>
            </a:r>
          </a:p>
          <a:p>
            <a:endParaRPr lang="en-US" sz="2400" dirty="0"/>
          </a:p>
          <a:p>
            <a:r>
              <a:rPr lang="en-US" sz="2400" dirty="0"/>
              <a:t>216.3.128.12 IP </a:t>
            </a:r>
            <a:r>
              <a:rPr lang="si-LK" sz="2400" dirty="0"/>
              <a:t>ලිපිනය </a:t>
            </a:r>
            <a:r>
              <a:rPr lang="en-US" sz="2400" dirty="0"/>
              <a:t>216.3.128.0</a:t>
            </a:r>
            <a:r>
              <a:rPr lang="si-LK" sz="2400" dirty="0"/>
              <a:t>/24 ජාලයට අයත්වේ.</a:t>
            </a:r>
            <a:endParaRPr lang="en-US" sz="2400" dirty="0"/>
          </a:p>
          <a:p>
            <a:endParaRPr lang="en-US" sz="2400" dirty="0"/>
          </a:p>
          <a:p>
            <a:pPr marL="342891" indent="-342891">
              <a:buFont typeface="Arial" panose="020B0604020202020204" pitchFamily="34" charset="0"/>
              <a:buChar char="•"/>
            </a:pPr>
            <a:r>
              <a:rPr lang="en-US" sz="2400" dirty="0"/>
              <a:t>IP Address: 192.168.1.15  </a:t>
            </a:r>
            <a:r>
              <a:rPr lang="si-LK" sz="2400" dirty="0"/>
              <a:t>හා </a:t>
            </a:r>
            <a:r>
              <a:rPr lang="en-US" sz="2400" dirty="0"/>
              <a:t>CIDR: 24 /</a:t>
            </a:r>
            <a:r>
              <a:rPr lang="en-US" sz="2400" dirty="0" err="1"/>
              <a:t>Netmask</a:t>
            </a:r>
            <a:r>
              <a:rPr lang="en-US" sz="2400" dirty="0"/>
              <a:t>: 255.255.255.0</a:t>
            </a:r>
            <a:r>
              <a:rPr lang="si-LK" sz="2400" dirty="0"/>
              <a:t> වන ලිපිනයක් අයත්වන ජාලය කුමක් ද?</a:t>
            </a:r>
            <a:endParaRPr lang="en-US" sz="2400" dirty="0"/>
          </a:p>
        </p:txBody>
      </p:sp>
    </p:spTree>
    <p:extLst>
      <p:ext uri="{BB962C8B-B14F-4D97-AF65-F5344CB8AC3E}">
        <p14:creationId xmlns:p14="http://schemas.microsoft.com/office/powerpoint/2010/main" val="299846826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28048"/>
          </a:xfrm>
        </p:spPr>
        <p:txBody>
          <a:bodyPr>
            <a:normAutofit/>
          </a:bodyPr>
          <a:lstStyle/>
          <a:p>
            <a:r>
              <a:rPr lang="si-LK" sz="3600" dirty="0"/>
              <a:t>උප ජාල නිර්මාණය - </a:t>
            </a:r>
            <a:r>
              <a:rPr lang="en-US" sz="3600" dirty="0"/>
              <a:t>Subnetting</a:t>
            </a:r>
          </a:p>
        </p:txBody>
      </p:sp>
      <p:pic>
        <p:nvPicPr>
          <p:cNvPr id="4" name="Content Placeholder 3"/>
          <p:cNvPicPr>
            <a:picLocks noGrp="1" noChangeAspect="1"/>
          </p:cNvPicPr>
          <p:nvPr>
            <p:ph idx="1"/>
          </p:nvPr>
        </p:nvPicPr>
        <p:blipFill>
          <a:blip r:embed="rId2"/>
          <a:stretch>
            <a:fillRect/>
          </a:stretch>
        </p:blipFill>
        <p:spPr>
          <a:xfrm>
            <a:off x="676198" y="928053"/>
            <a:ext cx="10873684" cy="2612927"/>
          </a:xfrm>
          <a:prstGeom prst="rect">
            <a:avLst/>
          </a:prstGeom>
        </p:spPr>
      </p:pic>
    </p:spTree>
    <p:extLst>
      <p:ext uri="{BB962C8B-B14F-4D97-AF65-F5344CB8AC3E}">
        <p14:creationId xmlns:p14="http://schemas.microsoft.com/office/powerpoint/2010/main" val="291247899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normAutofit/>
          </a:bodyPr>
          <a:lstStyle/>
          <a:p>
            <a:pPr algn="ctr"/>
            <a:r>
              <a:rPr lang="si-LK" sz="3200" dirty="0"/>
              <a:t>උප ජාල ආවරණය - </a:t>
            </a:r>
            <a:r>
              <a:rPr lang="en-US" sz="3200" dirty="0"/>
              <a:t>subnet mask</a:t>
            </a:r>
          </a:p>
        </p:txBody>
      </p:sp>
      <p:sp>
        <p:nvSpPr>
          <p:cNvPr id="3" name="Content Placeholder 2"/>
          <p:cNvSpPr>
            <a:spLocks noGrp="1"/>
          </p:cNvSpPr>
          <p:nvPr>
            <p:ph idx="1"/>
          </p:nvPr>
        </p:nvSpPr>
        <p:spPr>
          <a:xfrm>
            <a:off x="575158" y="1036485"/>
            <a:ext cx="11324572" cy="5677467"/>
          </a:xfrm>
        </p:spPr>
        <p:txBody>
          <a:bodyPr>
            <a:normAutofit lnSpcReduction="10000"/>
          </a:bodyPr>
          <a:lstStyle/>
          <a:p>
            <a:r>
              <a:rPr lang="si-LK" dirty="0" smtClean="0"/>
              <a:t>උප ජාලකරණය මගින් විශාල පරිගණක ජාලයක් කුඩා පරිගණක ජාල රාශියකට වෙන්කල හැකිය.</a:t>
            </a:r>
            <a:endParaRPr lang="en-US" dirty="0" smtClean="0"/>
          </a:p>
          <a:p>
            <a:r>
              <a:rPr lang="si-LK" dirty="0" smtClean="0"/>
              <a:t>උප ජාල ආවරනය මගින් </a:t>
            </a:r>
            <a:r>
              <a:rPr lang="en-US" dirty="0" smtClean="0"/>
              <a:t>IP </a:t>
            </a:r>
            <a:r>
              <a:rPr lang="si-LK" dirty="0" smtClean="0"/>
              <a:t>ලිපිනයක </a:t>
            </a:r>
            <a:r>
              <a:rPr lang="en-US" dirty="0" smtClean="0"/>
              <a:t>network </a:t>
            </a:r>
            <a:r>
              <a:rPr lang="si-LK" dirty="0" smtClean="0"/>
              <a:t>ලිපිනය</a:t>
            </a:r>
            <a:r>
              <a:rPr lang="en-US" dirty="0" smtClean="0"/>
              <a:t> </a:t>
            </a:r>
            <a:r>
              <a:rPr lang="si-LK" dirty="0" smtClean="0"/>
              <a:t>1හි බිටු මගිනුත්</a:t>
            </a:r>
            <a:r>
              <a:rPr lang="en-US" dirty="0" smtClean="0"/>
              <a:t> </a:t>
            </a:r>
            <a:r>
              <a:rPr lang="en-US" dirty="0"/>
              <a:t>host </a:t>
            </a:r>
            <a:r>
              <a:rPr lang="si-LK" dirty="0" smtClean="0"/>
              <a:t>ලිපිනය 0 හි බිටු මගිනුත්</a:t>
            </a:r>
            <a:r>
              <a:rPr lang="en-US" dirty="0" smtClean="0"/>
              <a:t> </a:t>
            </a:r>
            <a:r>
              <a:rPr lang="si-LK" dirty="0" smtClean="0"/>
              <a:t>නිරූපණය කරයි.</a:t>
            </a:r>
            <a:endParaRPr lang="en-US" dirty="0" smtClean="0"/>
          </a:p>
          <a:p>
            <a:pPr lvl="1"/>
            <a:r>
              <a:rPr lang="en-US" dirty="0" smtClean="0"/>
              <a:t>Class A – 11111111.00000000.00000000.00000000 = 255.0.0.0</a:t>
            </a:r>
          </a:p>
          <a:p>
            <a:pPr lvl="1"/>
            <a:r>
              <a:rPr lang="en-US" dirty="0" smtClean="0"/>
              <a:t>Class B – 11111111.11111111.00000000.00000000 = 255.255.0.0</a:t>
            </a:r>
          </a:p>
          <a:p>
            <a:pPr lvl="1"/>
            <a:r>
              <a:rPr lang="en-US" dirty="0" smtClean="0"/>
              <a:t>Class C – 11111111.11111111.11111111.00000000 = 255.255.255.0</a:t>
            </a:r>
          </a:p>
          <a:p>
            <a:r>
              <a:rPr lang="si-LK" dirty="0" smtClean="0"/>
              <a:t>යම් ජාලයක</a:t>
            </a:r>
            <a:r>
              <a:rPr lang="en-US" dirty="0" smtClean="0"/>
              <a:t>, host </a:t>
            </a:r>
            <a:r>
              <a:rPr lang="si-LK" dirty="0" smtClean="0"/>
              <a:t>ලිපිනයන් 2ක් විශේෂ කාර්යයන් සඳහා වෙන්කර ඇත. එම ලිපින දෙක </a:t>
            </a:r>
            <a:r>
              <a:rPr lang="en-US" dirty="0" smtClean="0"/>
              <a:t>nodes/host </a:t>
            </a:r>
            <a:r>
              <a:rPr lang="si-LK" dirty="0" smtClean="0"/>
              <a:t>සඳහා වෙන්කල නොහැක.</a:t>
            </a:r>
          </a:p>
          <a:p>
            <a:pPr lvl="1"/>
            <a:r>
              <a:rPr lang="si-LK" dirty="0" smtClean="0"/>
              <a:t>0 </a:t>
            </a:r>
            <a:r>
              <a:rPr lang="en-US" dirty="0" smtClean="0"/>
              <a:t>address </a:t>
            </a:r>
            <a:r>
              <a:rPr lang="si-LK" dirty="0" smtClean="0"/>
              <a:t>ලිපිනය හා 255 ලිපිනය</a:t>
            </a:r>
          </a:p>
          <a:p>
            <a:r>
              <a:rPr lang="en-US" dirty="0"/>
              <a:t>IP </a:t>
            </a:r>
            <a:r>
              <a:rPr lang="si-LK" dirty="0"/>
              <a:t>පන්තියක එක් ජාලයකට අයත්කල හැකි උපරිම </a:t>
            </a:r>
            <a:r>
              <a:rPr lang="en-US" dirty="0"/>
              <a:t>Nodes </a:t>
            </a:r>
            <a:r>
              <a:rPr lang="si-LK" dirty="0"/>
              <a:t>සංඛ්‍යාව සොයා ගැනීම සඳහා උප ජාල ආවරණ භාවිතා කරයි.</a:t>
            </a:r>
            <a:endParaRPr lang="en-US" dirty="0"/>
          </a:p>
          <a:p>
            <a:r>
              <a:rPr lang="en-US" dirty="0"/>
              <a:t>IP </a:t>
            </a:r>
            <a:r>
              <a:rPr lang="si-LK" dirty="0"/>
              <a:t>ලිපිනයක </a:t>
            </a:r>
            <a:r>
              <a:rPr lang="en-US" dirty="0"/>
              <a:t>network ID </a:t>
            </a:r>
            <a:r>
              <a:rPr lang="si-LK" dirty="0"/>
              <a:t>එක සහ </a:t>
            </a:r>
            <a:r>
              <a:rPr lang="en-US" dirty="0"/>
              <a:t>Host ID </a:t>
            </a:r>
            <a:r>
              <a:rPr lang="si-LK" dirty="0"/>
              <a:t>එක වෙන්වනු ලබන්නේ </a:t>
            </a:r>
            <a:r>
              <a:rPr lang="en-US" dirty="0"/>
              <a:t>subnet Mask </a:t>
            </a:r>
            <a:r>
              <a:rPr lang="si-LK" dirty="0"/>
              <a:t>නිසාය.</a:t>
            </a:r>
          </a:p>
          <a:p>
            <a:pPr marL="0" indent="0">
              <a:buNone/>
            </a:pPr>
            <a:endParaRPr lang="si-LK" dirty="0" smtClean="0"/>
          </a:p>
          <a:p>
            <a:endParaRPr lang="en-US" dirty="0"/>
          </a:p>
        </p:txBody>
      </p:sp>
      <p:sp>
        <p:nvSpPr>
          <p:cNvPr id="4" name="Action Button: Document 3">
            <a:hlinkClick r:id="rId3" action="ppaction://hlinkfile" highlightClick="1"/>
          </p:cNvPr>
          <p:cNvSpPr/>
          <p:nvPr/>
        </p:nvSpPr>
        <p:spPr>
          <a:xfrm>
            <a:off x="10677396" y="6300592"/>
            <a:ext cx="676405" cy="288099"/>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31054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067033"/>
            <a:ext cx="10515600" cy="2109931"/>
          </a:xfrm>
        </p:spPr>
        <p:txBody>
          <a:bodyPr/>
          <a:lstStyle/>
          <a:p>
            <a:r>
              <a:rPr lang="si-LK" dirty="0"/>
              <a:t>ඉහත ආකාරයට සත්කාරක </a:t>
            </a:r>
            <a:r>
              <a:rPr lang="si-LK" dirty="0" smtClean="0"/>
              <a:t>ක</a:t>
            </a:r>
            <a:r>
              <a:rPr lang="si-LK" dirty="0"/>
              <a:t>ොටසින්(</a:t>
            </a:r>
            <a:r>
              <a:rPr lang="en-US" dirty="0"/>
              <a:t>Host) </a:t>
            </a:r>
            <a:r>
              <a:rPr lang="si-LK" dirty="0"/>
              <a:t>බිටු කිහිපයක් </a:t>
            </a:r>
            <a:r>
              <a:rPr lang="si-LK" dirty="0" smtClean="0"/>
              <a:t>උපජාල </a:t>
            </a:r>
            <a:r>
              <a:rPr lang="si-LK" dirty="0"/>
              <a:t>හදුන</a:t>
            </a:r>
            <a:r>
              <a:rPr lang="si-LK" dirty="0" smtClean="0"/>
              <a:t>්වනය ලෙස වෙන්කර </a:t>
            </a:r>
            <a:r>
              <a:rPr lang="si-LK" dirty="0"/>
              <a:t>ගන</a:t>
            </a:r>
            <a:r>
              <a:rPr lang="si-LK" dirty="0" smtClean="0"/>
              <a:t>ි</a:t>
            </a:r>
            <a:r>
              <a:rPr lang="en-US" dirty="0" smtClean="0"/>
              <a:t>.</a:t>
            </a:r>
            <a:endParaRPr lang="en-US" dirty="0"/>
          </a:p>
          <a:p>
            <a:r>
              <a:rPr lang="si-LK" dirty="0" smtClean="0"/>
              <a:t>වෙන්කරගන</a:t>
            </a:r>
            <a:r>
              <a:rPr lang="si-LK" dirty="0"/>
              <a:t>්නා බිටු ගණන අන</a:t>
            </a:r>
            <a:r>
              <a:rPr lang="si-LK" dirty="0" smtClean="0"/>
              <a:t>ුව </a:t>
            </a:r>
            <a:r>
              <a:rPr lang="si-LK" dirty="0"/>
              <a:t>උපජ</a:t>
            </a:r>
            <a:r>
              <a:rPr lang="si-LK" dirty="0" smtClean="0"/>
              <a:t>ාල </a:t>
            </a:r>
            <a:r>
              <a:rPr lang="si-LK" dirty="0"/>
              <a:t>ගණනත් ඒක් උපජ</a:t>
            </a:r>
            <a:r>
              <a:rPr lang="si-LK" dirty="0" smtClean="0"/>
              <a:t>ාලයකට </a:t>
            </a:r>
            <a:r>
              <a:rPr lang="si-LK" dirty="0"/>
              <a:t>හිමි සත්කාරක </a:t>
            </a:r>
            <a:r>
              <a:rPr lang="en-US" dirty="0"/>
              <a:t>IP </a:t>
            </a:r>
            <a:r>
              <a:rPr lang="si-LK" dirty="0"/>
              <a:t>ගණනත</a:t>
            </a:r>
            <a:r>
              <a:rPr lang="si-LK" dirty="0" smtClean="0"/>
              <a:t>් ත</a:t>
            </a:r>
            <a:r>
              <a:rPr lang="si-LK" dirty="0"/>
              <a:t>ීරනය </a:t>
            </a:r>
            <a:r>
              <a:rPr lang="si-LK" dirty="0" smtClean="0"/>
              <a:t>වේ.</a:t>
            </a:r>
            <a:endParaRPr lang="en-US" dirty="0"/>
          </a:p>
        </p:txBody>
      </p:sp>
      <p:pic>
        <p:nvPicPr>
          <p:cNvPr id="4" name="Picture 3"/>
          <p:cNvPicPr>
            <a:picLocks noChangeAspect="1"/>
          </p:cNvPicPr>
          <p:nvPr/>
        </p:nvPicPr>
        <p:blipFill>
          <a:blip r:embed="rId2"/>
          <a:stretch>
            <a:fillRect/>
          </a:stretch>
        </p:blipFill>
        <p:spPr>
          <a:xfrm>
            <a:off x="1409771" y="325471"/>
            <a:ext cx="9399256" cy="3064415"/>
          </a:xfrm>
          <a:prstGeom prst="rect">
            <a:avLst/>
          </a:prstGeom>
        </p:spPr>
      </p:pic>
    </p:spTree>
    <p:extLst>
      <p:ext uri="{BB962C8B-B14F-4D97-AF65-F5344CB8AC3E}">
        <p14:creationId xmlns:p14="http://schemas.microsoft.com/office/powerpoint/2010/main" val="290683039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3" y="720159"/>
            <a:ext cx="11117239" cy="5939951"/>
          </a:xfrm>
        </p:spPr>
        <p:txBody>
          <a:bodyPr>
            <a:normAutofit/>
          </a:bodyPr>
          <a:lstStyle/>
          <a:p>
            <a:r>
              <a:rPr lang="en-US" dirty="0" smtClean="0"/>
              <a:t>Ex:- 216.3.128.0/2</a:t>
            </a:r>
            <a:r>
              <a:rPr lang="si-LK" dirty="0" smtClean="0"/>
              <a:t>6</a:t>
            </a:r>
            <a:r>
              <a:rPr lang="en-US" dirty="0" smtClean="0"/>
              <a:t> </a:t>
            </a:r>
            <a:endParaRPr lang="en-US" dirty="0"/>
          </a:p>
          <a:p>
            <a:r>
              <a:rPr lang="en-US" dirty="0" smtClean="0">
                <a:solidFill>
                  <a:srgbClr val="FF0000"/>
                </a:solidFill>
              </a:rPr>
              <a:t>11011000 . 00000011 . 10000000 . 00</a:t>
            </a:r>
            <a:r>
              <a:rPr lang="en-US" dirty="0" smtClean="0">
                <a:solidFill>
                  <a:srgbClr val="000099"/>
                </a:solidFill>
              </a:rPr>
              <a:t>000000</a:t>
            </a:r>
          </a:p>
          <a:p>
            <a:endParaRPr lang="en-US" dirty="0">
              <a:solidFill>
                <a:srgbClr val="000099"/>
              </a:solidFill>
            </a:endParaRPr>
          </a:p>
          <a:p>
            <a:endParaRPr lang="en-US" dirty="0" smtClean="0">
              <a:solidFill>
                <a:srgbClr val="000099"/>
              </a:solidFill>
            </a:endParaRPr>
          </a:p>
          <a:p>
            <a:r>
              <a:rPr lang="si-LK" dirty="0" smtClean="0">
                <a:solidFill>
                  <a:srgbClr val="000099"/>
                </a:solidFill>
              </a:rPr>
              <a:t>මෙය </a:t>
            </a:r>
            <a:r>
              <a:rPr lang="en-US" dirty="0" smtClean="0">
                <a:solidFill>
                  <a:srgbClr val="000099"/>
                </a:solidFill>
              </a:rPr>
              <a:t>c </a:t>
            </a:r>
            <a:r>
              <a:rPr lang="si-LK" dirty="0" smtClean="0">
                <a:solidFill>
                  <a:srgbClr val="000099"/>
                </a:solidFill>
              </a:rPr>
              <a:t>පංතියේ ජාලයකි (192-223). එම නිසා අමතර බිටු 2ක් උපජාලනයට වෙන්කර ඇත. </a:t>
            </a:r>
          </a:p>
          <a:p>
            <a:pPr lvl="0"/>
            <a:r>
              <a:rPr lang="en-US" dirty="0">
                <a:solidFill>
                  <a:srgbClr val="FF0000"/>
                </a:solidFill>
              </a:rPr>
              <a:t>11011000 . 00000011 . 10000000 . </a:t>
            </a:r>
            <a:r>
              <a:rPr lang="en-US" dirty="0" smtClean="0">
                <a:solidFill>
                  <a:srgbClr val="00B050"/>
                </a:solidFill>
              </a:rPr>
              <a:t>00</a:t>
            </a:r>
            <a:r>
              <a:rPr lang="en-US" dirty="0" smtClean="0">
                <a:solidFill>
                  <a:srgbClr val="000099"/>
                </a:solidFill>
              </a:rPr>
              <a:t>000000</a:t>
            </a:r>
            <a:endParaRPr lang="si-LK" dirty="0" smtClean="0">
              <a:solidFill>
                <a:srgbClr val="000099"/>
              </a:solidFill>
            </a:endParaRPr>
          </a:p>
          <a:p>
            <a:pPr lvl="0"/>
            <a:r>
              <a:rPr lang="en-US" dirty="0" smtClean="0">
                <a:solidFill>
                  <a:srgbClr val="000099"/>
                </a:solidFill>
              </a:rPr>
              <a:t>11111111 . 11111111 . 11111111 . 11000000</a:t>
            </a:r>
          </a:p>
          <a:p>
            <a:pPr marL="0" indent="0">
              <a:buNone/>
            </a:pPr>
            <a:r>
              <a:rPr lang="en-US" dirty="0" smtClean="0">
                <a:solidFill>
                  <a:srgbClr val="000099"/>
                </a:solidFill>
              </a:rPr>
              <a:t>         255      .        255     .        255     .      192  ------- </a:t>
            </a:r>
            <a:r>
              <a:rPr lang="si-LK" dirty="0" smtClean="0">
                <a:solidFill>
                  <a:srgbClr val="000099"/>
                </a:solidFill>
              </a:rPr>
              <a:t>නව උපජාල ආවරණය</a:t>
            </a:r>
            <a:endParaRPr lang="en-US" dirty="0"/>
          </a:p>
          <a:p>
            <a:r>
              <a:rPr lang="si-LK" dirty="0" smtClean="0">
                <a:solidFill>
                  <a:srgbClr val="000099"/>
                </a:solidFill>
              </a:rPr>
              <a:t>සෑදිය හැකි උපජාල ගණන 4කි (2</a:t>
            </a:r>
            <a:r>
              <a:rPr lang="si-LK" baseline="30000" dirty="0" smtClean="0">
                <a:solidFill>
                  <a:srgbClr val="000099"/>
                </a:solidFill>
              </a:rPr>
              <a:t>2</a:t>
            </a:r>
            <a:r>
              <a:rPr lang="si-LK" dirty="0" smtClean="0">
                <a:solidFill>
                  <a:srgbClr val="000099"/>
                </a:solidFill>
              </a:rPr>
              <a:t> )</a:t>
            </a:r>
          </a:p>
          <a:p>
            <a:r>
              <a:rPr lang="si-LK" dirty="0" smtClean="0">
                <a:solidFill>
                  <a:srgbClr val="000099"/>
                </a:solidFill>
              </a:rPr>
              <a:t>සංග්‍රාහක </a:t>
            </a:r>
            <a:r>
              <a:rPr lang="en-US" dirty="0" smtClean="0">
                <a:solidFill>
                  <a:srgbClr val="000099"/>
                </a:solidFill>
              </a:rPr>
              <a:t>IP </a:t>
            </a:r>
            <a:r>
              <a:rPr lang="si-LK" dirty="0" smtClean="0">
                <a:solidFill>
                  <a:srgbClr val="000099"/>
                </a:solidFill>
              </a:rPr>
              <a:t>ගණන 62 කි  (2</a:t>
            </a:r>
            <a:r>
              <a:rPr lang="si-LK" baseline="30000" dirty="0" smtClean="0">
                <a:solidFill>
                  <a:srgbClr val="000099"/>
                </a:solidFill>
              </a:rPr>
              <a:t>6</a:t>
            </a:r>
            <a:r>
              <a:rPr lang="si-LK" dirty="0" smtClean="0">
                <a:solidFill>
                  <a:srgbClr val="000099"/>
                </a:solidFill>
              </a:rPr>
              <a:t> -2) </a:t>
            </a:r>
            <a:endParaRPr lang="en-US" dirty="0">
              <a:solidFill>
                <a:srgbClr val="000099"/>
              </a:solidFill>
            </a:endParaRPr>
          </a:p>
        </p:txBody>
      </p:sp>
      <p:sp>
        <p:nvSpPr>
          <p:cNvPr id="4" name="Right Bracket 3"/>
          <p:cNvSpPr/>
          <p:nvPr/>
        </p:nvSpPr>
        <p:spPr>
          <a:xfrm rot="5400000">
            <a:off x="6803412" y="1146417"/>
            <a:ext cx="395785" cy="136477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6666931" y="2129045"/>
            <a:ext cx="3326552" cy="369332"/>
          </a:xfrm>
          <a:prstGeom prst="rect">
            <a:avLst/>
          </a:prstGeom>
          <a:noFill/>
        </p:spPr>
        <p:txBody>
          <a:bodyPr wrap="none" rtlCol="0">
            <a:spAutoFit/>
          </a:bodyPr>
          <a:lstStyle/>
          <a:p>
            <a:r>
              <a:rPr lang="en-US" dirty="0"/>
              <a:t>Subnet identifier + Host Identifier</a:t>
            </a:r>
          </a:p>
        </p:txBody>
      </p:sp>
    </p:spTree>
    <p:extLst>
      <p:ext uri="{BB962C8B-B14F-4D97-AF65-F5344CB8AC3E}">
        <p14:creationId xmlns:p14="http://schemas.microsoft.com/office/powerpoint/2010/main" val="231928810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3" y="774751"/>
            <a:ext cx="11089943" cy="2787319"/>
          </a:xfrm>
        </p:spPr>
        <p:txBody>
          <a:bodyPr>
            <a:normAutofit fontScale="85000" lnSpcReduction="20000"/>
          </a:bodyPr>
          <a:lstStyle/>
          <a:p>
            <a:pPr marL="0" indent="0">
              <a:buNone/>
            </a:pPr>
            <a:r>
              <a:rPr lang="si-LK" dirty="0" smtClean="0"/>
              <a:t>1 වන උප ජාලය </a:t>
            </a:r>
          </a:p>
          <a:p>
            <a:r>
              <a:rPr lang="en-US" dirty="0"/>
              <a:t>11011000 . 00000011 . 10000000 . </a:t>
            </a:r>
            <a:r>
              <a:rPr lang="en-US" dirty="0" smtClean="0">
                <a:solidFill>
                  <a:srgbClr val="FF0000"/>
                </a:solidFill>
              </a:rPr>
              <a:t>00</a:t>
            </a:r>
            <a:r>
              <a:rPr lang="en-US" dirty="0" smtClean="0"/>
              <a:t>000000</a:t>
            </a:r>
            <a:r>
              <a:rPr lang="si-LK" dirty="0" smtClean="0"/>
              <a:t> </a:t>
            </a:r>
            <a:r>
              <a:rPr lang="si-LK" dirty="0"/>
              <a:t>= </a:t>
            </a:r>
            <a:r>
              <a:rPr lang="si-LK" dirty="0" smtClean="0"/>
              <a:t>216.3.128.0 /26</a:t>
            </a:r>
          </a:p>
          <a:p>
            <a:pPr marL="0" indent="0">
              <a:buNone/>
            </a:pPr>
            <a:r>
              <a:rPr lang="si-LK" dirty="0" smtClean="0"/>
              <a:t> සිට</a:t>
            </a:r>
          </a:p>
          <a:p>
            <a:pPr marL="0" indent="0">
              <a:buNone/>
            </a:pPr>
            <a:r>
              <a:rPr lang="si-LK" dirty="0"/>
              <a:t>11011000 . 00000011 . 10000000 . </a:t>
            </a:r>
            <a:r>
              <a:rPr lang="si-LK" dirty="0">
                <a:solidFill>
                  <a:srgbClr val="FF0000"/>
                </a:solidFill>
              </a:rPr>
              <a:t>00</a:t>
            </a:r>
            <a:r>
              <a:rPr lang="si-LK" dirty="0"/>
              <a:t>111111 </a:t>
            </a:r>
            <a:r>
              <a:rPr lang="si-LK" dirty="0" smtClean="0"/>
              <a:t>= 216.3.128.63/26 දක්</a:t>
            </a:r>
            <a:r>
              <a:rPr lang="si-LK" dirty="0"/>
              <a:t>ව</a:t>
            </a:r>
            <a:r>
              <a:rPr lang="si-LK" dirty="0" smtClean="0"/>
              <a:t>ා</a:t>
            </a:r>
          </a:p>
          <a:p>
            <a:pPr marL="0" indent="0">
              <a:buNone/>
            </a:pPr>
            <a:r>
              <a:rPr lang="en-US" dirty="0" smtClean="0"/>
              <a:t>Subnet mask = 255.255.255.192</a:t>
            </a:r>
          </a:p>
          <a:p>
            <a:pPr marL="0" indent="0">
              <a:buNone/>
            </a:pPr>
            <a:endParaRPr lang="en-US" dirty="0"/>
          </a:p>
          <a:p>
            <a:r>
              <a:rPr lang="si-LK" dirty="0" smtClean="0"/>
              <a:t>නමුත</a:t>
            </a:r>
            <a:r>
              <a:rPr lang="si-LK" dirty="0"/>
              <a:t>් </a:t>
            </a:r>
            <a:r>
              <a:rPr lang="en-US" dirty="0" smtClean="0">
                <a:solidFill>
                  <a:srgbClr val="FF0000"/>
                </a:solidFill>
              </a:rPr>
              <a:t>00</a:t>
            </a:r>
            <a:r>
              <a:rPr lang="en-US" dirty="0" smtClean="0">
                <a:solidFill>
                  <a:prstClr val="black"/>
                </a:solidFill>
              </a:rPr>
              <a:t>000000</a:t>
            </a:r>
            <a:r>
              <a:rPr lang="si-LK" dirty="0" smtClean="0">
                <a:solidFill>
                  <a:prstClr val="black"/>
                </a:solidFill>
              </a:rPr>
              <a:t> හා </a:t>
            </a:r>
            <a:r>
              <a:rPr lang="si-LK" dirty="0" smtClean="0">
                <a:solidFill>
                  <a:srgbClr val="FF0000"/>
                </a:solidFill>
              </a:rPr>
              <a:t>00</a:t>
            </a:r>
            <a:r>
              <a:rPr lang="si-LK" dirty="0" smtClean="0">
                <a:solidFill>
                  <a:prstClr val="black"/>
                </a:solidFill>
              </a:rPr>
              <a:t>111111 භාවිතා කල නොහැකිය. (1 සිට 62 දක්වා)</a:t>
            </a:r>
            <a:endParaRPr lang="si-LK" dirty="0" smtClean="0"/>
          </a:p>
          <a:p>
            <a:pPr marL="0" indent="0">
              <a:buNone/>
            </a:pPr>
            <a:endParaRPr lang="en-US" dirty="0"/>
          </a:p>
          <a:p>
            <a:endParaRPr lang="en-US" dirty="0"/>
          </a:p>
        </p:txBody>
      </p:sp>
    </p:spTree>
    <p:extLst>
      <p:ext uri="{BB962C8B-B14F-4D97-AF65-F5344CB8AC3E}">
        <p14:creationId xmlns:p14="http://schemas.microsoft.com/office/powerpoint/2010/main" val="832808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920" y="214315"/>
            <a:ext cx="9914977" cy="657224"/>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dirty="0" smtClean="0"/>
              <a:t>Co-axial Cable </a:t>
            </a:r>
            <a:r>
              <a:rPr lang="si-LK" dirty="0" smtClean="0"/>
              <a:t>සමාක්ෂ යොත්</a:t>
            </a:r>
            <a:endParaRPr lang="en-US" dirty="0"/>
          </a:p>
        </p:txBody>
      </p:sp>
      <p:sp>
        <p:nvSpPr>
          <p:cNvPr id="3" name="Content Placeholder 2"/>
          <p:cNvSpPr>
            <a:spLocks noGrp="1"/>
          </p:cNvSpPr>
          <p:nvPr>
            <p:ph idx="1"/>
          </p:nvPr>
        </p:nvSpPr>
        <p:spPr>
          <a:xfrm>
            <a:off x="1562578" y="981074"/>
            <a:ext cx="10215657" cy="661989"/>
          </a:xfrm>
        </p:spPr>
        <p:txBody>
          <a:bodyPr>
            <a:normAutofit/>
          </a:bodyPr>
          <a:lstStyle/>
          <a:p>
            <a:pPr marL="0" indent="0">
              <a:buNone/>
            </a:pPr>
            <a:r>
              <a:rPr lang="si-LK" dirty="0" smtClean="0"/>
              <a:t>තරමක් විශාල තඹ කම්ඹියක් වටා, තඹ දැලකින් සමන්විත යොතකි </a:t>
            </a:r>
            <a:r>
              <a:rPr lang="en-US" dirty="0" smtClean="0"/>
              <a:t>(Cable).</a:t>
            </a:r>
            <a:endParaRPr lang="en-US" dirty="0"/>
          </a:p>
        </p:txBody>
      </p:sp>
      <p:pic>
        <p:nvPicPr>
          <p:cNvPr id="2050" name="Picture 2" descr="http://www.phy.davidson.edu/stuhome/phstewart/IL/speed/coaxl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114" y="2032451"/>
            <a:ext cx="4845812" cy="27376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ubblews.com/assets/images/news/1770823324_13963302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097" y="2032451"/>
            <a:ext cx="4945084" cy="27376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169925" y="5445343"/>
            <a:ext cx="6032143" cy="1077218"/>
          </a:xfrm>
          <a:prstGeom prst="rect">
            <a:avLst/>
          </a:prstGeom>
          <a:noFill/>
        </p:spPr>
        <p:txBody>
          <a:bodyPr wrap="square" rtlCol="0">
            <a:spAutoFit/>
          </a:bodyPr>
          <a:lstStyle/>
          <a:p>
            <a:pPr algn="ctr"/>
            <a:r>
              <a:rPr lang="en-US" sz="3200" dirty="0"/>
              <a:t>Speed up to 10 Mbps</a:t>
            </a:r>
          </a:p>
          <a:p>
            <a:pPr algn="ctr"/>
            <a:r>
              <a:rPr lang="en-US" sz="3200" dirty="0"/>
              <a:t>Distance from 550ft  to 11000ft</a:t>
            </a:r>
          </a:p>
        </p:txBody>
      </p:sp>
    </p:spTree>
    <p:extLst>
      <p:ext uri="{BB962C8B-B14F-4D97-AF65-F5344CB8AC3E}">
        <p14:creationId xmlns:p14="http://schemas.microsoft.com/office/powerpoint/2010/main" val="2706872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circle(in)">
                                      <p:cBhvr>
                                        <p:cTn id="12" dur="2000"/>
                                        <p:tgtEl>
                                          <p:spTgt spid="2052"/>
                                        </p:tgtEl>
                                      </p:cBhvr>
                                    </p:animEffect>
                                  </p:childTnLst>
                                </p:cTn>
                              </p:par>
                              <p:par>
                                <p:cTn id="13" presetID="6" presetClass="entr" presetSubtype="16"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down)">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wipe(down)">
                                      <p:cBhvr>
                                        <p:cTn id="25"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4679" y="542735"/>
            <a:ext cx="10515600" cy="4351339"/>
          </a:xfrm>
        </p:spPr>
        <p:txBody>
          <a:bodyPr/>
          <a:lstStyle/>
          <a:p>
            <a:pPr marL="0" indent="0">
              <a:buNone/>
            </a:pPr>
            <a:r>
              <a:rPr lang="en-US" dirty="0" smtClean="0">
                <a:solidFill>
                  <a:prstClr val="black"/>
                </a:solidFill>
              </a:rPr>
              <a:t>2</a:t>
            </a:r>
            <a:r>
              <a:rPr lang="si-LK" dirty="0" smtClean="0">
                <a:solidFill>
                  <a:prstClr val="black"/>
                </a:solidFill>
              </a:rPr>
              <a:t> </a:t>
            </a:r>
            <a:r>
              <a:rPr lang="si-LK" dirty="0">
                <a:solidFill>
                  <a:prstClr val="black"/>
                </a:solidFill>
              </a:rPr>
              <a:t>වන උප ජාලය </a:t>
            </a:r>
          </a:p>
          <a:p>
            <a:pPr lvl="0"/>
            <a:r>
              <a:rPr lang="en-US" dirty="0">
                <a:solidFill>
                  <a:prstClr val="black"/>
                </a:solidFill>
              </a:rPr>
              <a:t>11011000 . 00000011 . 10000000 . </a:t>
            </a:r>
            <a:r>
              <a:rPr lang="en-US" dirty="0" smtClean="0">
                <a:solidFill>
                  <a:srgbClr val="FF0000"/>
                </a:solidFill>
              </a:rPr>
              <a:t>01</a:t>
            </a:r>
            <a:r>
              <a:rPr lang="en-US" dirty="0" smtClean="0">
                <a:solidFill>
                  <a:prstClr val="black"/>
                </a:solidFill>
              </a:rPr>
              <a:t>000000</a:t>
            </a:r>
            <a:r>
              <a:rPr lang="si-LK" dirty="0" smtClean="0">
                <a:solidFill>
                  <a:prstClr val="black"/>
                </a:solidFill>
              </a:rPr>
              <a:t> </a:t>
            </a:r>
            <a:r>
              <a:rPr lang="si-LK" dirty="0">
                <a:solidFill>
                  <a:prstClr val="black"/>
                </a:solidFill>
              </a:rPr>
              <a:t>= </a:t>
            </a:r>
            <a:r>
              <a:rPr lang="si-LK" dirty="0" smtClean="0">
                <a:solidFill>
                  <a:prstClr val="black"/>
                </a:solidFill>
              </a:rPr>
              <a:t>216.3.128.</a:t>
            </a:r>
            <a:r>
              <a:rPr lang="en-US" dirty="0" smtClean="0">
                <a:solidFill>
                  <a:prstClr val="black"/>
                </a:solidFill>
              </a:rPr>
              <a:t>64</a:t>
            </a:r>
            <a:r>
              <a:rPr lang="si-LK" dirty="0" smtClean="0">
                <a:solidFill>
                  <a:prstClr val="black"/>
                </a:solidFill>
              </a:rPr>
              <a:t> </a:t>
            </a:r>
            <a:r>
              <a:rPr lang="si-LK" dirty="0">
                <a:solidFill>
                  <a:prstClr val="black"/>
                </a:solidFill>
              </a:rPr>
              <a:t>/26</a:t>
            </a:r>
          </a:p>
          <a:p>
            <a:pPr marL="0" indent="0">
              <a:buNone/>
            </a:pPr>
            <a:r>
              <a:rPr lang="si-LK" dirty="0">
                <a:solidFill>
                  <a:prstClr val="black"/>
                </a:solidFill>
              </a:rPr>
              <a:t> සිට</a:t>
            </a:r>
          </a:p>
          <a:p>
            <a:pPr marL="0" indent="0">
              <a:buNone/>
            </a:pPr>
            <a:r>
              <a:rPr lang="si-LK" dirty="0">
                <a:solidFill>
                  <a:prstClr val="black"/>
                </a:solidFill>
              </a:rPr>
              <a:t>11011000 . 00000011 . 10000000 . </a:t>
            </a:r>
            <a:r>
              <a:rPr lang="si-LK" dirty="0" smtClean="0">
                <a:solidFill>
                  <a:srgbClr val="FF0000"/>
                </a:solidFill>
              </a:rPr>
              <a:t>0</a:t>
            </a:r>
            <a:r>
              <a:rPr lang="en-US" dirty="0" smtClean="0">
                <a:solidFill>
                  <a:srgbClr val="FF0000"/>
                </a:solidFill>
              </a:rPr>
              <a:t>1</a:t>
            </a:r>
            <a:r>
              <a:rPr lang="si-LK" dirty="0" smtClean="0">
                <a:solidFill>
                  <a:prstClr val="black"/>
                </a:solidFill>
              </a:rPr>
              <a:t>111111 </a:t>
            </a:r>
            <a:r>
              <a:rPr lang="si-LK" dirty="0">
                <a:solidFill>
                  <a:prstClr val="black"/>
                </a:solidFill>
              </a:rPr>
              <a:t>= </a:t>
            </a:r>
            <a:r>
              <a:rPr lang="si-LK" dirty="0" smtClean="0">
                <a:solidFill>
                  <a:prstClr val="black"/>
                </a:solidFill>
              </a:rPr>
              <a:t>216.3.128.</a:t>
            </a:r>
            <a:r>
              <a:rPr lang="en-US" dirty="0" smtClean="0">
                <a:solidFill>
                  <a:prstClr val="black"/>
                </a:solidFill>
              </a:rPr>
              <a:t>127</a:t>
            </a:r>
            <a:r>
              <a:rPr lang="si-LK" dirty="0" smtClean="0">
                <a:solidFill>
                  <a:prstClr val="black"/>
                </a:solidFill>
              </a:rPr>
              <a:t>/26 </a:t>
            </a:r>
            <a:r>
              <a:rPr lang="si-LK" dirty="0">
                <a:solidFill>
                  <a:prstClr val="black"/>
                </a:solidFill>
              </a:rPr>
              <a:t>දක්වා</a:t>
            </a:r>
          </a:p>
          <a:p>
            <a:pPr marL="0" indent="0">
              <a:buNone/>
            </a:pPr>
            <a:r>
              <a:rPr lang="en-US" dirty="0">
                <a:solidFill>
                  <a:prstClr val="black"/>
                </a:solidFill>
              </a:rPr>
              <a:t>Subnet mask = </a:t>
            </a:r>
            <a:r>
              <a:rPr lang="en-US" dirty="0" smtClean="0">
                <a:solidFill>
                  <a:prstClr val="black"/>
                </a:solidFill>
              </a:rPr>
              <a:t>255.255.255.192</a:t>
            </a:r>
            <a:endParaRPr lang="si-LK" dirty="0" smtClean="0">
              <a:solidFill>
                <a:prstClr val="black"/>
              </a:solidFill>
            </a:endParaRPr>
          </a:p>
          <a:p>
            <a:endParaRPr lang="si-LK" dirty="0">
              <a:solidFill>
                <a:prstClr val="black"/>
              </a:solidFill>
            </a:endParaRPr>
          </a:p>
          <a:p>
            <a:pPr lvl="0"/>
            <a:r>
              <a:rPr lang="si-LK" sz="2400" dirty="0">
                <a:solidFill>
                  <a:prstClr val="black"/>
                </a:solidFill>
              </a:rPr>
              <a:t>නමුත් </a:t>
            </a:r>
            <a:r>
              <a:rPr lang="en-US" sz="2400" dirty="0">
                <a:solidFill>
                  <a:srgbClr val="FF0000"/>
                </a:solidFill>
              </a:rPr>
              <a:t>0</a:t>
            </a:r>
            <a:r>
              <a:rPr lang="si-LK" sz="2400" dirty="0">
                <a:solidFill>
                  <a:srgbClr val="FF0000"/>
                </a:solidFill>
              </a:rPr>
              <a:t>1</a:t>
            </a:r>
            <a:r>
              <a:rPr lang="en-US" sz="2400" dirty="0">
                <a:solidFill>
                  <a:prstClr val="black"/>
                </a:solidFill>
              </a:rPr>
              <a:t>000000</a:t>
            </a:r>
            <a:r>
              <a:rPr lang="si-LK" sz="2400" dirty="0">
                <a:solidFill>
                  <a:prstClr val="black"/>
                </a:solidFill>
              </a:rPr>
              <a:t> හා </a:t>
            </a:r>
            <a:r>
              <a:rPr lang="si-LK" sz="2400" dirty="0">
                <a:solidFill>
                  <a:srgbClr val="FF0000"/>
                </a:solidFill>
              </a:rPr>
              <a:t>01</a:t>
            </a:r>
            <a:r>
              <a:rPr lang="si-LK" sz="2400" dirty="0">
                <a:solidFill>
                  <a:prstClr val="black"/>
                </a:solidFill>
              </a:rPr>
              <a:t>111111 භාවිතා කල නොහැකිය. (65 සිට 126 දක්වා)</a:t>
            </a:r>
          </a:p>
          <a:p>
            <a:endParaRPr lang="en-US" dirty="0"/>
          </a:p>
        </p:txBody>
      </p:sp>
    </p:spTree>
    <p:extLst>
      <p:ext uri="{BB962C8B-B14F-4D97-AF65-F5344CB8AC3E}">
        <p14:creationId xmlns:p14="http://schemas.microsoft.com/office/powerpoint/2010/main" val="415705136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623" y="510392"/>
            <a:ext cx="10515600" cy="4800643"/>
          </a:xfrm>
        </p:spPr>
        <p:txBody>
          <a:bodyPr>
            <a:normAutofit/>
          </a:bodyPr>
          <a:lstStyle/>
          <a:p>
            <a:pPr marL="514338" indent="-514338">
              <a:buFont typeface="+mj-lt"/>
              <a:buAutoNum type="arabicPeriod"/>
            </a:pPr>
            <a:r>
              <a:rPr lang="en-US" dirty="0" smtClean="0"/>
              <a:t>C </a:t>
            </a:r>
            <a:r>
              <a:rPr lang="si-LK" dirty="0" smtClean="0"/>
              <a:t>පංතියේ ජාලයක ජාල ආවරණය 255.255.255.224 වේ. මෙයට සම්බන්ධ කල හැකි උපරිම </a:t>
            </a:r>
            <a:r>
              <a:rPr lang="en-US" dirty="0" smtClean="0"/>
              <a:t>Host </a:t>
            </a:r>
            <a:r>
              <a:rPr lang="si-LK" dirty="0" smtClean="0"/>
              <a:t>(</a:t>
            </a:r>
            <a:r>
              <a:rPr lang="en-US" dirty="0" smtClean="0"/>
              <a:t>Nodes) </a:t>
            </a:r>
            <a:r>
              <a:rPr lang="si-LK" dirty="0" smtClean="0"/>
              <a:t>ගණන කොපමණද?</a:t>
            </a:r>
          </a:p>
          <a:p>
            <a:pPr marL="514338" indent="-514338">
              <a:buFont typeface="+mj-lt"/>
              <a:buAutoNum type="arabicPeriod"/>
            </a:pPr>
            <a:r>
              <a:rPr lang="en-US" dirty="0" smtClean="0"/>
              <a:t>C </a:t>
            </a:r>
            <a:r>
              <a:rPr lang="si-LK" dirty="0" smtClean="0"/>
              <a:t>පංතියේ ජාලයකට උපජාල 5කින් සහ එක් උප ජාලයකට </a:t>
            </a:r>
            <a:r>
              <a:rPr lang="en-US" dirty="0" smtClean="0"/>
              <a:t>Nodes (</a:t>
            </a:r>
            <a:r>
              <a:rPr lang="si-LK" dirty="0" smtClean="0"/>
              <a:t>පරිගණක) 16ක් සම්බන්ධ කර ගැනීමට හැකි ලෙස </a:t>
            </a:r>
            <a:r>
              <a:rPr lang="en-US" dirty="0" smtClean="0"/>
              <a:t>c </a:t>
            </a:r>
            <a:r>
              <a:rPr lang="si-LK" dirty="0" smtClean="0"/>
              <a:t>පංතියේ ජාලයක් සකසා ගැනීමට අවශ්‍ය නම් අදාල ජාලයේ පැවතිය යුතු උප ජාල ආවරණ අංකය කුමක් ද?</a:t>
            </a:r>
          </a:p>
          <a:p>
            <a:pPr marL="514338" indent="-514338">
              <a:buFont typeface="+mj-lt"/>
              <a:buAutoNum type="arabicPeriod"/>
            </a:pPr>
            <a:r>
              <a:rPr lang="si-LK" dirty="0" smtClean="0"/>
              <a:t>ජාලයක </a:t>
            </a:r>
            <a:r>
              <a:rPr lang="en-US" dirty="0" smtClean="0"/>
              <a:t>IP </a:t>
            </a:r>
            <a:r>
              <a:rPr lang="si-LK" dirty="0" smtClean="0"/>
              <a:t>ලිපිනය 172.16.0.0/19 ලෙස ඇත. මෙම ජාලයෙන් සෑදිය හැකි උපජාල ප්‍රමාණය හා උප ජාලයකට සම්බන්ධ කල හැකි උපරිම පරිගණක ගනන කොපමණද?</a:t>
            </a:r>
          </a:p>
          <a:p>
            <a:pPr marL="514338" indent="-514338">
              <a:buFont typeface="+mj-lt"/>
              <a:buAutoNum type="arabicPeriod"/>
            </a:pPr>
            <a:r>
              <a:rPr lang="si-LK" dirty="0" smtClean="0"/>
              <a:t>අන්තර්ජාලය භාවිතයේ දී </a:t>
            </a:r>
            <a:r>
              <a:rPr lang="en-US" dirty="0" smtClean="0"/>
              <a:t>Nodes </a:t>
            </a:r>
            <a:r>
              <a:rPr lang="si-LK" dirty="0" smtClean="0"/>
              <a:t>2ක් අතර ඇති </a:t>
            </a:r>
            <a:r>
              <a:rPr lang="en-US" dirty="0" smtClean="0"/>
              <a:t>routers </a:t>
            </a:r>
            <a:r>
              <a:rPr lang="si-LK" dirty="0" smtClean="0"/>
              <a:t>පිළිබඳව තොරතුරු ලබාගතහැකි </a:t>
            </a:r>
            <a:r>
              <a:rPr lang="en-US" dirty="0" smtClean="0"/>
              <a:t>DOS </a:t>
            </a:r>
            <a:r>
              <a:rPr lang="si-LK" dirty="0" smtClean="0"/>
              <a:t>විධානය කුමක් ද?</a:t>
            </a:r>
          </a:p>
          <a:p>
            <a:pPr marL="514338" indent="-514338">
              <a:buFont typeface="+mj-lt"/>
              <a:buAutoNum type="arabicPeriod"/>
            </a:pPr>
            <a:endParaRPr lang="en-US" dirty="0"/>
          </a:p>
        </p:txBody>
      </p:sp>
    </p:spTree>
    <p:extLst>
      <p:ext uri="{BB962C8B-B14F-4D97-AF65-F5344CB8AC3E}">
        <p14:creationId xmlns:p14="http://schemas.microsoft.com/office/powerpoint/2010/main" val="346056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261" y="5"/>
            <a:ext cx="11487411" cy="6554287"/>
          </a:xfrm>
        </p:spPr>
        <p:txBody>
          <a:bodyPr>
            <a:normAutofit/>
          </a:bodyPr>
          <a:lstStyle/>
          <a:p>
            <a:pPr marL="0" indent="0">
              <a:buNone/>
            </a:pPr>
            <a:endParaRPr lang="si-LK" dirty="0" smtClean="0"/>
          </a:p>
          <a:p>
            <a:pPr marL="0" indent="0">
              <a:buNone/>
            </a:pPr>
            <a:r>
              <a:rPr lang="si-LK" dirty="0" smtClean="0"/>
              <a:t>ආයතනයක </a:t>
            </a:r>
            <a:r>
              <a:rPr lang="en-US" dirty="0" smtClean="0"/>
              <a:t>c </a:t>
            </a:r>
            <a:r>
              <a:rPr lang="si-LK" dirty="0" smtClean="0"/>
              <a:t>පන්තියේ </a:t>
            </a:r>
            <a:r>
              <a:rPr lang="en-US" dirty="0" smtClean="0"/>
              <a:t>216.3.128.0</a:t>
            </a:r>
            <a:r>
              <a:rPr lang="si-LK" dirty="0" smtClean="0"/>
              <a:t> යන </a:t>
            </a:r>
            <a:r>
              <a:rPr lang="en-US" dirty="0" smtClean="0"/>
              <a:t>IP </a:t>
            </a:r>
            <a:r>
              <a:rPr lang="si-LK" dirty="0" smtClean="0"/>
              <a:t>ලිපිනය සහිත පරිගණක ජාලයක් ඇත. එම ජාලය කොටස් 2කට වෙන්කර එක් කොටසක් සිය ශාඛාවන් 8කට ලබා දීමට තීරණය කරන ලදි. එක් එක් ශාඛාව සදහා ලබා දිය හැකි </a:t>
            </a:r>
            <a:r>
              <a:rPr lang="en-US" dirty="0" smtClean="0"/>
              <a:t>IP </a:t>
            </a:r>
            <a:r>
              <a:rPr lang="si-LK" dirty="0" smtClean="0"/>
              <a:t>ලිපිනයන්ට අදාල උප ජාල ආවරණය කුමක් ද? එක් එක් ශාඛාව සදහා භාවිතා කල හැකි උපරිම </a:t>
            </a:r>
            <a:r>
              <a:rPr lang="en-US" dirty="0" smtClean="0"/>
              <a:t>Nodes </a:t>
            </a:r>
            <a:r>
              <a:rPr lang="si-LK" dirty="0" smtClean="0"/>
              <a:t>ගණන කොපමණද?</a:t>
            </a:r>
          </a:p>
          <a:p>
            <a:pPr marL="0" indent="0">
              <a:buNone/>
            </a:pPr>
            <a:endParaRPr lang="si-LK" dirty="0"/>
          </a:p>
          <a:p>
            <a:pPr marL="0" indent="0">
              <a:buNone/>
            </a:pPr>
            <a:r>
              <a:rPr lang="en-US" dirty="0" smtClean="0"/>
              <a:t>216.3.128.0 = 	216.3.128.0000 0000</a:t>
            </a:r>
          </a:p>
          <a:p>
            <a:pPr marL="0" indent="0">
              <a:buNone/>
            </a:pPr>
            <a:r>
              <a:rPr lang="en-US" dirty="0" smtClean="0"/>
              <a:t>First Half 	</a:t>
            </a:r>
            <a:r>
              <a:rPr lang="en-US" dirty="0"/>
              <a:t>	</a:t>
            </a:r>
            <a:r>
              <a:rPr lang="en-US" dirty="0" smtClean="0"/>
              <a:t>216.3.128.0000 0000 (</a:t>
            </a:r>
            <a:r>
              <a:rPr lang="si-LK" dirty="0" smtClean="0"/>
              <a:t>ප්‍රධාන ශාඛාව)</a:t>
            </a:r>
          </a:p>
          <a:p>
            <a:pPr marL="0" indent="0">
              <a:buNone/>
            </a:pPr>
            <a:r>
              <a:rPr lang="en-US" dirty="0" smtClean="0"/>
              <a:t>Second Half		216.3.128.1000 </a:t>
            </a:r>
            <a:r>
              <a:rPr lang="en-US" dirty="0"/>
              <a:t>0000 </a:t>
            </a:r>
            <a:r>
              <a:rPr lang="en-US" dirty="0" smtClean="0"/>
              <a:t>(</a:t>
            </a:r>
            <a:r>
              <a:rPr lang="si-LK" dirty="0" smtClean="0"/>
              <a:t>අනෙකුත් </a:t>
            </a:r>
            <a:r>
              <a:rPr lang="si-LK" dirty="0"/>
              <a:t>ශාඛ</a:t>
            </a:r>
            <a:r>
              <a:rPr lang="si-LK" dirty="0" smtClean="0"/>
              <a:t>ා සදහා)</a:t>
            </a:r>
            <a:endParaRPr lang="en-US" dirty="0"/>
          </a:p>
          <a:p>
            <a:pPr marL="0" indent="0">
              <a:buNone/>
            </a:pPr>
            <a:r>
              <a:rPr lang="en-US" dirty="0"/>
              <a:t>	</a:t>
            </a:r>
            <a:r>
              <a:rPr lang="en-US" dirty="0" smtClean="0"/>
              <a:t>		</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779308187"/>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511697"/>
          </a:xfrm>
        </p:spPr>
        <p:txBody>
          <a:bodyPr>
            <a:normAutofit fontScale="90000"/>
          </a:bodyPr>
          <a:lstStyle/>
          <a:p>
            <a:pPr algn="ctr"/>
            <a:r>
              <a:rPr lang="en-US" sz="3200" dirty="0"/>
              <a:t>Sub netting Networks</a:t>
            </a:r>
          </a:p>
        </p:txBody>
      </p:sp>
      <p:sp>
        <p:nvSpPr>
          <p:cNvPr id="3" name="Content Placeholder 2"/>
          <p:cNvSpPr>
            <a:spLocks noGrp="1"/>
          </p:cNvSpPr>
          <p:nvPr>
            <p:ph idx="1"/>
          </p:nvPr>
        </p:nvSpPr>
        <p:spPr>
          <a:xfrm>
            <a:off x="637788" y="1086589"/>
            <a:ext cx="10936265" cy="4675384"/>
          </a:xfrm>
        </p:spPr>
        <p:txBody>
          <a:bodyPr>
            <a:normAutofit fontScale="92500" lnSpcReduction="10000"/>
          </a:bodyPr>
          <a:lstStyle/>
          <a:p>
            <a:pPr marL="0" indent="0">
              <a:buNone/>
            </a:pPr>
            <a:r>
              <a:rPr lang="en-US" dirty="0" smtClean="0"/>
              <a:t>   216 </a:t>
            </a:r>
            <a:r>
              <a:rPr lang="en-US" dirty="0"/>
              <a:t>.   3 . 128 . (1000 0000)  Customer 1 -- Gets 16 IPs (14 usable)</a:t>
            </a:r>
          </a:p>
          <a:p>
            <a:pPr marL="0" indent="0">
              <a:buNone/>
            </a:pPr>
            <a:r>
              <a:rPr lang="en-US" dirty="0"/>
              <a:t>   216 .   3 . 128 . (1001 0000)  Customer 2 -- Gets 16 IPs (14 usable)</a:t>
            </a:r>
          </a:p>
          <a:p>
            <a:pPr marL="0" indent="0">
              <a:buNone/>
            </a:pPr>
            <a:r>
              <a:rPr lang="en-US" dirty="0"/>
              <a:t>   216 .   3 . 128 . (1010 0000)  Customer 3 -- Gets 16 IPs (14 usable)</a:t>
            </a:r>
          </a:p>
          <a:p>
            <a:pPr marL="0" indent="0">
              <a:buNone/>
            </a:pPr>
            <a:r>
              <a:rPr lang="en-US" dirty="0"/>
              <a:t>   216 .   3 . 128 . (1011 0000)  Customer 4 -- Gets 16 IPs (14 usable)</a:t>
            </a:r>
          </a:p>
          <a:p>
            <a:pPr marL="0" indent="0">
              <a:buNone/>
            </a:pPr>
            <a:r>
              <a:rPr lang="en-US" dirty="0"/>
              <a:t>   216 .   3 . 128 . (1100 0000)  Customer 5 -- Gets 16 IPs (14 usable)</a:t>
            </a:r>
          </a:p>
          <a:p>
            <a:pPr marL="0" indent="0">
              <a:buNone/>
            </a:pPr>
            <a:r>
              <a:rPr lang="en-US" dirty="0"/>
              <a:t>   216 .   3 . 128 . (1101 0000)  Customer 6 -- Gets 16 IPs (14 usable)</a:t>
            </a:r>
          </a:p>
          <a:p>
            <a:pPr marL="0" indent="0">
              <a:buNone/>
            </a:pPr>
            <a:r>
              <a:rPr lang="en-US" dirty="0"/>
              <a:t>   216 .   3 . 128 . (1110 0000)  Customer 7 -- Gets 16 IPs (14 usable)</a:t>
            </a:r>
          </a:p>
          <a:p>
            <a:pPr marL="0" indent="0">
              <a:buNone/>
            </a:pPr>
            <a:r>
              <a:rPr lang="en-US" dirty="0"/>
              <a:t>   216 .   3 . 128 . (1111 0000)  Customer 8 -- Gets 16 IPs (14 usable)</a:t>
            </a:r>
          </a:p>
          <a:p>
            <a:pPr marL="0" indent="0">
              <a:buNone/>
            </a:pPr>
            <a:r>
              <a:rPr lang="en-US" dirty="0"/>
              <a:t>   </a:t>
            </a:r>
            <a:r>
              <a:rPr lang="en-US" dirty="0" smtClean="0"/>
              <a:t>--------------------------------------------------------------------------------------</a:t>
            </a:r>
            <a:endParaRPr lang="en-US" dirty="0"/>
          </a:p>
          <a:p>
            <a:pPr marL="0" indent="0">
              <a:buNone/>
            </a:pPr>
            <a:r>
              <a:rPr lang="en-US" dirty="0"/>
              <a:t>   255 . 255 . 255 . (1111 0000)  (Subnet mask of 255.255.255.240)</a:t>
            </a:r>
          </a:p>
        </p:txBody>
      </p:sp>
    </p:spTree>
    <p:extLst>
      <p:ext uri="{BB962C8B-B14F-4D97-AF65-F5344CB8AC3E}">
        <p14:creationId xmlns:p14="http://schemas.microsoft.com/office/powerpoint/2010/main" val="332763237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148" y="177238"/>
            <a:ext cx="10515600" cy="323807"/>
          </a:xfrm>
        </p:spPr>
        <p:txBody>
          <a:bodyPr>
            <a:normAutofit fontScale="90000"/>
          </a:bodyPr>
          <a:lstStyle/>
          <a:p>
            <a:pPr algn="ctr"/>
            <a:r>
              <a:rPr lang="en-US" sz="3200" dirty="0"/>
              <a:t>Ipconfig - IP </a:t>
            </a:r>
            <a:r>
              <a:rPr lang="si-LK" sz="3200" dirty="0"/>
              <a:t>ලිපිනයන් දැන ගැනීම</a:t>
            </a:r>
            <a:endParaRPr lang="en-US" dirty="0"/>
          </a:p>
        </p:txBody>
      </p:sp>
      <p:pic>
        <p:nvPicPr>
          <p:cNvPr id="5" name="Picture 4"/>
          <p:cNvPicPr>
            <a:picLocks noChangeAspect="1"/>
          </p:cNvPicPr>
          <p:nvPr/>
        </p:nvPicPr>
        <p:blipFill>
          <a:blip r:embed="rId3"/>
          <a:stretch>
            <a:fillRect/>
          </a:stretch>
        </p:blipFill>
        <p:spPr>
          <a:xfrm>
            <a:off x="1290180" y="613779"/>
            <a:ext cx="9745251" cy="6144943"/>
          </a:xfrm>
          <a:prstGeom prst="rect">
            <a:avLst/>
          </a:prstGeom>
        </p:spPr>
      </p:pic>
    </p:spTree>
    <p:extLst>
      <p:ext uri="{BB962C8B-B14F-4D97-AF65-F5344CB8AC3E}">
        <p14:creationId xmlns:p14="http://schemas.microsoft.com/office/powerpoint/2010/main" val="642193065"/>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774743"/>
          </a:xfrm>
        </p:spPr>
        <p:txBody>
          <a:bodyPr>
            <a:normAutofit/>
          </a:bodyPr>
          <a:lstStyle/>
          <a:p>
            <a:r>
              <a:rPr lang="en-US" sz="3200" dirty="0"/>
              <a:t>ping - </a:t>
            </a:r>
            <a:r>
              <a:rPr lang="si-LK" sz="3200" dirty="0"/>
              <a:t>ජාලයක පරිගණක අතර සම්බන්ධතාවය පරීක්ෂා කිරීම</a:t>
            </a:r>
            <a:endParaRPr lang="en-US" sz="3200" dirty="0"/>
          </a:p>
        </p:txBody>
      </p:sp>
      <p:pic>
        <p:nvPicPr>
          <p:cNvPr id="4" name="Picture 3"/>
          <p:cNvPicPr>
            <a:picLocks noChangeAspect="1"/>
          </p:cNvPicPr>
          <p:nvPr/>
        </p:nvPicPr>
        <p:blipFill>
          <a:blip r:embed="rId3"/>
          <a:stretch>
            <a:fillRect/>
          </a:stretch>
        </p:blipFill>
        <p:spPr>
          <a:xfrm>
            <a:off x="963463" y="1139871"/>
            <a:ext cx="8418535" cy="2551444"/>
          </a:xfrm>
          <a:prstGeom prst="rect">
            <a:avLst/>
          </a:prstGeom>
        </p:spPr>
      </p:pic>
      <p:pic>
        <p:nvPicPr>
          <p:cNvPr id="5" name="Picture 4"/>
          <p:cNvPicPr>
            <a:picLocks noChangeAspect="1"/>
          </p:cNvPicPr>
          <p:nvPr/>
        </p:nvPicPr>
        <p:blipFill>
          <a:blip r:embed="rId4"/>
          <a:stretch>
            <a:fillRect/>
          </a:stretch>
        </p:blipFill>
        <p:spPr>
          <a:xfrm>
            <a:off x="963460" y="4054262"/>
            <a:ext cx="8556320" cy="2421380"/>
          </a:xfrm>
          <a:prstGeom prst="rect">
            <a:avLst/>
          </a:prstGeom>
        </p:spPr>
      </p:pic>
    </p:spTree>
    <p:extLst>
      <p:ext uri="{BB962C8B-B14F-4D97-AF65-F5344CB8AC3E}">
        <p14:creationId xmlns:p14="http://schemas.microsoft.com/office/powerpoint/2010/main" val="1547294567"/>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932" y="108609"/>
            <a:ext cx="10515600" cy="1551543"/>
          </a:xfrm>
        </p:spPr>
        <p:txBody>
          <a:bodyPr>
            <a:normAutofit/>
          </a:bodyPr>
          <a:lstStyle/>
          <a:p>
            <a:pPr algn="ctr"/>
            <a:r>
              <a:rPr lang="en-US" dirty="0" err="1"/>
              <a:t>n</a:t>
            </a:r>
            <a:r>
              <a:rPr lang="en-US" dirty="0" err="1" smtClean="0"/>
              <a:t>etstat</a:t>
            </a:r>
            <a:r>
              <a:rPr lang="en-US" dirty="0" smtClean="0"/>
              <a:t> </a:t>
            </a:r>
            <a:r>
              <a:rPr lang="si-LK" dirty="0" smtClean="0"/>
              <a:t>විධානය</a:t>
            </a:r>
            <a:br>
              <a:rPr lang="si-LK" dirty="0" smtClean="0"/>
            </a:br>
            <a:r>
              <a:rPr lang="si-LK" sz="2800" dirty="0"/>
              <a:t>පරිගණකය ජාලගත වෙනත් පරිගණක හෝ උපාංග සමඟ සන්නිවේදනය කරන ආකාරය පිළිබඳ සවිස්තරාත්මක තොරතුරු</a:t>
            </a:r>
            <a:r>
              <a:rPr lang="en-US" sz="2800" dirty="0"/>
              <a:t> </a:t>
            </a:r>
          </a:p>
        </p:txBody>
      </p:sp>
      <p:pic>
        <p:nvPicPr>
          <p:cNvPr id="5" name="Picture 4"/>
          <p:cNvPicPr>
            <a:picLocks noChangeAspect="1"/>
          </p:cNvPicPr>
          <p:nvPr/>
        </p:nvPicPr>
        <p:blipFill>
          <a:blip r:embed="rId3"/>
          <a:stretch>
            <a:fillRect/>
          </a:stretch>
        </p:blipFill>
        <p:spPr>
          <a:xfrm>
            <a:off x="1533455" y="2715845"/>
            <a:ext cx="8675072" cy="4064095"/>
          </a:xfrm>
          <a:prstGeom prst="rect">
            <a:avLst/>
          </a:prstGeom>
        </p:spPr>
      </p:pic>
      <p:cxnSp>
        <p:nvCxnSpPr>
          <p:cNvPr id="7" name="Straight Arrow Connector 6"/>
          <p:cNvCxnSpPr/>
          <p:nvPr/>
        </p:nvCxnSpPr>
        <p:spPr>
          <a:xfrm flipH="1">
            <a:off x="4367287" y="2306480"/>
            <a:ext cx="1132764" cy="6414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00048" y="2069514"/>
            <a:ext cx="1280437" cy="646331"/>
          </a:xfrm>
          <a:prstGeom prst="rect">
            <a:avLst/>
          </a:prstGeom>
          <a:noFill/>
        </p:spPr>
        <p:txBody>
          <a:bodyPr wrap="square" rtlCol="0">
            <a:spAutoFit/>
          </a:bodyPr>
          <a:lstStyle/>
          <a:p>
            <a:r>
              <a:rPr lang="en-US" dirty="0"/>
              <a:t>Port Number</a:t>
            </a:r>
          </a:p>
        </p:txBody>
      </p:sp>
      <p:cxnSp>
        <p:nvCxnSpPr>
          <p:cNvPr id="9" name="Straight Arrow Connector 8"/>
          <p:cNvCxnSpPr/>
          <p:nvPr/>
        </p:nvCxnSpPr>
        <p:spPr>
          <a:xfrm flipH="1">
            <a:off x="1856099" y="2220284"/>
            <a:ext cx="1132764" cy="6414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88860" y="1983314"/>
            <a:ext cx="1280437" cy="369332"/>
          </a:xfrm>
          <a:prstGeom prst="rect">
            <a:avLst/>
          </a:prstGeom>
          <a:noFill/>
        </p:spPr>
        <p:txBody>
          <a:bodyPr wrap="square" rtlCol="0">
            <a:spAutoFit/>
          </a:bodyPr>
          <a:lstStyle/>
          <a:p>
            <a:r>
              <a:rPr lang="en-US" dirty="0"/>
              <a:t>Protocol</a:t>
            </a:r>
          </a:p>
        </p:txBody>
      </p:sp>
    </p:spTree>
    <p:extLst>
      <p:ext uri="{BB962C8B-B14F-4D97-AF65-F5344CB8AC3E}">
        <p14:creationId xmlns:p14="http://schemas.microsoft.com/office/powerpoint/2010/main" val="3158804306"/>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Tracerout</a:t>
            </a:r>
            <a:r>
              <a:rPr lang="en-US" dirty="0" smtClean="0"/>
              <a:t> –  </a:t>
            </a:r>
            <a:endParaRPr lang="en-US" dirty="0"/>
          </a:p>
        </p:txBody>
      </p:sp>
      <p:sp>
        <p:nvSpPr>
          <p:cNvPr id="6" name="Content Placeholder 5"/>
          <p:cNvSpPr>
            <a:spLocks noGrp="1"/>
          </p:cNvSpPr>
          <p:nvPr>
            <p:ph idx="1"/>
          </p:nvPr>
        </p:nvSpPr>
        <p:spPr>
          <a:xfrm>
            <a:off x="838200" y="6121400"/>
            <a:ext cx="10515600" cy="690563"/>
          </a:xfrm>
        </p:spPr>
        <p:txBody>
          <a:bodyPr/>
          <a:lstStyle/>
          <a:p>
            <a:r>
              <a:rPr lang="en-US" dirty="0" smtClean="0"/>
              <a:t>tracert &lt;host name&gt;</a:t>
            </a:r>
            <a:endParaRPr lang="en-US" dirty="0"/>
          </a:p>
        </p:txBody>
      </p:sp>
      <p:pic>
        <p:nvPicPr>
          <p:cNvPr id="7" name="Picture 6"/>
          <p:cNvPicPr>
            <a:picLocks noChangeAspect="1"/>
          </p:cNvPicPr>
          <p:nvPr/>
        </p:nvPicPr>
        <p:blipFill>
          <a:blip r:embed="rId3"/>
          <a:stretch>
            <a:fillRect/>
          </a:stretch>
        </p:blipFill>
        <p:spPr>
          <a:xfrm>
            <a:off x="4115514" y="779278"/>
            <a:ext cx="7839929" cy="5342124"/>
          </a:xfrm>
          <a:prstGeom prst="rect">
            <a:avLst/>
          </a:prstGeom>
        </p:spPr>
      </p:pic>
    </p:spTree>
    <p:extLst>
      <p:ext uri="{BB962C8B-B14F-4D97-AF65-F5344CB8AC3E}">
        <p14:creationId xmlns:p14="http://schemas.microsoft.com/office/powerpoint/2010/main" val="75090479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11444" y="1955107"/>
            <a:ext cx="7297065" cy="4500285"/>
          </a:xfrm>
          <a:prstGeom prst="rect">
            <a:avLst/>
          </a:prstGeom>
        </p:spPr>
      </p:pic>
      <p:cxnSp>
        <p:nvCxnSpPr>
          <p:cNvPr id="6" name="Straight Arrow Connector 5"/>
          <p:cNvCxnSpPr/>
          <p:nvPr/>
        </p:nvCxnSpPr>
        <p:spPr>
          <a:xfrm flipH="1" flipV="1">
            <a:off x="4790368" y="2864403"/>
            <a:ext cx="5445457" cy="6986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447645" y="2541240"/>
            <a:ext cx="1315233" cy="646331"/>
          </a:xfrm>
          <a:prstGeom prst="rect">
            <a:avLst/>
          </a:prstGeom>
          <a:noFill/>
        </p:spPr>
        <p:txBody>
          <a:bodyPr wrap="square" rtlCol="0">
            <a:spAutoFit/>
          </a:bodyPr>
          <a:lstStyle/>
          <a:p>
            <a:r>
              <a:rPr lang="en-US" dirty="0">
                <a:solidFill>
                  <a:srgbClr val="FF0000"/>
                </a:solidFill>
              </a:rPr>
              <a:t>Number of Routers</a:t>
            </a:r>
          </a:p>
        </p:txBody>
      </p:sp>
      <p:cxnSp>
        <p:nvCxnSpPr>
          <p:cNvPr id="10" name="Straight Arrow Connector 9"/>
          <p:cNvCxnSpPr/>
          <p:nvPr/>
        </p:nvCxnSpPr>
        <p:spPr>
          <a:xfrm>
            <a:off x="4505821" y="3848855"/>
            <a:ext cx="12527" cy="76408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2296275" y="903937"/>
            <a:ext cx="7939547" cy="816215"/>
          </a:xfrm>
          <a:prstGeom prst="rect">
            <a:avLst/>
          </a:prstGeom>
        </p:spPr>
      </p:pic>
      <p:sp>
        <p:nvSpPr>
          <p:cNvPr id="5" name="Rectangle 4"/>
          <p:cNvSpPr/>
          <p:nvPr/>
        </p:nvSpPr>
        <p:spPr>
          <a:xfrm>
            <a:off x="3048000" y="3105838"/>
            <a:ext cx="6096000" cy="646331"/>
          </a:xfrm>
          <a:prstGeom prst="rect">
            <a:avLst/>
          </a:prstGeom>
        </p:spPr>
        <p:txBody>
          <a:bodyPr>
            <a:spAutoFit/>
          </a:bodyPr>
          <a:lstStyle/>
          <a:p>
            <a:r>
              <a:rPr lang="en-US" dirty="0"/>
              <a:t>tracert </a:t>
            </a:r>
            <a:r>
              <a:rPr lang="si-LK" dirty="0"/>
              <a:t>විධානය මගින් පරිගණක 2 අතර රවුටර් පිළිබඳ තොරතුරු ලබාගත හැකිය</a:t>
            </a:r>
          </a:p>
        </p:txBody>
      </p:sp>
      <p:sp>
        <p:nvSpPr>
          <p:cNvPr id="7" name="Rectangle 6"/>
          <p:cNvSpPr/>
          <p:nvPr/>
        </p:nvSpPr>
        <p:spPr>
          <a:xfrm>
            <a:off x="532263" y="97854"/>
            <a:ext cx="11423176" cy="523220"/>
          </a:xfrm>
          <a:prstGeom prst="rect">
            <a:avLst/>
          </a:prstGeom>
        </p:spPr>
        <p:txBody>
          <a:bodyPr wrap="square">
            <a:spAutoFit/>
          </a:bodyPr>
          <a:lstStyle/>
          <a:p>
            <a:r>
              <a:rPr lang="en-US" sz="2800" dirty="0"/>
              <a:t>tracert </a:t>
            </a:r>
            <a:r>
              <a:rPr lang="si-LK" sz="2800" dirty="0"/>
              <a:t>විධානය මගින් පරිගණක 2ක් අතර රවුටර් පිළිබඳ තොරතුරු ලබාගත හැකිය</a:t>
            </a:r>
          </a:p>
        </p:txBody>
      </p:sp>
    </p:spTree>
    <p:extLst>
      <p:ext uri="{BB962C8B-B14F-4D97-AF65-F5344CB8AC3E}">
        <p14:creationId xmlns:p14="http://schemas.microsoft.com/office/powerpoint/2010/main" val="21670954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6571"/>
          </a:xfrm>
        </p:spPr>
        <p:txBody>
          <a:bodyPr>
            <a:normAutofit fontScale="90000"/>
          </a:bodyPr>
          <a:lstStyle/>
          <a:p>
            <a:r>
              <a:rPr lang="en-US" dirty="0"/>
              <a:t>h</a:t>
            </a:r>
            <a:r>
              <a:rPr lang="en-US" dirty="0" smtClean="0"/>
              <a:t>ostname - </a:t>
            </a:r>
            <a:endParaRPr lang="en-US" dirty="0"/>
          </a:p>
        </p:txBody>
      </p:sp>
      <p:sp>
        <p:nvSpPr>
          <p:cNvPr id="3" name="Content Placeholder 2"/>
          <p:cNvSpPr>
            <a:spLocks noGrp="1"/>
          </p:cNvSpPr>
          <p:nvPr>
            <p:ph idx="1"/>
          </p:nvPr>
        </p:nvSpPr>
        <p:spPr>
          <a:xfrm>
            <a:off x="838200" y="1151071"/>
            <a:ext cx="10515600" cy="2161759"/>
          </a:xfrm>
        </p:spPr>
        <p:txBody>
          <a:bodyPr>
            <a:normAutofit/>
          </a:bodyPr>
          <a:lstStyle/>
          <a:p>
            <a:r>
              <a:rPr lang="si-LK" dirty="0" smtClean="0"/>
              <a:t>සත</a:t>
            </a:r>
            <a:r>
              <a:rPr lang="si-LK" dirty="0"/>
              <a:t>්කාරක නාමයක් යනු පරිගණක ජාලයකට සම්බන්ධ උපාංගයකට පවරා ඇති ලේබලයක් වන අතර එය ලෝක ව්‍යාප්ත වෙබ් වැනි විවිධ ඉලෙක්ට්‍රොනික සන්නිවේදන ආකාරවලින් උපාංගය හඳුනා ගැනීමට භාවිතා කරයි. සත්කාරක නම් තනි වචනයකින් හෝ වාක්‍ය ඛණ්ඩයකින් සමන්විත සරල නම් විය හැකිය, නැතහොත් ඒවා ව්‍යුහගත විය හැකිය.</a:t>
            </a:r>
          </a:p>
          <a:p>
            <a:endParaRPr lang="en-US" dirty="0"/>
          </a:p>
        </p:txBody>
      </p:sp>
      <p:pic>
        <p:nvPicPr>
          <p:cNvPr id="4" name="Picture 3"/>
          <p:cNvPicPr>
            <a:picLocks noChangeAspect="1"/>
          </p:cNvPicPr>
          <p:nvPr/>
        </p:nvPicPr>
        <p:blipFill>
          <a:blip r:embed="rId3"/>
          <a:stretch>
            <a:fillRect/>
          </a:stretch>
        </p:blipFill>
        <p:spPr>
          <a:xfrm>
            <a:off x="1942397" y="3222887"/>
            <a:ext cx="6751899" cy="3420829"/>
          </a:xfrm>
          <a:prstGeom prst="rect">
            <a:avLst/>
          </a:prstGeom>
        </p:spPr>
      </p:pic>
    </p:spTree>
    <p:extLst>
      <p:ext uri="{BB962C8B-B14F-4D97-AF65-F5344CB8AC3E}">
        <p14:creationId xmlns:p14="http://schemas.microsoft.com/office/powerpoint/2010/main" val="2727122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32909" y="75910"/>
            <a:ext cx="7995121" cy="68238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t>Fibre Optics </a:t>
            </a:r>
            <a:r>
              <a:rPr lang="si-LK" sz="3600" dirty="0"/>
              <a:t>     ප්‍රකාශ තන්තු</a:t>
            </a:r>
            <a:endParaRPr lang="en-US" sz="3600" dirty="0"/>
          </a:p>
        </p:txBody>
      </p:sp>
      <p:pic>
        <p:nvPicPr>
          <p:cNvPr id="5" name="Picture 6" descr="https://encrypted-tbn3.gstatic.com/images?q=tbn:ANd9GcTROaWi6m5nJiU1qmvwaobSYOd8J6DLS8dCkBsE39fIwsgGsk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328" y="2450333"/>
            <a:ext cx="4471017" cy="253981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1538229" y="986895"/>
            <a:ext cx="10167583" cy="1009651"/>
          </a:xfrm>
          <a:prstGeom prst="rect">
            <a:avLst/>
          </a:prstGeom>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buNone/>
            </a:pPr>
            <a:r>
              <a:rPr lang="si-LK" dirty="0"/>
              <a:t>ලෝහ සන්නායක වෙනුවට දැඩි ෆයිබර් තන්තු යොදාගෙන ඇත. මෙම ප්‍රකාශ තන්තු නලයකින් සමන්විතය. මෙම යොත් (වයර) වල දත්ත සම්ප්‍රේෂණය කරනු ලබන්නේ විදුලිය වෙනුවට ආලෝක කිරණ ගමන් කරවීමෙනි. මිල අධිකය.</a:t>
            </a:r>
            <a:endParaRPr lang="en-US" dirty="0"/>
          </a:p>
        </p:txBody>
      </p:sp>
      <p:pic>
        <p:nvPicPr>
          <p:cNvPr id="7" name="Picture 8" descr="http://www.coatsindustrial.com/en/images/Fibre%20Optics,%20Wire%20and%20Cables%202_tcm35-84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898" y="2450333"/>
            <a:ext cx="4504093" cy="25398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81772" y="5541273"/>
            <a:ext cx="5775171" cy="830997"/>
          </a:xfrm>
          <a:prstGeom prst="rect">
            <a:avLst/>
          </a:prstGeom>
        </p:spPr>
        <p:txBody>
          <a:bodyPr wrap="square">
            <a:spAutoFit/>
          </a:bodyPr>
          <a:lstStyle/>
          <a:p>
            <a:pPr algn="ctr"/>
            <a:r>
              <a:rPr lang="en-US" sz="2400" dirty="0">
                <a:solidFill>
                  <a:srgbClr val="333333"/>
                </a:solidFill>
                <a:latin typeface="Arial" panose="020B0604020202020204" pitchFamily="34" charset="0"/>
              </a:rPr>
              <a:t>Transmission Speed up to 10 Gbps</a:t>
            </a:r>
          </a:p>
          <a:p>
            <a:pPr algn="ctr"/>
            <a:r>
              <a:rPr lang="en-US" sz="2400" dirty="0">
                <a:solidFill>
                  <a:srgbClr val="333333"/>
                </a:solidFill>
                <a:latin typeface="Arial" panose="020B0604020202020204" pitchFamily="34" charset="0"/>
              </a:rPr>
              <a:t>Distance – Long Distance</a:t>
            </a:r>
            <a:endParaRPr lang="si-LK" sz="2400" dirty="0">
              <a:solidFill>
                <a:srgbClr val="333333"/>
              </a:solidFill>
              <a:latin typeface="Arial" panose="020B0604020202020204" pitchFamily="34" charset="0"/>
            </a:endParaRPr>
          </a:p>
        </p:txBody>
      </p:sp>
    </p:spTree>
    <p:extLst>
      <p:ext uri="{BB962C8B-B14F-4D97-AF65-F5344CB8AC3E}">
        <p14:creationId xmlns:p14="http://schemas.microsoft.com/office/powerpoint/2010/main" val="23873406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iterate type="wd">
                                    <p:tmPct val="10000"/>
                                  </p:iterate>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telnet</a:t>
            </a:r>
            <a:endParaRPr lang="en-US" dirty="0"/>
          </a:p>
        </p:txBody>
      </p:sp>
      <p:pic>
        <p:nvPicPr>
          <p:cNvPr id="4" name="Content Placeholder 3"/>
          <p:cNvPicPr>
            <a:picLocks noGrp="1" noChangeAspect="1"/>
          </p:cNvPicPr>
          <p:nvPr>
            <p:ph idx="1"/>
          </p:nvPr>
        </p:nvPicPr>
        <p:blipFill>
          <a:blip r:embed="rId3"/>
          <a:stretch>
            <a:fillRect/>
          </a:stretch>
        </p:blipFill>
        <p:spPr>
          <a:xfrm>
            <a:off x="565249" y="1690688"/>
            <a:ext cx="5787545" cy="2142757"/>
          </a:xfrm>
          <a:prstGeom prst="rect">
            <a:avLst/>
          </a:prstGeom>
        </p:spPr>
      </p:pic>
      <p:pic>
        <p:nvPicPr>
          <p:cNvPr id="5" name="Picture 4"/>
          <p:cNvPicPr>
            <a:picLocks noChangeAspect="1"/>
          </p:cNvPicPr>
          <p:nvPr/>
        </p:nvPicPr>
        <p:blipFill>
          <a:blip r:embed="rId4"/>
          <a:stretch>
            <a:fillRect/>
          </a:stretch>
        </p:blipFill>
        <p:spPr>
          <a:xfrm>
            <a:off x="419323" y="4258174"/>
            <a:ext cx="6079389" cy="2019797"/>
          </a:xfrm>
          <a:prstGeom prst="rect">
            <a:avLst/>
          </a:prstGeom>
        </p:spPr>
      </p:pic>
    </p:spTree>
    <p:extLst>
      <p:ext uri="{BB962C8B-B14F-4D97-AF65-F5344CB8AC3E}">
        <p14:creationId xmlns:p14="http://schemas.microsoft.com/office/powerpoint/2010/main" val="429310755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156"/>
            <a:ext cx="10515600" cy="744147"/>
          </a:xfrm>
        </p:spPr>
        <p:txBody>
          <a:bodyPr>
            <a:normAutofit/>
          </a:bodyPr>
          <a:lstStyle/>
          <a:p>
            <a:pPr algn="ctr"/>
            <a:r>
              <a:rPr lang="en-US" sz="3200" dirty="0"/>
              <a:t>Port Number</a:t>
            </a:r>
          </a:p>
        </p:txBody>
      </p:sp>
      <p:sp>
        <p:nvSpPr>
          <p:cNvPr id="5" name="Content Placeholder 4"/>
          <p:cNvSpPr>
            <a:spLocks noGrp="1"/>
          </p:cNvSpPr>
          <p:nvPr>
            <p:ph idx="1"/>
          </p:nvPr>
        </p:nvSpPr>
        <p:spPr>
          <a:xfrm>
            <a:off x="437322" y="1187527"/>
            <a:ext cx="11529391" cy="5027743"/>
          </a:xfrm>
        </p:spPr>
        <p:txBody>
          <a:bodyPr>
            <a:normAutofit lnSpcReduction="10000"/>
          </a:bodyPr>
          <a:lstStyle/>
          <a:p>
            <a:pPr lvl="0">
              <a:lnSpc>
                <a:spcPct val="150000"/>
              </a:lnSpc>
            </a:pP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TCP/IP </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සහ </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UDP </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ජාල වල</a:t>
            </a:r>
            <a:r>
              <a:rPr lang="en-US"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,port </a:t>
            </a:r>
            <a:r>
              <a:rPr lang="si-LK"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එකක් යන</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 තාර්කික සම්බන්ධතා</a:t>
            </a:r>
            <a:r>
              <a:rPr lang="si-LK"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වයක </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අවසාන ලක්ෂ්‍යයක් වන අතර සේවාදායක වැඩසටහනක් ජාලයක පරිගණකයක නිශ්චිත සේවාදායක වැඩසටහනක් නියම කරන ආකාරයයි</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 </a:t>
            </a:r>
            <a:endParaRPr lang="en-US"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endParaRPr>
          </a:p>
          <a:p>
            <a:pPr lvl="0">
              <a:lnSpc>
                <a:spcPct val="150000"/>
              </a:lnSpc>
            </a:pPr>
            <a:r>
              <a:rPr lang="en-US"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Port</a:t>
            </a:r>
            <a:r>
              <a:rPr lang="si-LK"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 </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අංකය එය කුමන ආකාරයේ </a:t>
            </a:r>
            <a:r>
              <a:rPr lang="en-US"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port </a:t>
            </a:r>
            <a:r>
              <a:rPr lang="si-LK"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එකක්ද යන</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්න හඳුනා ගනී</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 </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උදාහරණයක් ලෙස</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 HTTP </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ගමනාගමනය සඳහා </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port 80</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 භාවිතා වේ</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 </a:t>
            </a:r>
            <a:endParaRPr lang="en-US"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endParaRPr>
          </a:p>
          <a:p>
            <a:pPr lvl="0">
              <a:lnSpc>
                <a:spcPct val="150000"/>
              </a:lnSpc>
            </a:pPr>
            <a:r>
              <a:rPr lang="si-LK"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ප</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්‍රසිද්</a:t>
            </a:r>
            <a:r>
              <a:rPr lang="si-LK"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ධ </a:t>
            </a:r>
            <a:r>
              <a:rPr lang="en-US"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port </a:t>
            </a:r>
            <a:r>
              <a:rPr lang="si-LK"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අංක  </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0</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 සිට </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1023</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 දක්වා පරාසයක පවතී</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 </a:t>
            </a:r>
            <a:endParaRPr lang="en-US"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endParaRPr>
          </a:p>
          <a:p>
            <a:pPr lvl="0">
              <a:lnSpc>
                <a:spcPct val="150000"/>
              </a:lnSpc>
            </a:pPr>
            <a:r>
              <a:rPr lang="si-LK"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ල</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ියාපදිංචි </a:t>
            </a:r>
            <a:r>
              <a:rPr lang="en-US"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port </a:t>
            </a:r>
            <a:r>
              <a:rPr lang="si-LK"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අංක </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1024</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 සිට </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49151</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 දක්වා වේ</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 </a:t>
            </a:r>
            <a:endParaRPr lang="en-US"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endParaRPr>
          </a:p>
          <a:p>
            <a:pPr lvl="0">
              <a:lnSpc>
                <a:spcPct val="150000"/>
              </a:lnSpc>
            </a:pPr>
            <a:r>
              <a:rPr lang="si-LK"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ගත</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ික </a:t>
            </a:r>
            <a:r>
              <a:rPr lang="si-LK"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කෙවෙනි අංක </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පෞද්ගලි</a:t>
            </a:r>
            <a:r>
              <a:rPr lang="si-LK" altLang="en-US" sz="2200" dirty="0" smtClean="0">
                <a:solidFill>
                  <a:srgbClr val="202124"/>
                </a:solidFill>
                <a:latin typeface="Nirmala UI" panose="020B0502040204020203" pitchFamily="34" charset="0"/>
                <a:ea typeface="Nirmala UI" panose="020B0502040204020203" pitchFamily="34" charset="0"/>
                <a:cs typeface="Nirmala UI" panose="020B0502040204020203" pitchFamily="34" charset="0"/>
              </a:rPr>
              <a:t>ක කෙවෙනි අංක </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ලෙසද හැඳින්වේ</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 49152</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 සිට </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65535</a:t>
            </a:r>
            <a:r>
              <a:rPr lang="si-LK"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 දක්වා වේ</a:t>
            </a:r>
            <a:r>
              <a:rPr lang="en-US" altLang="en-US" sz="2200" dirty="0">
                <a:solidFill>
                  <a:srgbClr val="202124"/>
                </a:solidFill>
                <a:latin typeface="Nirmala UI" panose="020B0502040204020203" pitchFamily="34" charset="0"/>
                <a:ea typeface="Nirmala UI" panose="020B0502040204020203" pitchFamily="34" charset="0"/>
                <a:cs typeface="Nirmala UI" panose="020B0502040204020203" pitchFamily="34" charset="0"/>
              </a:rPr>
              <a:t>.</a:t>
            </a:r>
            <a:r>
              <a:rPr lang="en-US" altLang="en-US" sz="2200" dirty="0">
                <a:latin typeface="Nirmala UI" panose="020B0502040204020203" pitchFamily="34" charset="0"/>
                <a:ea typeface="Nirmala UI" panose="020B0502040204020203" pitchFamily="34" charset="0"/>
                <a:cs typeface="Nirmala UI" panose="020B0502040204020203" pitchFamily="34" charset="0"/>
              </a:rPr>
              <a:t> </a:t>
            </a:r>
          </a:p>
          <a:p>
            <a:endParaRPr lang="en-US" dirty="0"/>
          </a:p>
        </p:txBody>
      </p:sp>
    </p:spTree>
    <p:extLst>
      <p:ext uri="{BB962C8B-B14F-4D97-AF65-F5344CB8AC3E}">
        <p14:creationId xmlns:p14="http://schemas.microsoft.com/office/powerpoint/2010/main" val="243553578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2291"/>
            <a:ext cx="10515600" cy="774743"/>
          </a:xfrm>
        </p:spPr>
        <p:txBody>
          <a:bodyPr>
            <a:normAutofit fontScale="90000"/>
          </a:bodyPr>
          <a:lstStyle/>
          <a:p>
            <a:pPr algn="ctr"/>
            <a:r>
              <a:rPr lang="en-US" sz="3200" dirty="0"/>
              <a:t>MAC Address – Media Access Control (Machine Access Control)</a:t>
            </a:r>
            <a:br>
              <a:rPr lang="en-US" sz="3200" dirty="0"/>
            </a:br>
            <a:r>
              <a:rPr lang="en-US" sz="3200" dirty="0"/>
              <a:t>(</a:t>
            </a:r>
            <a:r>
              <a:rPr lang="si-LK" sz="3200" dirty="0"/>
              <a:t>මාධ්‍ය ප්‍රවේශ පාලක/යන්ත්‍ර ප්‍රවේශ පාලක)</a:t>
            </a:r>
            <a:endParaRPr lang="en-US" sz="3200" dirty="0"/>
          </a:p>
        </p:txBody>
      </p:sp>
      <p:sp>
        <p:nvSpPr>
          <p:cNvPr id="3" name="Content Placeholder 2"/>
          <p:cNvSpPr>
            <a:spLocks noGrp="1"/>
          </p:cNvSpPr>
          <p:nvPr>
            <p:ph idx="1"/>
          </p:nvPr>
        </p:nvSpPr>
        <p:spPr>
          <a:xfrm>
            <a:off x="449894" y="977029"/>
            <a:ext cx="11437305" cy="5373667"/>
          </a:xfrm>
        </p:spPr>
        <p:txBody>
          <a:bodyPr>
            <a:normAutofit fontScale="92500" lnSpcReduction="20000"/>
          </a:bodyPr>
          <a:lstStyle/>
          <a:p>
            <a:pPr>
              <a:lnSpc>
                <a:spcPct val="150000"/>
              </a:lnSpc>
            </a:pPr>
            <a:r>
              <a:rPr lang="si-LK" sz="2400" dirty="0" smtClean="0"/>
              <a:t>සෑම ජාල උපාංගයකම ඇති ජාල අතුරු මුහුණතට (</a:t>
            </a:r>
            <a:r>
              <a:rPr lang="en-US" sz="2400" dirty="0" smtClean="0"/>
              <a:t>NIC </a:t>
            </a:r>
            <a:r>
              <a:rPr lang="si-LK" sz="2400" dirty="0" smtClean="0"/>
              <a:t>එකකටම) අනන්‍ය වූ භෞතික ලිපිනයක් ඇත. එය </a:t>
            </a:r>
            <a:r>
              <a:rPr lang="en-US" sz="2400" dirty="0" smtClean="0"/>
              <a:t>MAC </a:t>
            </a:r>
            <a:r>
              <a:rPr lang="si-LK" sz="2400" dirty="0" smtClean="0"/>
              <a:t>නම් වේ. </a:t>
            </a:r>
            <a:endParaRPr lang="en-US" sz="2400" dirty="0" smtClean="0"/>
          </a:p>
          <a:p>
            <a:pPr>
              <a:lnSpc>
                <a:spcPct val="150000"/>
              </a:lnSpc>
            </a:pPr>
            <a:r>
              <a:rPr lang="si-LK" sz="2400" dirty="0"/>
              <a:t>ජාල අතුරු මුහු</a:t>
            </a:r>
            <a:r>
              <a:rPr lang="si-LK" sz="2400" dirty="0" smtClean="0"/>
              <a:t>ණත් වලට අදාල </a:t>
            </a:r>
            <a:r>
              <a:rPr lang="en-US" sz="2400" dirty="0" smtClean="0"/>
              <a:t>MAC </a:t>
            </a:r>
            <a:r>
              <a:rPr lang="si-LK" sz="2400" dirty="0" smtClean="0"/>
              <a:t>ලිපිනය එම උපාංගය නිපදවූ නිෂ්පාදකයා විසින් ලබා දී ඇත</a:t>
            </a:r>
            <a:r>
              <a:rPr lang="si-LK" sz="2400" dirty="0"/>
              <a:t> </a:t>
            </a:r>
            <a:r>
              <a:rPr lang="si-LK" sz="2400" dirty="0" smtClean="0"/>
              <a:t>(</a:t>
            </a:r>
            <a:r>
              <a:rPr lang="en-US" sz="2400" dirty="0" smtClean="0"/>
              <a:t>hardwired </a:t>
            </a:r>
            <a:r>
              <a:rPr lang="en-US" sz="2400" dirty="0"/>
              <a:t>or </a:t>
            </a:r>
            <a:r>
              <a:rPr lang="en-US" sz="2400" dirty="0" smtClean="0"/>
              <a:t>hard-coded</a:t>
            </a:r>
            <a:r>
              <a:rPr lang="si-LK" sz="2400" dirty="0" smtClean="0"/>
              <a:t>)</a:t>
            </a:r>
            <a:r>
              <a:rPr lang="en-US" sz="2400" dirty="0" smtClean="0"/>
              <a:t> </a:t>
            </a:r>
            <a:r>
              <a:rPr lang="si-LK" sz="2400" dirty="0" smtClean="0"/>
              <a:t>.</a:t>
            </a:r>
            <a:r>
              <a:rPr lang="en-US" sz="2400" dirty="0" smtClean="0"/>
              <a:t> </a:t>
            </a:r>
            <a:r>
              <a:rPr lang="si-LK" sz="2400" dirty="0" smtClean="0"/>
              <a:t>එය එයටම අනන්‍ය වේ. </a:t>
            </a:r>
          </a:p>
          <a:p>
            <a:pPr>
              <a:lnSpc>
                <a:spcPct val="150000"/>
              </a:lnSpc>
            </a:pPr>
            <a:r>
              <a:rPr lang="en-US" sz="2400" dirty="0" smtClean="0"/>
              <a:t>MAC </a:t>
            </a:r>
            <a:r>
              <a:rPr lang="si-LK" sz="2400" dirty="0" smtClean="0"/>
              <a:t>ලිපිනය බිටු 48කි. කොටස් 6කි. එක් කොටසක් බිටු 8කි.</a:t>
            </a:r>
          </a:p>
          <a:p>
            <a:pPr>
              <a:lnSpc>
                <a:spcPct val="150000"/>
              </a:lnSpc>
            </a:pPr>
            <a:r>
              <a:rPr lang="si-LK" sz="2400" dirty="0" smtClean="0"/>
              <a:t>ෂඩ් දශම ආකාරයෙන් ඉදිරිපත් කරයි. </a:t>
            </a:r>
            <a:r>
              <a:rPr lang="en-US" sz="2400" dirty="0" smtClean="0"/>
              <a:t>00:0a:95:9d:68:16 </a:t>
            </a:r>
            <a:r>
              <a:rPr lang="en-US" sz="2400" dirty="0"/>
              <a:t>– </a:t>
            </a:r>
            <a:r>
              <a:rPr lang="en-US" sz="2400" dirty="0" smtClean="0"/>
              <a:t>Colon </a:t>
            </a:r>
            <a:r>
              <a:rPr lang="si-LK" sz="2400" dirty="0" smtClean="0"/>
              <a:t>සංකේතයෙන් වෙන්වූ කොටස් 6කින් සමන්විත වේ.</a:t>
            </a:r>
            <a:r>
              <a:rPr lang="en-US" sz="2400" dirty="0" smtClean="0"/>
              <a:t> </a:t>
            </a:r>
            <a:endParaRPr lang="si-LK" sz="2400" dirty="0" smtClean="0"/>
          </a:p>
          <a:p>
            <a:pPr>
              <a:lnSpc>
                <a:spcPct val="150000"/>
              </a:lnSpc>
            </a:pPr>
            <a:r>
              <a:rPr lang="en-US" sz="2400" dirty="0" smtClean="0"/>
              <a:t>IP </a:t>
            </a:r>
            <a:r>
              <a:rPr lang="si-LK" sz="2400" dirty="0" smtClean="0"/>
              <a:t>ලිපිනය හා </a:t>
            </a:r>
            <a:r>
              <a:rPr lang="en-US" sz="2400" dirty="0" smtClean="0"/>
              <a:t>MAC </a:t>
            </a:r>
            <a:r>
              <a:rPr lang="si-LK" sz="2400" dirty="0" smtClean="0"/>
              <a:t>ලිපිනය එකිනෙක සහසම්බන්ධව ක්‍රියා කරයි.</a:t>
            </a:r>
            <a:endParaRPr lang="en-US" sz="2400" dirty="0"/>
          </a:p>
          <a:p>
            <a:pPr>
              <a:lnSpc>
                <a:spcPct val="150000"/>
              </a:lnSpc>
            </a:pPr>
            <a:r>
              <a:rPr lang="en-US" sz="2400" dirty="0" smtClean="0"/>
              <a:t>IP </a:t>
            </a:r>
            <a:r>
              <a:rPr lang="si-LK" sz="2400" dirty="0" smtClean="0"/>
              <a:t>ලිපිනය ගතික වන නමුත් </a:t>
            </a:r>
            <a:r>
              <a:rPr lang="en-US" sz="2400" dirty="0" smtClean="0"/>
              <a:t>MAC </a:t>
            </a:r>
            <a:r>
              <a:rPr lang="si-LK" sz="2400" dirty="0" smtClean="0"/>
              <a:t>ලිපිනය ස්ථිතික (වෙනස් නොවන) නිසා ජාලවල දෝෂ නිරාකරණයට ඉතා වැදගත් වේ. </a:t>
            </a:r>
            <a:r>
              <a:rPr lang="en-US" sz="2400" dirty="0" smtClean="0"/>
              <a:t> </a:t>
            </a:r>
            <a:endParaRPr lang="en-US" sz="2400" dirty="0"/>
          </a:p>
        </p:txBody>
      </p:sp>
      <p:pic>
        <p:nvPicPr>
          <p:cNvPr id="4" name="Picture 3"/>
          <p:cNvPicPr>
            <a:picLocks noChangeAspect="1"/>
          </p:cNvPicPr>
          <p:nvPr/>
        </p:nvPicPr>
        <p:blipFill>
          <a:blip r:embed="rId3"/>
          <a:stretch>
            <a:fillRect/>
          </a:stretch>
        </p:blipFill>
        <p:spPr>
          <a:xfrm>
            <a:off x="838200" y="6093813"/>
            <a:ext cx="5833963" cy="640524"/>
          </a:xfrm>
          <a:prstGeom prst="rect">
            <a:avLst/>
          </a:prstGeom>
        </p:spPr>
      </p:pic>
    </p:spTree>
    <p:extLst>
      <p:ext uri="{BB962C8B-B14F-4D97-AF65-F5344CB8AC3E}">
        <p14:creationId xmlns:p14="http://schemas.microsoft.com/office/powerpoint/2010/main" val="108430284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685753"/>
          </a:xfrm>
        </p:spPr>
        <p:txBody>
          <a:bodyPr>
            <a:normAutofit fontScale="90000"/>
          </a:bodyPr>
          <a:lstStyle/>
          <a:p>
            <a:r>
              <a:rPr lang="en-US" dirty="0" err="1" smtClean="0"/>
              <a:t>ALOHAnet</a:t>
            </a:r>
            <a:endParaRPr lang="en-US" dirty="0"/>
          </a:p>
        </p:txBody>
      </p:sp>
      <p:sp>
        <p:nvSpPr>
          <p:cNvPr id="3" name="Content Placeholder 2"/>
          <p:cNvSpPr>
            <a:spLocks noGrp="1"/>
          </p:cNvSpPr>
          <p:nvPr>
            <p:ph idx="1"/>
          </p:nvPr>
        </p:nvSpPr>
        <p:spPr>
          <a:xfrm>
            <a:off x="341194" y="1241950"/>
            <a:ext cx="11600597" cy="4935017"/>
          </a:xfrm>
        </p:spPr>
        <p:txBody>
          <a:bodyPr>
            <a:normAutofit/>
          </a:bodyPr>
          <a:lstStyle/>
          <a:p>
            <a:r>
              <a:rPr lang="en-US" dirty="0"/>
              <a:t>The first professional wireless network was developed under the brand </a:t>
            </a:r>
            <a:r>
              <a:rPr lang="en-US" b="1" dirty="0" err="1"/>
              <a:t>ALOHAnet</a:t>
            </a:r>
            <a:r>
              <a:rPr lang="en-US" dirty="0"/>
              <a:t> in 1969 at the University of Hawaii and became operational in June 1971. The first commercial wireless network was the </a:t>
            </a:r>
            <a:r>
              <a:rPr lang="en-US" b="1" dirty="0" err="1"/>
              <a:t>WaveLAN</a:t>
            </a:r>
            <a:r>
              <a:rPr lang="en-US" dirty="0"/>
              <a:t> product family, developed by NCR in 1986.</a:t>
            </a:r>
            <a:endParaRPr lang="en-US" dirty="0" smtClean="0"/>
          </a:p>
          <a:p>
            <a:r>
              <a:rPr lang="en-US" dirty="0" err="1" smtClean="0"/>
              <a:t>ALOHAnet</a:t>
            </a:r>
            <a:r>
              <a:rPr lang="en-US" dirty="0"/>
              <a:t>, also known as the ALOHA </a:t>
            </a:r>
            <a:r>
              <a:rPr lang="en-US" dirty="0" err="1" smtClean="0"/>
              <a:t>System,or</a:t>
            </a:r>
            <a:r>
              <a:rPr lang="en-US" dirty="0" smtClean="0"/>
              <a:t> </a:t>
            </a:r>
            <a:r>
              <a:rPr lang="en-US" dirty="0"/>
              <a:t>simply </a:t>
            </a:r>
            <a:r>
              <a:rPr lang="en-US" dirty="0" smtClean="0"/>
              <a:t>ALOHA</a:t>
            </a:r>
          </a:p>
          <a:p>
            <a:r>
              <a:rPr lang="en-US" dirty="0" err="1" smtClean="0"/>
              <a:t>ALOHAnet</a:t>
            </a:r>
            <a:r>
              <a:rPr lang="en-US" dirty="0" smtClean="0"/>
              <a:t> became operational in June, 1971, providing the first public demonstration of a wireless packet data network.</a:t>
            </a:r>
          </a:p>
          <a:p>
            <a:endParaRPr lang="en-US" dirty="0"/>
          </a:p>
        </p:txBody>
      </p:sp>
      <p:grpSp>
        <p:nvGrpSpPr>
          <p:cNvPr id="6" name="Group 5"/>
          <p:cNvGrpSpPr/>
          <p:nvPr/>
        </p:nvGrpSpPr>
        <p:grpSpPr>
          <a:xfrm>
            <a:off x="693194" y="4719397"/>
            <a:ext cx="10775532" cy="2063547"/>
            <a:chOff x="693191" y="3709454"/>
            <a:chExt cx="10775532" cy="2063546"/>
          </a:xfrm>
        </p:grpSpPr>
        <p:pic>
          <p:nvPicPr>
            <p:cNvPr id="4" name="Picture 3"/>
            <p:cNvPicPr>
              <a:picLocks noChangeAspect="1"/>
            </p:cNvPicPr>
            <p:nvPr/>
          </p:nvPicPr>
          <p:blipFill>
            <a:blip r:embed="rId3"/>
            <a:stretch>
              <a:fillRect/>
            </a:stretch>
          </p:blipFill>
          <p:spPr>
            <a:xfrm>
              <a:off x="693191" y="3709454"/>
              <a:ext cx="10741824" cy="1408456"/>
            </a:xfrm>
            <a:prstGeom prst="rect">
              <a:avLst/>
            </a:prstGeom>
          </p:spPr>
        </p:pic>
        <p:pic>
          <p:nvPicPr>
            <p:cNvPr id="5" name="Picture 4"/>
            <p:cNvPicPr>
              <a:picLocks noChangeAspect="1"/>
            </p:cNvPicPr>
            <p:nvPr/>
          </p:nvPicPr>
          <p:blipFill>
            <a:blip r:embed="rId4"/>
            <a:stretch>
              <a:fillRect/>
            </a:stretch>
          </p:blipFill>
          <p:spPr>
            <a:xfrm>
              <a:off x="693191" y="4954134"/>
              <a:ext cx="10775532" cy="818866"/>
            </a:xfrm>
            <a:prstGeom prst="rect">
              <a:avLst/>
            </a:prstGeom>
          </p:spPr>
        </p:pic>
      </p:grpSp>
    </p:spTree>
    <p:extLst>
      <p:ext uri="{BB962C8B-B14F-4D97-AF65-F5344CB8AC3E}">
        <p14:creationId xmlns:p14="http://schemas.microsoft.com/office/powerpoint/2010/main" val="633239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685753"/>
          </a:xfrm>
        </p:spPr>
        <p:txBody>
          <a:bodyPr>
            <a:normAutofit/>
          </a:bodyPr>
          <a:lstStyle/>
          <a:p>
            <a:pPr algn="ctr"/>
            <a:r>
              <a:rPr lang="en-US" sz="3200" dirty="0"/>
              <a:t>Ethernet</a:t>
            </a:r>
          </a:p>
        </p:txBody>
      </p:sp>
      <p:sp>
        <p:nvSpPr>
          <p:cNvPr id="3" name="Content Placeholder 2"/>
          <p:cNvSpPr>
            <a:spLocks noGrp="1"/>
          </p:cNvSpPr>
          <p:nvPr>
            <p:ph idx="1"/>
          </p:nvPr>
        </p:nvSpPr>
        <p:spPr>
          <a:xfrm>
            <a:off x="660778" y="1238771"/>
            <a:ext cx="11282865" cy="5339451"/>
          </a:xfrm>
        </p:spPr>
        <p:txBody>
          <a:bodyPr>
            <a:normAutofit/>
          </a:bodyPr>
          <a:lstStyle/>
          <a:p>
            <a:pPr>
              <a:lnSpc>
                <a:spcPct val="150000"/>
              </a:lnSpc>
            </a:pPr>
            <a:r>
              <a:rPr lang="si-LK" sz="2400" dirty="0" smtClean="0"/>
              <a:t>දත්ත හුවමාරු කර ගැනීම පාලනය සඳහා පාලන නියමාවලි සමඟ එකට එක්ව සාදන ලද ස්ථානීය පෙදෙස් ජාල පද්ධතියකි.</a:t>
            </a:r>
          </a:p>
          <a:p>
            <a:pPr>
              <a:lnSpc>
                <a:spcPct val="150000"/>
              </a:lnSpc>
            </a:pPr>
            <a:r>
              <a:rPr lang="si-LK" sz="2400" dirty="0" smtClean="0"/>
              <a:t>පරිගණක 2ක් හෝ ඊට වැඩි ගණනක් සමඟ සමාන්තර සම්ප්‍රේෂණය වලක්වයි.</a:t>
            </a:r>
            <a:endParaRPr lang="en-US" sz="2400" dirty="0" smtClean="0"/>
          </a:p>
          <a:p>
            <a:pPr>
              <a:lnSpc>
                <a:spcPct val="150000"/>
              </a:lnSpc>
            </a:pPr>
            <a:r>
              <a:rPr lang="en-US" sz="2400" dirty="0"/>
              <a:t>Ethernet-IEEE 802.3</a:t>
            </a:r>
            <a:endParaRPr lang="si-LK" sz="2400" dirty="0" smtClean="0"/>
          </a:p>
          <a:p>
            <a:pPr>
              <a:lnSpc>
                <a:spcPct val="150000"/>
              </a:lnSpc>
            </a:pPr>
            <a:r>
              <a:rPr lang="si-LK" sz="2400" dirty="0" smtClean="0"/>
              <a:t>පොදු හවුල් මාධ්‍ය ප්‍රවේශය සඳහා ඊතර්නෙට් භාවිතා කරයි. මීට පෙ</a:t>
            </a:r>
            <a:r>
              <a:rPr lang="si-LK" sz="2400" dirty="0"/>
              <a:t>ර පොදු හවුල් මාධ්‍ය ප්‍රවේශය </a:t>
            </a:r>
            <a:r>
              <a:rPr lang="si-LK" sz="2400" dirty="0" smtClean="0"/>
              <a:t>සඳහා </a:t>
            </a:r>
            <a:r>
              <a:rPr lang="en-US" sz="2400" dirty="0" smtClean="0"/>
              <a:t>CSMA/CD </a:t>
            </a:r>
            <a:r>
              <a:rPr lang="si-LK" sz="2400" dirty="0" smtClean="0"/>
              <a:t>භාවිතා කරන ලදි.</a:t>
            </a:r>
          </a:p>
          <a:p>
            <a:pPr>
              <a:lnSpc>
                <a:spcPct val="150000"/>
              </a:lnSpc>
            </a:pPr>
            <a:r>
              <a:rPr lang="en-US" sz="2400" dirty="0"/>
              <a:t>Carrier-sense multiple access with collision detection (CSMA/CD) </a:t>
            </a:r>
            <a:endParaRPr lang="en-US" sz="2400" dirty="0" smtClean="0"/>
          </a:p>
          <a:p>
            <a:pPr>
              <a:lnSpc>
                <a:spcPct val="150000"/>
              </a:lnSpc>
            </a:pPr>
            <a:r>
              <a:rPr lang="si-LK" sz="2400" dirty="0" smtClean="0"/>
              <a:t>ව</a:t>
            </a:r>
            <a:r>
              <a:rPr lang="si-LK" sz="2400" dirty="0"/>
              <a:t>ාහක සංඥා බහුවිධ </a:t>
            </a:r>
            <a:r>
              <a:rPr lang="si-LK" sz="2400" dirty="0" smtClean="0"/>
              <a:t>ප්‍රවේශය/ගැටුම් අනාවරණය (</a:t>
            </a:r>
            <a:r>
              <a:rPr lang="en-US" sz="2400" dirty="0" smtClean="0"/>
              <a:t>CSMA/CD</a:t>
            </a:r>
            <a:r>
              <a:rPr lang="si-LK" sz="2400" dirty="0" smtClean="0"/>
              <a:t>)</a:t>
            </a:r>
            <a:endParaRPr lang="en-US" sz="2400" dirty="0"/>
          </a:p>
          <a:p>
            <a:endParaRPr lang="en-US" dirty="0"/>
          </a:p>
          <a:p>
            <a:endParaRPr lang="en-US" dirty="0"/>
          </a:p>
        </p:txBody>
      </p:sp>
    </p:spTree>
    <p:extLst>
      <p:ext uri="{BB962C8B-B14F-4D97-AF65-F5344CB8AC3E}">
        <p14:creationId xmlns:p14="http://schemas.microsoft.com/office/powerpoint/2010/main" val="246778843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0182"/>
            <a:ext cx="10515600" cy="687060"/>
          </a:xfrm>
        </p:spPr>
        <p:txBody>
          <a:bodyPr>
            <a:normAutofit/>
          </a:bodyPr>
          <a:lstStyle/>
          <a:p>
            <a:pPr algn="ctr"/>
            <a:r>
              <a:rPr lang="en-US" sz="3200" b="1" dirty="0"/>
              <a:t>Ethernet-IEEE 802.3</a:t>
            </a:r>
          </a:p>
        </p:txBody>
      </p:sp>
      <p:sp>
        <p:nvSpPr>
          <p:cNvPr id="3" name="Content Placeholder 2"/>
          <p:cNvSpPr>
            <a:spLocks noGrp="1"/>
          </p:cNvSpPr>
          <p:nvPr>
            <p:ph idx="1"/>
          </p:nvPr>
        </p:nvSpPr>
        <p:spPr>
          <a:xfrm>
            <a:off x="313152" y="1174276"/>
            <a:ext cx="11498893" cy="5527153"/>
          </a:xfrm>
        </p:spPr>
        <p:txBody>
          <a:bodyPr/>
          <a:lstStyle/>
          <a:p>
            <a:pPr>
              <a:lnSpc>
                <a:spcPct val="150000"/>
              </a:lnSpc>
            </a:pPr>
            <a:r>
              <a:rPr lang="en-US" sz="2400" dirty="0" smtClean="0"/>
              <a:t>ETHERNET</a:t>
            </a:r>
            <a:r>
              <a:rPr lang="si-LK" sz="2400" dirty="0" smtClean="0"/>
              <a:t> -</a:t>
            </a:r>
            <a:r>
              <a:rPr lang="en-US" sz="2400" dirty="0" smtClean="0"/>
              <a:t> </a:t>
            </a:r>
            <a:r>
              <a:rPr lang="si-LK" sz="2400" dirty="0" smtClean="0"/>
              <a:t> </a:t>
            </a:r>
            <a:r>
              <a:rPr lang="en-US" sz="2400" dirty="0" smtClean="0"/>
              <a:t>Local </a:t>
            </a:r>
            <a:r>
              <a:rPr lang="en-US" sz="2400" dirty="0"/>
              <a:t>Area Network </a:t>
            </a:r>
            <a:r>
              <a:rPr lang="si-LK" sz="2400" dirty="0"/>
              <a:t>වලදී යොදාගනු ලබන සන්නිවේදන තාක්ෂණ ක්‍රමයක</a:t>
            </a:r>
            <a:r>
              <a:rPr lang="si-LK" sz="2400" dirty="0" smtClean="0"/>
              <a:t>ි.</a:t>
            </a:r>
          </a:p>
          <a:p>
            <a:pPr>
              <a:lnSpc>
                <a:spcPct val="150000"/>
              </a:lnSpc>
            </a:pPr>
            <a:r>
              <a:rPr lang="en-US" sz="2400" dirty="0"/>
              <a:t>ETHERNET </a:t>
            </a:r>
            <a:r>
              <a:rPr lang="si-LK" sz="2400" dirty="0" smtClean="0"/>
              <a:t>තාක්ෂණය භාවිතා කර පරිගණක ජාල සකස්කිරීමේ දී </a:t>
            </a:r>
            <a:r>
              <a:rPr lang="en-US" sz="2400" dirty="0"/>
              <a:t>IEEE 802.3 </a:t>
            </a:r>
            <a:r>
              <a:rPr lang="si-LK" sz="2400" dirty="0"/>
              <a:t>සම්මතය අනුගමනය කරය</a:t>
            </a:r>
            <a:r>
              <a:rPr lang="si-LK" sz="2400" dirty="0" smtClean="0"/>
              <a:t>ි.</a:t>
            </a:r>
          </a:p>
          <a:p>
            <a:pPr>
              <a:lnSpc>
                <a:spcPct val="150000"/>
              </a:lnSpc>
            </a:pPr>
            <a:r>
              <a:rPr lang="en-US" sz="2400" dirty="0" smtClean="0"/>
              <a:t>IEEE - Institute </a:t>
            </a:r>
            <a:r>
              <a:rPr lang="en-US" sz="2400" dirty="0"/>
              <a:t>of electrical &amp; Electronics Engineers </a:t>
            </a:r>
            <a:r>
              <a:rPr lang="en-US" sz="2400" dirty="0" smtClean="0"/>
              <a:t>(</a:t>
            </a:r>
            <a:r>
              <a:rPr lang="si-LK" sz="2400" dirty="0"/>
              <a:t>විද්‍යුත් </a:t>
            </a:r>
            <a:r>
              <a:rPr lang="si-LK" sz="2400" dirty="0" smtClean="0"/>
              <a:t>හා</a:t>
            </a:r>
            <a:r>
              <a:rPr lang="en-US" sz="2400" dirty="0" smtClean="0"/>
              <a:t> </a:t>
            </a:r>
            <a:r>
              <a:rPr lang="si-LK" sz="2400" dirty="0" smtClean="0"/>
              <a:t>ඉල</a:t>
            </a:r>
            <a:r>
              <a:rPr lang="si-LK" sz="2400" dirty="0"/>
              <a:t>ෙක්ට්‍රොනික</a:t>
            </a:r>
            <a:r>
              <a:rPr lang="si-LK" sz="2400" dirty="0" smtClean="0"/>
              <a:t> ඉ</a:t>
            </a:r>
            <a:r>
              <a:rPr lang="si-LK" sz="2400" dirty="0"/>
              <a:t>ංජිනේරුවරුන් ගේ </a:t>
            </a:r>
            <a:r>
              <a:rPr lang="si-LK" sz="2400" dirty="0" smtClean="0"/>
              <a:t>ආයතනය</a:t>
            </a:r>
            <a:r>
              <a:rPr lang="en-US" sz="2400" dirty="0" smtClean="0"/>
              <a:t>)</a:t>
            </a:r>
          </a:p>
          <a:p>
            <a:pPr>
              <a:lnSpc>
                <a:spcPct val="150000"/>
              </a:lnSpc>
            </a:pPr>
            <a:r>
              <a:rPr lang="si-LK" sz="2400" dirty="0" smtClean="0"/>
              <a:t>ම</a:t>
            </a:r>
            <a:r>
              <a:rPr lang="si-LK" sz="2400" dirty="0"/>
              <a:t>ෙම ක්‍රමයෙහි මුල් නිර්මාත</a:t>
            </a:r>
            <a:r>
              <a:rPr lang="si-LK" sz="2400" dirty="0" smtClean="0"/>
              <a:t>ෘ </a:t>
            </a:r>
            <a:r>
              <a:rPr lang="en-US" sz="2400" dirty="0" smtClean="0"/>
              <a:t>Xerox </a:t>
            </a:r>
            <a:r>
              <a:rPr lang="si-LK" sz="2400" dirty="0"/>
              <a:t>සමාගමය</a:t>
            </a:r>
            <a:r>
              <a:rPr lang="si-LK" sz="2400" dirty="0" smtClean="0"/>
              <a:t>ි.</a:t>
            </a:r>
            <a:endParaRPr lang="en-US" sz="2400" dirty="0" smtClean="0"/>
          </a:p>
          <a:p>
            <a:pPr>
              <a:lnSpc>
                <a:spcPct val="150000"/>
              </a:lnSpc>
            </a:pPr>
            <a:r>
              <a:rPr lang="en-US" sz="2400" dirty="0" smtClean="0"/>
              <a:t>Twisted Pair, Coaxial Cable, Wireless</a:t>
            </a:r>
          </a:p>
          <a:p>
            <a:pPr>
              <a:lnSpc>
                <a:spcPct val="150000"/>
              </a:lnSpc>
            </a:pPr>
            <a:r>
              <a:rPr lang="en-US" sz="2400" dirty="0"/>
              <a:t>10 Base T (10 Mbps) </a:t>
            </a:r>
            <a:r>
              <a:rPr lang="en-US" sz="2400" dirty="0">
                <a:sym typeface="Wingdings" panose="05000000000000000000" pitchFamily="2" charset="2"/>
              </a:rPr>
              <a:t> 100 Base T(100 Mbps)  Gigabit Ethernet (1000 Mbps)</a:t>
            </a:r>
          </a:p>
          <a:p>
            <a:endParaRPr lang="en-US" sz="2400" dirty="0"/>
          </a:p>
        </p:txBody>
      </p:sp>
    </p:spTree>
    <p:extLst>
      <p:ext uri="{BB962C8B-B14F-4D97-AF65-F5344CB8AC3E}">
        <p14:creationId xmlns:p14="http://schemas.microsoft.com/office/powerpoint/2010/main" val="821593741"/>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9099" y="2802356"/>
            <a:ext cx="8713940" cy="3359061"/>
          </a:xfrm>
          <a:prstGeom prst="rect">
            <a:avLst/>
          </a:prstGeom>
        </p:spPr>
        <p:txBody>
          <a:bodyPr wrap="square">
            <a:spAutoFit/>
          </a:bodyPr>
          <a:lstStyle/>
          <a:p>
            <a:pPr marL="457189" indent="-457189">
              <a:lnSpc>
                <a:spcPct val="150000"/>
              </a:lnSpc>
              <a:buFont typeface="Arial" panose="020B0604020202020204" pitchFamily="34" charset="0"/>
              <a:buChar char="•"/>
            </a:pPr>
            <a:r>
              <a:rPr lang="en-US" sz="2400" dirty="0"/>
              <a:t>Basic protocols</a:t>
            </a:r>
          </a:p>
          <a:p>
            <a:pPr marL="457189" indent="-457189">
              <a:lnSpc>
                <a:spcPct val="150000"/>
              </a:lnSpc>
              <a:buFont typeface="Arial" panose="020B0604020202020204" pitchFamily="34" charset="0"/>
              <a:buChar char="•"/>
            </a:pPr>
            <a:r>
              <a:rPr lang="en-US" sz="2400" dirty="0"/>
              <a:t>Ethernet-IEEE 802.3</a:t>
            </a:r>
          </a:p>
          <a:p>
            <a:pPr marL="457189" indent="-457189">
              <a:lnSpc>
                <a:spcPct val="150000"/>
              </a:lnSpc>
              <a:buFont typeface="Arial" panose="020B0604020202020204" pitchFamily="34" charset="0"/>
              <a:buChar char="•"/>
            </a:pPr>
            <a:r>
              <a:rPr lang="en-US" sz="2400" dirty="0"/>
              <a:t>(CSMA/CD)</a:t>
            </a:r>
          </a:p>
          <a:p>
            <a:pPr marL="457189" indent="-457189">
              <a:lnSpc>
                <a:spcPct val="150000"/>
              </a:lnSpc>
              <a:buFont typeface="Arial" panose="020B0604020202020204" pitchFamily="34" charset="0"/>
              <a:buChar char="•"/>
            </a:pPr>
            <a:r>
              <a:rPr lang="en-US" sz="2400" dirty="0"/>
              <a:t>Token ring – IEEE 802.5</a:t>
            </a:r>
          </a:p>
          <a:p>
            <a:pPr marL="457189" indent="-457189">
              <a:lnSpc>
                <a:spcPct val="150000"/>
              </a:lnSpc>
              <a:buFont typeface="Arial" panose="020B0604020202020204" pitchFamily="34" charset="0"/>
              <a:buChar char="•"/>
            </a:pPr>
            <a:r>
              <a:rPr lang="en-US" sz="2400" dirty="0"/>
              <a:t>IP, TCP, UDP, ICMP</a:t>
            </a:r>
          </a:p>
          <a:p>
            <a:pPr marL="457189" indent="-457189">
              <a:lnSpc>
                <a:spcPct val="150000"/>
              </a:lnSpc>
              <a:buFont typeface="Arial" panose="020B0604020202020204" pitchFamily="34" charset="0"/>
              <a:buChar char="•"/>
            </a:pPr>
            <a:r>
              <a:rPr lang="en-US" sz="2400" dirty="0"/>
              <a:t>FTP, SMTP, POP, PPP, Telnet</a:t>
            </a:r>
          </a:p>
        </p:txBody>
      </p:sp>
      <p:sp>
        <p:nvSpPr>
          <p:cNvPr id="5" name="Title 4"/>
          <p:cNvSpPr>
            <a:spLocks noGrp="1"/>
          </p:cNvSpPr>
          <p:nvPr>
            <p:ph type="title"/>
          </p:nvPr>
        </p:nvSpPr>
        <p:spPr>
          <a:xfrm>
            <a:off x="1331933" y="290549"/>
            <a:ext cx="10515600" cy="641055"/>
          </a:xfrm>
        </p:spPr>
        <p:txBody>
          <a:bodyPr>
            <a:normAutofit/>
          </a:bodyPr>
          <a:lstStyle/>
          <a:p>
            <a:pPr algn="ctr"/>
            <a:r>
              <a:rPr lang="si-LK" sz="3200" dirty="0"/>
              <a:t>දත්ත සම්ප්‍රේශණ නියමාවලි</a:t>
            </a:r>
            <a:endParaRPr lang="en-US" sz="3200" dirty="0"/>
          </a:p>
        </p:txBody>
      </p:sp>
      <p:sp>
        <p:nvSpPr>
          <p:cNvPr id="6" name="Content Placeholder 5"/>
          <p:cNvSpPr>
            <a:spLocks noGrp="1"/>
          </p:cNvSpPr>
          <p:nvPr>
            <p:ph idx="1"/>
          </p:nvPr>
        </p:nvSpPr>
        <p:spPr>
          <a:xfrm>
            <a:off x="481005" y="1207177"/>
            <a:ext cx="11366528" cy="1415143"/>
          </a:xfrm>
        </p:spPr>
        <p:txBody>
          <a:bodyPr>
            <a:normAutofit/>
          </a:bodyPr>
          <a:lstStyle/>
          <a:p>
            <a:pPr marL="0" indent="0">
              <a:lnSpc>
                <a:spcPct val="150000"/>
              </a:lnSpc>
              <a:buNone/>
            </a:pPr>
            <a:r>
              <a:rPr lang="si-LK" sz="2400" dirty="0" smtClean="0"/>
              <a:t>පරිගණක ජාලයක් තුල එක </a:t>
            </a:r>
            <a:r>
              <a:rPr lang="en-US" sz="2400" dirty="0" smtClean="0"/>
              <a:t>Node </a:t>
            </a:r>
            <a:r>
              <a:rPr lang="si-LK" sz="2400" dirty="0" smtClean="0"/>
              <a:t>එකක සිට තවත් </a:t>
            </a:r>
            <a:r>
              <a:rPr lang="en-US" sz="2400" dirty="0" smtClean="0"/>
              <a:t>Node </a:t>
            </a:r>
            <a:r>
              <a:rPr lang="si-LK" sz="2400" dirty="0" smtClean="0"/>
              <a:t>එකකට දත්ත සම්ප්‍රේශණයේ දී භාවිතා</a:t>
            </a:r>
            <a:r>
              <a:rPr lang="en-US" sz="2400" dirty="0" smtClean="0"/>
              <a:t> l</a:t>
            </a:r>
            <a:r>
              <a:rPr lang="si-LK" sz="2400" dirty="0" smtClean="0"/>
              <a:t>කරන නීති, රීති හා සම්මතයන් නියමාවලි (</a:t>
            </a:r>
            <a:r>
              <a:rPr lang="en-US" sz="2400" dirty="0" smtClean="0"/>
              <a:t>protocol) </a:t>
            </a:r>
            <a:r>
              <a:rPr lang="si-LK" sz="2400" dirty="0" smtClean="0"/>
              <a:t>ලෙස හඳුන්වයි.</a:t>
            </a:r>
            <a:endParaRPr lang="en-US" sz="2400" dirty="0"/>
          </a:p>
        </p:txBody>
      </p:sp>
    </p:spTree>
    <p:extLst>
      <p:ext uri="{BB962C8B-B14F-4D97-AF65-F5344CB8AC3E}">
        <p14:creationId xmlns:p14="http://schemas.microsoft.com/office/powerpoint/2010/main" val="2557718486"/>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7132"/>
            <a:ext cx="10515600" cy="1263259"/>
          </a:xfrm>
        </p:spPr>
        <p:txBody>
          <a:bodyPr>
            <a:normAutofit/>
          </a:bodyPr>
          <a:lstStyle/>
          <a:p>
            <a:pPr algn="ctr"/>
            <a:r>
              <a:rPr lang="en-US" sz="3200" dirty="0"/>
              <a:t>CSMA/CD -Carrier Sensitive Multiple Access </a:t>
            </a:r>
            <a:br>
              <a:rPr lang="en-US" sz="3200" dirty="0"/>
            </a:br>
            <a:r>
              <a:rPr lang="en-US" sz="3200" dirty="0"/>
              <a:t>with Collision Detection</a:t>
            </a:r>
          </a:p>
        </p:txBody>
      </p:sp>
      <p:sp>
        <p:nvSpPr>
          <p:cNvPr id="3" name="Content Placeholder 2"/>
          <p:cNvSpPr>
            <a:spLocks noGrp="1"/>
          </p:cNvSpPr>
          <p:nvPr>
            <p:ph idx="1"/>
          </p:nvPr>
        </p:nvSpPr>
        <p:spPr>
          <a:xfrm>
            <a:off x="162842" y="1474897"/>
            <a:ext cx="11699311" cy="5101267"/>
          </a:xfrm>
        </p:spPr>
        <p:txBody>
          <a:bodyPr/>
          <a:lstStyle/>
          <a:p>
            <a:pPr>
              <a:lnSpc>
                <a:spcPct val="150000"/>
              </a:lnSpc>
            </a:pPr>
            <a:r>
              <a:rPr lang="en-US" dirty="0"/>
              <a:t>Ethernet LAN </a:t>
            </a:r>
            <a:r>
              <a:rPr lang="si-LK" dirty="0"/>
              <a:t>හිදී පරිගණක අතර සන්නිවේදයෙදී  යොදාගන්නා සන්නිවේදන ක්‍රමය </a:t>
            </a:r>
            <a:endParaRPr lang="en-US" dirty="0" smtClean="0"/>
          </a:p>
          <a:p>
            <a:pPr>
              <a:lnSpc>
                <a:spcPct val="150000"/>
              </a:lnSpc>
            </a:pPr>
            <a:r>
              <a:rPr lang="en-US" dirty="0" smtClean="0"/>
              <a:t>Data Packet </a:t>
            </a:r>
            <a:r>
              <a:rPr lang="si-LK" dirty="0" smtClean="0"/>
              <a:t>භාවිතා කරයි</a:t>
            </a:r>
          </a:p>
          <a:p>
            <a:pPr>
              <a:lnSpc>
                <a:spcPct val="150000"/>
              </a:lnSpc>
            </a:pPr>
            <a:r>
              <a:rPr lang="en-US" dirty="0" smtClean="0"/>
              <a:t>Data Packet</a:t>
            </a:r>
          </a:p>
          <a:p>
            <a:pPr lvl="1">
              <a:lnSpc>
                <a:spcPct val="150000"/>
              </a:lnSpc>
            </a:pPr>
            <a:r>
              <a:rPr lang="en-US" sz="2800" dirty="0"/>
              <a:t>Sender IP or MAC</a:t>
            </a:r>
          </a:p>
          <a:p>
            <a:pPr lvl="1">
              <a:lnSpc>
                <a:spcPct val="150000"/>
              </a:lnSpc>
            </a:pPr>
            <a:r>
              <a:rPr lang="en-US" sz="2800" dirty="0"/>
              <a:t>Receiver IP or MAC</a:t>
            </a:r>
          </a:p>
          <a:p>
            <a:pPr lvl="1">
              <a:lnSpc>
                <a:spcPct val="150000"/>
              </a:lnSpc>
            </a:pPr>
            <a:r>
              <a:rPr lang="si-LK" sz="2800" dirty="0"/>
              <a:t>හානිවන හෝ විකෘති වන දත්ත හඳුනා ගැනීම හා පරීක්ෂා කිරීම</a:t>
            </a:r>
            <a:endParaRPr lang="en-US" sz="2800" dirty="0"/>
          </a:p>
          <a:p>
            <a:pPr lvl="1"/>
            <a:endParaRPr lang="si-LK" dirty="0" smtClean="0"/>
          </a:p>
          <a:p>
            <a:pPr marL="0" indent="0">
              <a:buNone/>
            </a:pPr>
            <a:endParaRPr lang="si-LK" dirty="0" smtClean="0"/>
          </a:p>
          <a:p>
            <a:endParaRPr lang="en-US" dirty="0"/>
          </a:p>
        </p:txBody>
      </p:sp>
    </p:spTree>
    <p:extLst>
      <p:ext uri="{BB962C8B-B14F-4D97-AF65-F5344CB8AC3E}">
        <p14:creationId xmlns:p14="http://schemas.microsoft.com/office/powerpoint/2010/main" val="600426416"/>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762217"/>
          </a:xfrm>
        </p:spPr>
        <p:txBody>
          <a:bodyPr>
            <a:normAutofit/>
          </a:bodyPr>
          <a:lstStyle/>
          <a:p>
            <a:pPr algn="ctr"/>
            <a:r>
              <a:rPr lang="en-US" sz="3200" dirty="0"/>
              <a:t>Token ring – IEEE 802.5</a:t>
            </a:r>
          </a:p>
        </p:txBody>
      </p:sp>
      <p:sp>
        <p:nvSpPr>
          <p:cNvPr id="3" name="Content Placeholder 2"/>
          <p:cNvSpPr>
            <a:spLocks noGrp="1"/>
          </p:cNvSpPr>
          <p:nvPr>
            <p:ph idx="1"/>
          </p:nvPr>
        </p:nvSpPr>
        <p:spPr>
          <a:xfrm>
            <a:off x="260963" y="1349636"/>
            <a:ext cx="6427940" cy="5226528"/>
          </a:xfrm>
        </p:spPr>
        <p:txBody>
          <a:bodyPr>
            <a:normAutofit lnSpcReduction="10000"/>
          </a:bodyPr>
          <a:lstStyle/>
          <a:p>
            <a:pPr>
              <a:lnSpc>
                <a:spcPct val="150000"/>
              </a:lnSpc>
            </a:pPr>
            <a:r>
              <a:rPr lang="en-US" sz="2400" dirty="0" smtClean="0"/>
              <a:t>Ring Topology LAN </a:t>
            </a:r>
            <a:r>
              <a:rPr lang="si-LK" sz="2400" dirty="0" smtClean="0"/>
              <a:t>වල දත්ත සන්නිවේදනය සඳහා භාවිතා කරන නියමාවලියකි</a:t>
            </a:r>
            <a:r>
              <a:rPr lang="en-US" sz="2400" dirty="0" smtClean="0"/>
              <a:t>.</a:t>
            </a:r>
          </a:p>
          <a:p>
            <a:pPr>
              <a:lnSpc>
                <a:spcPct val="150000"/>
              </a:lnSpc>
            </a:pPr>
            <a:r>
              <a:rPr lang="en-US" sz="2400" dirty="0" smtClean="0"/>
              <a:t>Ring Topology </a:t>
            </a:r>
            <a:r>
              <a:rPr lang="si-LK" sz="2400" dirty="0" smtClean="0"/>
              <a:t>අනුව සකස්කර ඇති පරිගණක ජාලවල </a:t>
            </a:r>
            <a:r>
              <a:rPr lang="en-US" sz="2400" dirty="0" smtClean="0"/>
              <a:t>Node </a:t>
            </a:r>
            <a:r>
              <a:rPr lang="si-LK" sz="2400" dirty="0" smtClean="0"/>
              <a:t>එකෙන් </a:t>
            </a:r>
            <a:r>
              <a:rPr lang="en-US" sz="2400" dirty="0" smtClean="0"/>
              <a:t>Node </a:t>
            </a:r>
            <a:r>
              <a:rPr lang="si-LK" sz="2400" dirty="0" smtClean="0"/>
              <a:t>එකට </a:t>
            </a:r>
            <a:r>
              <a:rPr lang="si-LK" sz="2400" dirty="0"/>
              <a:t>එකම අවස්ථාවේ</a:t>
            </a:r>
            <a:r>
              <a:rPr lang="en-US" sz="2400" dirty="0"/>
              <a:t> </a:t>
            </a:r>
            <a:r>
              <a:rPr lang="si-LK" sz="2400" dirty="0" smtClean="0"/>
              <a:t>දත්ත ගමන් කිරීමේ දී ගැටුමක් (</a:t>
            </a:r>
            <a:r>
              <a:rPr lang="en-US" sz="2400" dirty="0" smtClean="0"/>
              <a:t>collision </a:t>
            </a:r>
            <a:r>
              <a:rPr lang="en-US" sz="2400" dirty="0"/>
              <a:t>of data between two </a:t>
            </a:r>
            <a:r>
              <a:rPr lang="en-US" sz="2400" dirty="0" smtClean="0"/>
              <a:t>computers</a:t>
            </a:r>
            <a:r>
              <a:rPr lang="si-LK" sz="2400" dirty="0" smtClean="0"/>
              <a:t>) ඇති විය හැකිය.</a:t>
            </a:r>
          </a:p>
          <a:p>
            <a:pPr>
              <a:lnSpc>
                <a:spcPct val="150000"/>
              </a:lnSpc>
            </a:pPr>
            <a:r>
              <a:rPr lang="si-LK" sz="2400" dirty="0" smtClean="0"/>
              <a:t>එය වැලැකවීමට </a:t>
            </a:r>
            <a:r>
              <a:rPr lang="en-US" sz="2400" dirty="0" smtClean="0"/>
              <a:t>token </a:t>
            </a:r>
            <a:r>
              <a:rPr lang="si-LK" sz="2400" dirty="0" smtClean="0"/>
              <a:t>එකක් භාවිතා කරයි</a:t>
            </a:r>
          </a:p>
          <a:p>
            <a:pPr>
              <a:lnSpc>
                <a:spcPct val="150000"/>
              </a:lnSpc>
            </a:pPr>
            <a:r>
              <a:rPr lang="si-LK" sz="2400" dirty="0" smtClean="0"/>
              <a:t> දත්ත හුවමාරුව සදහා අවස්ථාව හිමි වන්නේ මෙම </a:t>
            </a:r>
            <a:r>
              <a:rPr lang="en-US" sz="2400" dirty="0" smtClean="0"/>
              <a:t>token </a:t>
            </a:r>
            <a:r>
              <a:rPr lang="si-LK" sz="2400" dirty="0" smtClean="0"/>
              <a:t>එක සහිත පරිගණකයටයි.</a:t>
            </a:r>
            <a:endParaRPr lang="en-US" sz="2400" dirty="0" smtClean="0"/>
          </a:p>
          <a:p>
            <a:endParaRPr lang="si-LK" dirty="0" smtClean="0"/>
          </a:p>
          <a:p>
            <a:endParaRPr lang="en-US" dirty="0"/>
          </a:p>
        </p:txBody>
      </p:sp>
      <p:pic>
        <p:nvPicPr>
          <p:cNvPr id="1026" name="Picture 2" descr="https://upload.wikimedia.org/wikipedia/commons/thumb/c/cb/Token_ring.svg/817px-Token_ring.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489" y="1261957"/>
            <a:ext cx="4864294" cy="36482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30229" y="5323562"/>
            <a:ext cx="2823575" cy="369332"/>
          </a:xfrm>
          <a:prstGeom prst="rect">
            <a:avLst/>
          </a:prstGeom>
          <a:noFill/>
        </p:spPr>
        <p:txBody>
          <a:bodyPr wrap="square" rtlCol="0">
            <a:spAutoFit/>
          </a:bodyPr>
          <a:lstStyle/>
          <a:p>
            <a:r>
              <a:rPr lang="en-US" dirty="0"/>
              <a:t>MAU – Multi Access Unit</a:t>
            </a:r>
          </a:p>
        </p:txBody>
      </p:sp>
    </p:spTree>
    <p:extLst>
      <p:ext uri="{BB962C8B-B14F-4D97-AF65-F5344CB8AC3E}">
        <p14:creationId xmlns:p14="http://schemas.microsoft.com/office/powerpoint/2010/main" val="384443782"/>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2287"/>
            <a:ext cx="10515600" cy="649483"/>
          </a:xfrm>
        </p:spPr>
        <p:txBody>
          <a:bodyPr>
            <a:normAutofit/>
          </a:bodyPr>
          <a:lstStyle/>
          <a:p>
            <a:pPr algn="ctr"/>
            <a:r>
              <a:rPr lang="en-US" sz="3600" dirty="0"/>
              <a:t>IEEE 802.11b, IEEE 802.11g, IEEE 802.11n</a:t>
            </a:r>
          </a:p>
        </p:txBody>
      </p:sp>
      <p:sp>
        <p:nvSpPr>
          <p:cNvPr id="3" name="Content Placeholder 2"/>
          <p:cNvSpPr>
            <a:spLocks noGrp="1"/>
          </p:cNvSpPr>
          <p:nvPr>
            <p:ph idx="1"/>
          </p:nvPr>
        </p:nvSpPr>
        <p:spPr>
          <a:xfrm>
            <a:off x="338208" y="851769"/>
            <a:ext cx="11473841" cy="5724395"/>
          </a:xfrm>
        </p:spPr>
        <p:txBody>
          <a:bodyPr>
            <a:normAutofit/>
          </a:bodyPr>
          <a:lstStyle/>
          <a:p>
            <a:pPr>
              <a:lnSpc>
                <a:spcPct val="150000"/>
              </a:lnSpc>
            </a:pPr>
            <a:r>
              <a:rPr lang="en-US" sz="2400" dirty="0"/>
              <a:t>Wireless </a:t>
            </a:r>
            <a:r>
              <a:rPr lang="si-LK" sz="2400" dirty="0"/>
              <a:t>උපකරණ නිෂ්පාදනයේදී උපයෝගී කරගන්නා  ජාත්‍යන්තර සම්මතයන් කිහිපයක් ඇත .ලොව කොහේ එම උපකරණ නිපඳවුවත් එම සම්මත යටතේ නිෂ්පාදනය කලයුතුවේ .මෙම සම්මුතීන් ලොවට ඉදිරිපත් කරනු ලබන්නේ </a:t>
            </a:r>
            <a:r>
              <a:rPr lang="en-US" sz="2400" dirty="0" smtClean="0"/>
              <a:t>IEEE </a:t>
            </a:r>
            <a:r>
              <a:rPr lang="si-LK" sz="2400" dirty="0" smtClean="0"/>
              <a:t>මග</a:t>
            </a:r>
            <a:r>
              <a:rPr lang="si-LK" sz="2400" dirty="0"/>
              <a:t>ිනි .මෙම සම්මුතීන් පහත ආකරයෙන් දැක්වේ</a:t>
            </a:r>
          </a:p>
          <a:p>
            <a:pPr>
              <a:lnSpc>
                <a:spcPct val="150000"/>
              </a:lnSpc>
            </a:pPr>
            <a:r>
              <a:rPr lang="si-LK" sz="2400" dirty="0" smtClean="0"/>
              <a:t>1</a:t>
            </a:r>
            <a:r>
              <a:rPr lang="si-LK" sz="2400" dirty="0"/>
              <a:t>. </a:t>
            </a:r>
            <a:r>
              <a:rPr lang="en-US" sz="2400" dirty="0"/>
              <a:t>IEEE 802.11b -</a:t>
            </a:r>
            <a:r>
              <a:rPr lang="si-LK" sz="2400" dirty="0"/>
              <a:t>මෙම සම්මුතිය භාවිතාකරන උපකරණ වල දත්ත වේගය 11</a:t>
            </a:r>
            <a:r>
              <a:rPr lang="en-US" sz="2400" dirty="0"/>
              <a:t>Mbit/s </a:t>
            </a:r>
            <a:r>
              <a:rPr lang="si-LK" sz="2400" dirty="0"/>
              <a:t>වේ.</a:t>
            </a:r>
          </a:p>
          <a:p>
            <a:pPr>
              <a:lnSpc>
                <a:spcPct val="150000"/>
              </a:lnSpc>
            </a:pPr>
            <a:r>
              <a:rPr lang="si-LK" sz="2400" dirty="0"/>
              <a:t>2. </a:t>
            </a:r>
            <a:r>
              <a:rPr lang="en-US" sz="2400" dirty="0"/>
              <a:t>IEEE 802.11g-</a:t>
            </a:r>
            <a:r>
              <a:rPr lang="si-LK" sz="2400" dirty="0"/>
              <a:t>මෙම සම්මුතිය භාවිතාකරන උපකරණ වල දත්ත වේගය  22</a:t>
            </a:r>
            <a:r>
              <a:rPr lang="en-US" sz="2400" dirty="0"/>
              <a:t>Mbit/s </a:t>
            </a:r>
            <a:r>
              <a:rPr lang="si-LK" sz="2400" dirty="0"/>
              <a:t>වේ.</a:t>
            </a:r>
          </a:p>
          <a:p>
            <a:pPr>
              <a:lnSpc>
                <a:spcPct val="150000"/>
              </a:lnSpc>
            </a:pPr>
            <a:endParaRPr lang="si-LK" sz="2400" dirty="0"/>
          </a:p>
          <a:p>
            <a:pPr>
              <a:lnSpc>
                <a:spcPct val="150000"/>
              </a:lnSpc>
            </a:pPr>
            <a:r>
              <a:rPr lang="si-LK" sz="2400" dirty="0"/>
              <a:t>3. </a:t>
            </a:r>
            <a:r>
              <a:rPr lang="en-US" sz="2400" dirty="0"/>
              <a:t>IEEE 802.11n- </a:t>
            </a:r>
            <a:r>
              <a:rPr lang="si-LK" sz="2400" dirty="0"/>
              <a:t>මෙම සම්මුතිය භාවිතාකරන උපකරණ වල දත්ත වේගය 54</a:t>
            </a:r>
            <a:r>
              <a:rPr lang="en-US" sz="2400" dirty="0"/>
              <a:t>Mbit/s </a:t>
            </a:r>
            <a:r>
              <a:rPr lang="si-LK" sz="2400" dirty="0"/>
              <a:t>වේ.</a:t>
            </a:r>
          </a:p>
          <a:p>
            <a:endParaRPr lang="en-US" dirty="0"/>
          </a:p>
        </p:txBody>
      </p:sp>
    </p:spTree>
    <p:extLst>
      <p:ext uri="{BB962C8B-B14F-4D97-AF65-F5344CB8AC3E}">
        <p14:creationId xmlns:p14="http://schemas.microsoft.com/office/powerpoint/2010/main" val="20143028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0034" y="411484"/>
            <a:ext cx="10018713" cy="5836921"/>
          </a:xfrm>
        </p:spPr>
        <p:txBody>
          <a:bodyPr>
            <a:normAutofit fontScale="85000" lnSpcReduction="10000"/>
          </a:bodyPr>
          <a:lstStyle/>
          <a:p>
            <a:pPr>
              <a:lnSpc>
                <a:spcPct val="250000"/>
              </a:lnSpc>
            </a:pPr>
            <a:r>
              <a:rPr lang="si-LK" sz="3200" dirty="0"/>
              <a:t>බාහිර විද්‍යුත් තරංග වලින් වන බාධා නොමැත</a:t>
            </a:r>
          </a:p>
          <a:p>
            <a:pPr>
              <a:lnSpc>
                <a:spcPct val="250000"/>
              </a:lnSpc>
            </a:pPr>
            <a:r>
              <a:rPr lang="si-LK" sz="3200" dirty="0"/>
              <a:t>ඉතා වේගවත්</a:t>
            </a:r>
          </a:p>
          <a:p>
            <a:pPr>
              <a:lnSpc>
                <a:spcPct val="250000"/>
              </a:lnSpc>
            </a:pPr>
            <a:r>
              <a:rPr lang="si-LK" sz="3200" dirty="0"/>
              <a:t>වැඩි ධාරිතාවයකින් යුත් දත්ත සම්ප්‍රේෂණය</a:t>
            </a:r>
          </a:p>
          <a:p>
            <a:pPr>
              <a:lnSpc>
                <a:spcPct val="250000"/>
              </a:lnSpc>
            </a:pPr>
            <a:r>
              <a:rPr lang="si-LK" sz="3200" dirty="0"/>
              <a:t>පිරිවැය වැඩිය</a:t>
            </a:r>
            <a:endParaRPr lang="en-US" sz="3200" dirty="0"/>
          </a:p>
          <a:p>
            <a:pPr>
              <a:lnSpc>
                <a:spcPct val="250000"/>
              </a:lnSpc>
            </a:pPr>
            <a:r>
              <a:rPr lang="si-LK" sz="3200" dirty="0"/>
              <a:t>සම්බන්ධකිරීම සඳහා විශේෂ තාක්ෂණික ක්‍රම අවශ්‍ය වේ</a:t>
            </a:r>
            <a:endParaRPr lang="en-US" sz="3200" dirty="0"/>
          </a:p>
        </p:txBody>
      </p:sp>
    </p:spTree>
    <p:extLst>
      <p:ext uri="{BB962C8B-B14F-4D97-AF65-F5344CB8AC3E}">
        <p14:creationId xmlns:p14="http://schemas.microsoft.com/office/powerpoint/2010/main" val="7893031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0"/>
            <a:ext cx="10515600" cy="357359"/>
          </a:xfrm>
        </p:spPr>
        <p:txBody>
          <a:bodyPr>
            <a:normAutofit fontScale="90000"/>
          </a:bodyPr>
          <a:lstStyle/>
          <a:p>
            <a:r>
              <a:rPr lang="en-US" dirty="0" smtClean="0"/>
              <a:t>IP</a:t>
            </a:r>
            <a:endParaRPr lang="en-US" dirty="0"/>
          </a:p>
        </p:txBody>
      </p:sp>
      <p:sp>
        <p:nvSpPr>
          <p:cNvPr id="3" name="Content Placeholder 2"/>
          <p:cNvSpPr>
            <a:spLocks noGrp="1"/>
          </p:cNvSpPr>
          <p:nvPr>
            <p:ph idx="1"/>
          </p:nvPr>
        </p:nvSpPr>
        <p:spPr>
          <a:xfrm>
            <a:off x="149269" y="609600"/>
            <a:ext cx="11587619" cy="6129867"/>
          </a:xfrm>
        </p:spPr>
        <p:txBody>
          <a:bodyPr>
            <a:normAutofit fontScale="77500" lnSpcReduction="20000"/>
          </a:bodyPr>
          <a:lstStyle/>
          <a:p>
            <a:r>
              <a:rPr lang="en-US" dirty="0" smtClean="0"/>
              <a:t>IP</a:t>
            </a:r>
          </a:p>
          <a:p>
            <a:pPr lvl="1">
              <a:lnSpc>
                <a:spcPct val="160000"/>
              </a:lnSpc>
            </a:pPr>
            <a:r>
              <a:rPr lang="en-US" b="1" dirty="0" smtClean="0"/>
              <a:t>IP</a:t>
            </a:r>
            <a:r>
              <a:rPr lang="en-US" dirty="0"/>
              <a:t> </a:t>
            </a:r>
            <a:r>
              <a:rPr lang="en-US" dirty="0" smtClean="0"/>
              <a:t>- </a:t>
            </a:r>
            <a:r>
              <a:rPr lang="en-US" dirty="0"/>
              <a:t> </a:t>
            </a:r>
            <a:r>
              <a:rPr lang="en-US" b="1" dirty="0"/>
              <a:t>Internet Protocol</a:t>
            </a:r>
            <a:r>
              <a:rPr lang="en-US" dirty="0"/>
              <a:t>. </a:t>
            </a:r>
            <a:endParaRPr lang="en-US" dirty="0" smtClean="0"/>
          </a:p>
          <a:p>
            <a:pPr lvl="1">
              <a:lnSpc>
                <a:spcPct val="160000"/>
              </a:lnSpc>
            </a:pPr>
            <a:r>
              <a:rPr lang="si-LK" dirty="0" smtClean="0"/>
              <a:t>පරිගණනක ජාල තුල පැකට් ලෙස දත්ත සන්නිවේදනයේ දී එය මෙහෙය වීම හා පාලනය සඳහා භිවිතා කරන මූලික රීතීන් (සම්මතයන්) වල එකතුවකි (නියමාවලියකි).</a:t>
            </a:r>
            <a:endParaRPr lang="en-US" dirty="0" smtClean="0"/>
          </a:p>
          <a:p>
            <a:pPr>
              <a:lnSpc>
                <a:spcPct val="160000"/>
              </a:lnSpc>
            </a:pPr>
            <a:r>
              <a:rPr lang="en-US" sz="2400" dirty="0"/>
              <a:t>TCP -  </a:t>
            </a:r>
            <a:r>
              <a:rPr lang="en-US" sz="2400" b="1" dirty="0"/>
              <a:t>Transmission Control Protocol</a:t>
            </a:r>
          </a:p>
          <a:p>
            <a:pPr lvl="1">
              <a:lnSpc>
                <a:spcPct val="160000"/>
              </a:lnSpc>
            </a:pPr>
            <a:r>
              <a:rPr lang="en-US" dirty="0"/>
              <a:t>Internet Protocol </a:t>
            </a:r>
            <a:r>
              <a:rPr lang="si-LK" dirty="0"/>
              <a:t>සමග ක්‍රියාත්මක වන </a:t>
            </a:r>
            <a:r>
              <a:rPr lang="si-LK" dirty="0" smtClean="0"/>
              <a:t>ප්‍රධාන මෙන්ම මූලික </a:t>
            </a:r>
            <a:r>
              <a:rPr lang="si-LK" dirty="0"/>
              <a:t>සන්නිවේදන ජාල නියමාවලියයි. </a:t>
            </a:r>
            <a:r>
              <a:rPr lang="si-LK" dirty="0" smtClean="0"/>
              <a:t>අන්තර්ජාලයට ප්‍රථම පරිගණක ජාල ක්‍රියාත්මක වන බැවින් පළමුව ක්‍රියාත්මක වන්නේ </a:t>
            </a:r>
            <a:r>
              <a:rPr lang="en-US" dirty="0" smtClean="0"/>
              <a:t>TCP </a:t>
            </a:r>
            <a:r>
              <a:rPr lang="si-LK" dirty="0" smtClean="0"/>
              <a:t>නියමාවලියයි. ඉන්පසු </a:t>
            </a:r>
            <a:r>
              <a:rPr lang="en-US" dirty="0" smtClean="0"/>
              <a:t>IP </a:t>
            </a:r>
            <a:r>
              <a:rPr lang="si-LK" dirty="0" smtClean="0"/>
              <a:t>ක්‍රියාත්මක වේ. </a:t>
            </a:r>
            <a:r>
              <a:rPr lang="en-US" dirty="0" smtClean="0"/>
              <a:t>Transport Layer </a:t>
            </a:r>
            <a:r>
              <a:rPr lang="si-LK" dirty="0" smtClean="0"/>
              <a:t>එක තුලදී </a:t>
            </a:r>
            <a:r>
              <a:rPr lang="en-US" dirty="0" smtClean="0"/>
              <a:t>Host </a:t>
            </a:r>
            <a:r>
              <a:rPr lang="si-LK" dirty="0" smtClean="0"/>
              <a:t>පරිගණකයක් තවත් </a:t>
            </a:r>
            <a:r>
              <a:rPr lang="en-US" dirty="0" smtClean="0"/>
              <a:t>host </a:t>
            </a:r>
            <a:r>
              <a:rPr lang="si-LK" dirty="0" smtClean="0"/>
              <a:t>පරිගණකයක් සමග සම්බන්ධ වන්නේ </a:t>
            </a:r>
            <a:r>
              <a:rPr lang="en-US" dirty="0" smtClean="0"/>
              <a:t>TCP </a:t>
            </a:r>
            <a:r>
              <a:rPr lang="si-LK" dirty="0" smtClean="0"/>
              <a:t>මගිනි.</a:t>
            </a:r>
            <a:endParaRPr lang="en-US" dirty="0" smtClean="0"/>
          </a:p>
          <a:p>
            <a:pPr lvl="1">
              <a:lnSpc>
                <a:spcPct val="160000"/>
              </a:lnSpc>
            </a:pPr>
            <a:r>
              <a:rPr lang="si-LK" dirty="0" smtClean="0"/>
              <a:t>අන්තර්ජාලයට සම්බන්ධ බොහෙමෙයක් යෙදුම් ක්‍රියාත්මක කිරීමේ දී මූලිකවම </a:t>
            </a:r>
            <a:r>
              <a:rPr lang="en-US" dirty="0" smtClean="0"/>
              <a:t>TCP </a:t>
            </a:r>
            <a:r>
              <a:rPr lang="si-LK" dirty="0" smtClean="0"/>
              <a:t>භාවිතා කරයි.</a:t>
            </a:r>
            <a:r>
              <a:rPr lang="en-US" dirty="0" smtClean="0"/>
              <a:t> </a:t>
            </a:r>
            <a:endParaRPr lang="si-LK" dirty="0" smtClean="0"/>
          </a:p>
          <a:p>
            <a:pPr lvl="2">
              <a:lnSpc>
                <a:spcPct val="160000"/>
              </a:lnSpc>
            </a:pPr>
            <a:r>
              <a:rPr lang="en-US" sz="2400" dirty="0" smtClean="0"/>
              <a:t>World </a:t>
            </a:r>
            <a:r>
              <a:rPr lang="en-US" sz="2400" dirty="0"/>
              <a:t>Wide Web (WWW), </a:t>
            </a:r>
            <a:endParaRPr lang="si-LK" sz="2400" dirty="0" smtClean="0"/>
          </a:p>
          <a:p>
            <a:pPr lvl="2">
              <a:lnSpc>
                <a:spcPct val="160000"/>
              </a:lnSpc>
            </a:pPr>
            <a:r>
              <a:rPr lang="en-US" sz="2400" dirty="0" smtClean="0"/>
              <a:t>E-mail</a:t>
            </a:r>
            <a:r>
              <a:rPr lang="en-US" sz="2400" dirty="0"/>
              <a:t>, </a:t>
            </a:r>
            <a:endParaRPr lang="si-LK" sz="2400" dirty="0" smtClean="0"/>
          </a:p>
          <a:p>
            <a:pPr lvl="2">
              <a:lnSpc>
                <a:spcPct val="160000"/>
              </a:lnSpc>
            </a:pPr>
            <a:r>
              <a:rPr lang="en-US" sz="2400" dirty="0" smtClean="0"/>
              <a:t>File </a:t>
            </a:r>
            <a:r>
              <a:rPr lang="en-US" sz="2400" dirty="0"/>
              <a:t>Transfer Protocol, </a:t>
            </a:r>
            <a:endParaRPr lang="si-LK" sz="2400" dirty="0" smtClean="0"/>
          </a:p>
          <a:p>
            <a:pPr lvl="2">
              <a:lnSpc>
                <a:spcPct val="160000"/>
              </a:lnSpc>
            </a:pPr>
            <a:r>
              <a:rPr lang="en-US" sz="2400" dirty="0" smtClean="0"/>
              <a:t>Secure </a:t>
            </a:r>
            <a:r>
              <a:rPr lang="en-US" sz="2400" dirty="0"/>
              <a:t>Shell, peer-to-peer file sharing, and streaming media applications.</a:t>
            </a:r>
          </a:p>
          <a:p>
            <a:pPr lvl="1"/>
            <a:endParaRPr lang="si-LK" dirty="0" smtClean="0"/>
          </a:p>
          <a:p>
            <a:endParaRPr lang="si-LK" dirty="0" smtClean="0"/>
          </a:p>
          <a:p>
            <a:pPr lvl="1"/>
            <a:endParaRPr lang="en-US" dirty="0"/>
          </a:p>
        </p:txBody>
      </p:sp>
    </p:spTree>
    <p:extLst>
      <p:ext uri="{BB962C8B-B14F-4D97-AF65-F5344CB8AC3E}">
        <p14:creationId xmlns:p14="http://schemas.microsoft.com/office/powerpoint/2010/main" val="1333040207"/>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TCP -  Transmission Control </a:t>
            </a:r>
            <a:r>
              <a:rPr lang="en-US" sz="3200" dirty="0" smtClean="0"/>
              <a:t>Protocol</a:t>
            </a:r>
            <a:r>
              <a:rPr lang="si-LK" sz="3200" dirty="0" smtClean="0"/>
              <a:t> ....</a:t>
            </a:r>
            <a:endParaRPr lang="en-US" sz="3200" dirty="0"/>
          </a:p>
        </p:txBody>
      </p:sp>
      <p:pic>
        <p:nvPicPr>
          <p:cNvPr id="4" name="Content Placeholder 3"/>
          <p:cNvPicPr>
            <a:picLocks noGrp="1" noChangeAspect="1"/>
          </p:cNvPicPr>
          <p:nvPr>
            <p:ph idx="1"/>
          </p:nvPr>
        </p:nvPicPr>
        <p:blipFill>
          <a:blip r:embed="rId2"/>
          <a:stretch>
            <a:fillRect/>
          </a:stretch>
        </p:blipFill>
        <p:spPr>
          <a:xfrm>
            <a:off x="1013178" y="2287499"/>
            <a:ext cx="10049510" cy="1449123"/>
          </a:xfrm>
          <a:prstGeom prst="rect">
            <a:avLst/>
          </a:prstGeom>
        </p:spPr>
      </p:pic>
    </p:spTree>
    <p:extLst>
      <p:ext uri="{BB962C8B-B14F-4D97-AF65-F5344CB8AC3E}">
        <p14:creationId xmlns:p14="http://schemas.microsoft.com/office/powerpoint/2010/main" val="37760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051" y="435236"/>
            <a:ext cx="10515600" cy="6228611"/>
          </a:xfrm>
        </p:spPr>
        <p:txBody>
          <a:bodyPr/>
          <a:lstStyle/>
          <a:p>
            <a:r>
              <a:rPr lang="en-US" dirty="0" smtClean="0"/>
              <a:t>UDP - </a:t>
            </a:r>
            <a:r>
              <a:rPr lang="en-US" dirty="0"/>
              <a:t>User Datagram </a:t>
            </a:r>
            <a:r>
              <a:rPr lang="en-US" dirty="0" smtClean="0"/>
              <a:t>Protocol</a:t>
            </a:r>
          </a:p>
          <a:p>
            <a:pPr lvl="1"/>
            <a:r>
              <a:rPr lang="si-LK" dirty="0" smtClean="0"/>
              <a:t>අන්තර්ජාල නියමාවලිය සමඟ ක්‍රියාත්මක වන තවත් ප්‍රධානතම නියමාවලියකි.</a:t>
            </a:r>
            <a:r>
              <a:rPr lang="en-US" dirty="0" smtClean="0"/>
              <a:t> </a:t>
            </a:r>
          </a:p>
          <a:p>
            <a:pPr lvl="1"/>
            <a:r>
              <a:rPr lang="si-LK" dirty="0" smtClean="0"/>
              <a:t>දෝෂ පරික්ෂා කිරීම නිවැරදි කිරීම සදහා යොද</a:t>
            </a:r>
            <a:r>
              <a:rPr lang="si-LK" dirty="0"/>
              <a:t>ා</a:t>
            </a:r>
            <a:r>
              <a:rPr lang="si-LK" dirty="0" smtClean="0"/>
              <a:t> ගනී</a:t>
            </a:r>
          </a:p>
          <a:p>
            <a:pPr lvl="1"/>
            <a:r>
              <a:rPr lang="si-LK" dirty="0" smtClean="0"/>
              <a:t>යවන දත්ත ලැබෙන බවට සහතික වීමක් නැත</a:t>
            </a:r>
          </a:p>
          <a:p>
            <a:pPr lvl="1"/>
            <a:r>
              <a:rPr lang="si-LK" dirty="0" smtClean="0"/>
              <a:t>දත්ත යවන්නා සහ ලබන්නා මූලිකවම සම්බන්ධ වීමක් නැත</a:t>
            </a:r>
          </a:p>
          <a:p>
            <a:endParaRPr lang="en-US" dirty="0" smtClean="0"/>
          </a:p>
          <a:p>
            <a:pPr lvl="1"/>
            <a:endParaRPr lang="en-US" dirty="0"/>
          </a:p>
        </p:txBody>
      </p:sp>
      <p:pic>
        <p:nvPicPr>
          <p:cNvPr id="2" name="Picture 1"/>
          <p:cNvPicPr>
            <a:picLocks noChangeAspect="1"/>
          </p:cNvPicPr>
          <p:nvPr/>
        </p:nvPicPr>
        <p:blipFill>
          <a:blip r:embed="rId3"/>
          <a:stretch>
            <a:fillRect/>
          </a:stretch>
        </p:blipFill>
        <p:spPr>
          <a:xfrm>
            <a:off x="1184631" y="3106628"/>
            <a:ext cx="10205858" cy="1826616"/>
          </a:xfrm>
          <a:prstGeom prst="rect">
            <a:avLst/>
          </a:prstGeom>
        </p:spPr>
      </p:pic>
    </p:spTree>
    <p:extLst>
      <p:ext uri="{BB962C8B-B14F-4D97-AF65-F5344CB8AC3E}">
        <p14:creationId xmlns:p14="http://schemas.microsoft.com/office/powerpoint/2010/main" val="384101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64444"/>
            <a:ext cx="10515600" cy="5612519"/>
          </a:xfrm>
        </p:spPr>
        <p:txBody>
          <a:bodyPr>
            <a:normAutofit/>
          </a:bodyPr>
          <a:lstStyle/>
          <a:p>
            <a:r>
              <a:rPr lang="en-US" dirty="0"/>
              <a:t>ICMP – Internet Control Message Protocol</a:t>
            </a:r>
          </a:p>
          <a:p>
            <a:pPr lvl="1"/>
            <a:r>
              <a:rPr lang="si-LK" dirty="0"/>
              <a:t>දත්ත සම්ප්‍රේශණ මාධ්‍යන් තුල උපකරණ අතර පණිවිඩ හුවමාරුව සඳහා භාවිතා කරයි</a:t>
            </a:r>
          </a:p>
          <a:p>
            <a:pPr lvl="1"/>
            <a:r>
              <a:rPr lang="si-LK" dirty="0"/>
              <a:t>දත්ත සම්ප්‍රෙෂනයේ දී ඇතිවන දෝෂ පිළිබඳ පණිවිඩ ලබා දෙයි</a:t>
            </a:r>
          </a:p>
          <a:p>
            <a:r>
              <a:rPr lang="en-US" dirty="0" smtClean="0"/>
              <a:t>SMTP </a:t>
            </a:r>
            <a:r>
              <a:rPr lang="en-US" dirty="0"/>
              <a:t>- Simple Mail Transfer Protocol</a:t>
            </a:r>
          </a:p>
          <a:p>
            <a:pPr lvl="1"/>
            <a:r>
              <a:rPr lang="si-LK" dirty="0"/>
              <a:t>ඊමේල් පණිවිඩ හුවමාරුවේ දී භාවිතා කරයි.</a:t>
            </a:r>
          </a:p>
          <a:p>
            <a:pPr lvl="1"/>
            <a:r>
              <a:rPr lang="si-LK" dirty="0"/>
              <a:t>උප නියමාවලි 2කි</a:t>
            </a:r>
          </a:p>
          <a:p>
            <a:pPr lvl="2"/>
            <a:r>
              <a:rPr lang="en-US" dirty="0"/>
              <a:t>POP 3 </a:t>
            </a:r>
          </a:p>
          <a:p>
            <a:pPr lvl="2"/>
            <a:r>
              <a:rPr lang="en-US" dirty="0"/>
              <a:t>IMAP</a:t>
            </a:r>
          </a:p>
          <a:p>
            <a:endParaRPr lang="en-US" dirty="0"/>
          </a:p>
        </p:txBody>
      </p:sp>
    </p:spTree>
    <p:extLst>
      <p:ext uri="{BB962C8B-B14F-4D97-AF65-F5344CB8AC3E}">
        <p14:creationId xmlns:p14="http://schemas.microsoft.com/office/powerpoint/2010/main" val="22723483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0415" y="585548"/>
            <a:ext cx="10515600" cy="5978091"/>
          </a:xfrm>
        </p:spPr>
        <p:txBody>
          <a:bodyPr>
            <a:normAutofit/>
          </a:bodyPr>
          <a:lstStyle/>
          <a:p>
            <a:r>
              <a:rPr lang="en-US" dirty="0" smtClean="0"/>
              <a:t>PPP – Point to Point Protocol</a:t>
            </a:r>
          </a:p>
          <a:p>
            <a:pPr lvl="1"/>
            <a:r>
              <a:rPr lang="en-US" dirty="0" smtClean="0"/>
              <a:t>Nodes </a:t>
            </a:r>
            <a:r>
              <a:rPr lang="si-LK" dirty="0" smtClean="0"/>
              <a:t>2ක් අතර සෘජු සන්නිවේදන සම්බන්ධතාවය ගොඩ නැගීම භාවිතා කරයි</a:t>
            </a:r>
          </a:p>
          <a:p>
            <a:pPr lvl="1"/>
            <a:r>
              <a:rPr lang="en-US" dirty="0" smtClean="0"/>
              <a:t>Data</a:t>
            </a:r>
            <a:r>
              <a:rPr lang="si-LK" dirty="0"/>
              <a:t> </a:t>
            </a:r>
            <a:r>
              <a:rPr lang="en-US" dirty="0" smtClean="0"/>
              <a:t>link Layer </a:t>
            </a:r>
            <a:r>
              <a:rPr lang="si-LK" dirty="0" smtClean="0"/>
              <a:t>තුල භාවිතා කරන සන්නිවේදන නියමාලියකි</a:t>
            </a:r>
          </a:p>
          <a:p>
            <a:pPr marL="457189" lvl="1" indent="0">
              <a:buNone/>
            </a:pPr>
            <a:r>
              <a:rPr lang="si-LK" u="sng" dirty="0" smtClean="0"/>
              <a:t>ලක්ෂණ</a:t>
            </a:r>
          </a:p>
          <a:p>
            <a:pPr lvl="1"/>
            <a:r>
              <a:rPr lang="en-US" dirty="0" smtClean="0"/>
              <a:t>Routers 2</a:t>
            </a:r>
            <a:r>
              <a:rPr lang="si-LK" dirty="0" smtClean="0"/>
              <a:t>ක් වෙනත් කිසිම උපාංගයක් (</a:t>
            </a:r>
            <a:r>
              <a:rPr lang="en-US" dirty="0" smtClean="0"/>
              <a:t>Host) </a:t>
            </a:r>
            <a:r>
              <a:rPr lang="si-LK" dirty="0" smtClean="0"/>
              <a:t>නොමැතිව සම්බන්ධ කරයි</a:t>
            </a:r>
            <a:endParaRPr lang="en-US" dirty="0" smtClean="0"/>
          </a:p>
          <a:p>
            <a:pPr lvl="1"/>
            <a:r>
              <a:rPr lang="si-LK" dirty="0" smtClean="0"/>
              <a:t>සම්බන්ධතාවය සහතික කිරීම (</a:t>
            </a:r>
            <a:r>
              <a:rPr lang="en-US" dirty="0" smtClean="0"/>
              <a:t>Connection Authentication) </a:t>
            </a:r>
          </a:p>
          <a:p>
            <a:pPr lvl="1"/>
            <a:r>
              <a:rPr lang="si-LK" dirty="0" smtClean="0"/>
              <a:t>සම්ප්‍රේෂනයේ දී ගුප්තකේතනය (</a:t>
            </a:r>
            <a:r>
              <a:rPr lang="en-US" dirty="0" smtClean="0"/>
              <a:t>Transmission Encryption)</a:t>
            </a:r>
          </a:p>
          <a:p>
            <a:pPr lvl="1"/>
            <a:r>
              <a:rPr lang="si-LK" dirty="0" smtClean="0"/>
              <a:t>දත්ත සම්පිණ්ඩණය - </a:t>
            </a:r>
            <a:r>
              <a:rPr lang="en-US" dirty="0" smtClean="0"/>
              <a:t>(compression)</a:t>
            </a:r>
            <a:endParaRPr lang="si-LK" dirty="0" smtClean="0"/>
          </a:p>
          <a:p>
            <a:pPr lvl="1"/>
            <a:r>
              <a:rPr lang="en-US" dirty="0" smtClean="0"/>
              <a:t>ISP </a:t>
            </a:r>
            <a:r>
              <a:rPr lang="si-LK" dirty="0" smtClean="0"/>
              <a:t>විසින් </a:t>
            </a:r>
            <a:r>
              <a:rPr lang="en-US" dirty="0" smtClean="0"/>
              <a:t>DSL </a:t>
            </a:r>
            <a:r>
              <a:rPr lang="si-LK" dirty="0" smtClean="0"/>
              <a:t>ආකාරයට සේවා සැපයීමේ දී </a:t>
            </a:r>
            <a:r>
              <a:rPr lang="en-US" dirty="0" smtClean="0"/>
              <a:t>PPP</a:t>
            </a:r>
            <a:r>
              <a:rPr lang="si-LK" dirty="0" smtClean="0"/>
              <a:t> ක්‍රම 2ක් භාවිතා කරයි</a:t>
            </a:r>
          </a:p>
          <a:p>
            <a:pPr lvl="2"/>
            <a:r>
              <a:rPr lang="en-US" dirty="0" smtClean="0"/>
              <a:t>PPPoE</a:t>
            </a:r>
            <a:r>
              <a:rPr lang="si-LK" dirty="0" smtClean="0"/>
              <a:t> - </a:t>
            </a:r>
            <a:r>
              <a:rPr lang="en-US" dirty="0"/>
              <a:t>Point to Point </a:t>
            </a:r>
            <a:r>
              <a:rPr lang="en-US" dirty="0" smtClean="0"/>
              <a:t>Protocol over Ethernet</a:t>
            </a:r>
          </a:p>
          <a:p>
            <a:pPr lvl="3"/>
            <a:r>
              <a:rPr lang="en-US" dirty="0"/>
              <a:t>DSL </a:t>
            </a:r>
            <a:r>
              <a:rPr lang="en-US" dirty="0">
                <a:hlinkClick r:id="rId3" tooltip="Modem"/>
              </a:rPr>
              <a:t>modem</a:t>
            </a:r>
            <a:r>
              <a:rPr lang="en-US" dirty="0"/>
              <a:t> and </a:t>
            </a:r>
            <a:r>
              <a:rPr lang="en-US" dirty="0">
                <a:hlinkClick r:id="rId4" tooltip="IP routing"/>
              </a:rPr>
              <a:t>IP routing</a:t>
            </a:r>
            <a:r>
              <a:rPr lang="en-US" dirty="0"/>
              <a:t> functions </a:t>
            </a:r>
            <a:endParaRPr lang="en-US" dirty="0" smtClean="0"/>
          </a:p>
          <a:p>
            <a:pPr lvl="3"/>
            <a:r>
              <a:rPr lang="en-US" dirty="0" smtClean="0"/>
              <a:t>Ethernet-only </a:t>
            </a:r>
            <a:r>
              <a:rPr lang="en-US" dirty="0"/>
              <a:t>router or even directly on a user's computer.</a:t>
            </a:r>
            <a:endParaRPr lang="en-US" dirty="0" smtClean="0"/>
          </a:p>
          <a:p>
            <a:pPr lvl="2"/>
            <a:r>
              <a:rPr lang="en-US" dirty="0" smtClean="0"/>
              <a:t>PPPoA - Point-to-Point </a:t>
            </a:r>
            <a:r>
              <a:rPr lang="en-US" dirty="0"/>
              <a:t>Protocol over </a:t>
            </a:r>
            <a:r>
              <a:rPr lang="en-US" dirty="0" smtClean="0"/>
              <a:t>ATM – (</a:t>
            </a:r>
            <a:r>
              <a:rPr lang="en-US" b="1" dirty="0" smtClean="0"/>
              <a:t>Asynchronous </a:t>
            </a:r>
            <a:r>
              <a:rPr lang="en-US" b="1" dirty="0"/>
              <a:t>transfer </a:t>
            </a:r>
            <a:r>
              <a:rPr lang="en-US" b="1" dirty="0" smtClean="0"/>
              <a:t>mode</a:t>
            </a:r>
            <a:r>
              <a:rPr lang="en-US" dirty="0" smtClean="0"/>
              <a:t>)</a:t>
            </a:r>
          </a:p>
          <a:p>
            <a:pPr lvl="3"/>
            <a:r>
              <a:rPr lang="en-US" dirty="0"/>
              <a:t>used to connect domestic broadband modems to ISPs via phone lines</a:t>
            </a:r>
            <a:r>
              <a:rPr lang="en-US" dirty="0" smtClean="0"/>
              <a:t>.</a:t>
            </a:r>
          </a:p>
          <a:p>
            <a:pPr lvl="1"/>
            <a:endParaRPr lang="en-US" dirty="0"/>
          </a:p>
        </p:txBody>
      </p:sp>
    </p:spTree>
    <p:extLst>
      <p:ext uri="{BB962C8B-B14F-4D97-AF65-F5344CB8AC3E}">
        <p14:creationId xmlns:p14="http://schemas.microsoft.com/office/powerpoint/2010/main" val="344642275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309" y="360083"/>
            <a:ext cx="11437307" cy="5965564"/>
          </a:xfrm>
        </p:spPr>
        <p:txBody>
          <a:bodyPr>
            <a:normAutofit/>
          </a:bodyPr>
          <a:lstStyle/>
          <a:p>
            <a:r>
              <a:rPr lang="en-US" dirty="0"/>
              <a:t>FTP – File Transfer Protocol</a:t>
            </a:r>
          </a:p>
          <a:p>
            <a:pPr lvl="1"/>
            <a:r>
              <a:rPr lang="en-US" dirty="0"/>
              <a:t>Client – Server </a:t>
            </a:r>
            <a:r>
              <a:rPr lang="si-LK" dirty="0"/>
              <a:t>ජාල ආකෘති වල සේවා දායකය හා සේවා ලාභී පරිගණක අතර ගොනු හුවමාරු කිරීම සඳහා භාවිතා කරන නියමාවලියයි.</a:t>
            </a:r>
          </a:p>
          <a:p>
            <a:pPr lvl="1"/>
            <a:r>
              <a:rPr lang="si-LK" dirty="0"/>
              <a:t>සේවා දායකයට සම්බන්ධ වීම සඳහා </a:t>
            </a:r>
            <a:r>
              <a:rPr lang="en-US" dirty="0"/>
              <a:t>User Name </a:t>
            </a:r>
            <a:r>
              <a:rPr lang="si-LK" dirty="0"/>
              <a:t>හා </a:t>
            </a:r>
            <a:r>
              <a:rPr lang="en-US" dirty="0"/>
              <a:t>Password </a:t>
            </a:r>
            <a:r>
              <a:rPr lang="si-LK" dirty="0"/>
              <a:t>භාවිතා කරයි.</a:t>
            </a:r>
          </a:p>
          <a:p>
            <a:pPr lvl="1"/>
            <a:r>
              <a:rPr lang="si-LK" dirty="0"/>
              <a:t>ගොනු විශ්වාසවන්තව හුවමාරු කර ගැන</a:t>
            </a:r>
            <a:r>
              <a:rPr lang="si-LK" dirty="0" smtClean="0"/>
              <a:t>ීම අරමුණයි</a:t>
            </a:r>
            <a:endParaRPr lang="en-US" dirty="0" smtClean="0"/>
          </a:p>
          <a:p>
            <a:pPr lvl="1"/>
            <a:endParaRPr lang="en-US" dirty="0"/>
          </a:p>
          <a:p>
            <a:r>
              <a:rPr lang="en-US" dirty="0"/>
              <a:t>T</a:t>
            </a:r>
            <a:r>
              <a:rPr lang="en-US" dirty="0" smtClean="0"/>
              <a:t>elnet</a:t>
            </a:r>
          </a:p>
          <a:p>
            <a:pPr lvl="1">
              <a:lnSpc>
                <a:spcPct val="150000"/>
              </a:lnSpc>
            </a:pPr>
            <a:r>
              <a:rPr lang="si-LK" sz="1800" dirty="0" smtClean="0">
                <a:latin typeface="Nirmala UI" panose="020B0502040204020203" pitchFamily="34" charset="0"/>
                <a:ea typeface="Nirmala UI" panose="020B0502040204020203" pitchFamily="34" charset="0"/>
                <a:cs typeface="Nirmala UI" panose="020B0502040204020203" pitchFamily="34" charset="0"/>
              </a:rPr>
              <a:t>අන්තර්ජාලය හෝ පරිගණක ජාල වල දී පාඨ ආකාරයෙන් </a:t>
            </a:r>
            <a:r>
              <a:rPr lang="en-US" sz="1800" dirty="0" smtClean="0">
                <a:latin typeface="Nirmala UI" panose="020B0502040204020203" pitchFamily="34" charset="0"/>
                <a:ea typeface="Nirmala UI" panose="020B0502040204020203" pitchFamily="34" charset="0"/>
                <a:cs typeface="Nirmala UI" panose="020B0502040204020203" pitchFamily="34" charset="0"/>
              </a:rPr>
              <a:t>(text oriented) </a:t>
            </a:r>
            <a:r>
              <a:rPr lang="si-LK" sz="1800" dirty="0" smtClean="0">
                <a:latin typeface="Nirmala UI" panose="020B0502040204020203" pitchFamily="34" charset="0"/>
                <a:ea typeface="Nirmala UI" panose="020B0502040204020203" pitchFamily="34" charset="0"/>
                <a:cs typeface="Nirmala UI" panose="020B0502040204020203" pitchFamily="34" charset="0"/>
              </a:rPr>
              <a:t>ඇති දත්ත අන්තර්ක්‍රියාකාරී ලෙස දෙපසටම </a:t>
            </a:r>
            <a:r>
              <a:rPr lang="en-US" sz="1800" dirty="0" smtClean="0">
                <a:latin typeface="Nirmala UI" panose="020B0502040204020203" pitchFamily="34" charset="0"/>
                <a:ea typeface="Nirmala UI" panose="020B0502040204020203" pitchFamily="34" charset="0"/>
                <a:cs typeface="Nirmala UI" panose="020B0502040204020203" pitchFamily="34" charset="0"/>
              </a:rPr>
              <a:t>(bidirectional) </a:t>
            </a:r>
            <a:r>
              <a:rPr lang="si-LK" sz="1800" dirty="0" smtClean="0">
                <a:latin typeface="Nirmala UI" panose="020B0502040204020203" pitchFamily="34" charset="0"/>
                <a:ea typeface="Nirmala UI" panose="020B0502040204020203" pitchFamily="34" charset="0"/>
                <a:cs typeface="Nirmala UI" panose="020B0502040204020203" pitchFamily="34" charset="0"/>
              </a:rPr>
              <a:t>සන්නිවේදනය සඳහා භාවිතා කරන නියමාවලියකි.</a:t>
            </a:r>
          </a:p>
          <a:p>
            <a:pPr lvl="1">
              <a:lnSpc>
                <a:spcPct val="150000"/>
              </a:lnSpc>
            </a:pPr>
            <a:r>
              <a:rPr lang="si-LK" sz="1800" dirty="0" smtClean="0">
                <a:latin typeface="Nirmala UI" panose="020B0502040204020203" pitchFamily="34" charset="0"/>
                <a:ea typeface="Nirmala UI" panose="020B0502040204020203" pitchFamily="34" charset="0"/>
                <a:cs typeface="Nirmala UI" panose="020B0502040204020203" pitchFamily="34" charset="0"/>
              </a:rPr>
              <a:t>උදා:- පරිගණක ජාලවල භාවිතා කරන </a:t>
            </a:r>
            <a:r>
              <a:rPr lang="en-US" sz="1800" dirty="0" smtClean="0">
                <a:latin typeface="Nirmala UI" panose="020B0502040204020203" pitchFamily="34" charset="0"/>
                <a:ea typeface="Nirmala UI" panose="020B0502040204020203" pitchFamily="34" charset="0"/>
                <a:cs typeface="Nirmala UI" panose="020B0502040204020203" pitchFamily="34" charset="0"/>
              </a:rPr>
              <a:t>Text Command</a:t>
            </a:r>
          </a:p>
          <a:p>
            <a:pPr lvl="1">
              <a:lnSpc>
                <a:spcPct val="150000"/>
              </a:lnSpc>
            </a:pPr>
            <a:r>
              <a:rPr lang="si-LK" sz="1800" dirty="0" smtClean="0">
                <a:latin typeface="Nirmala UI" panose="020B0502040204020203" pitchFamily="34" charset="0"/>
                <a:ea typeface="Nirmala UI" panose="020B0502040204020203" pitchFamily="34" charset="0"/>
                <a:cs typeface="Nirmala UI" panose="020B0502040204020203" pitchFamily="34" charset="0"/>
              </a:rPr>
              <a:t>මේ සදහා </a:t>
            </a:r>
            <a:r>
              <a:rPr lang="en-US" sz="1800" dirty="0" smtClean="0">
                <a:latin typeface="Nirmala UI" panose="020B0502040204020203" pitchFamily="34" charset="0"/>
                <a:ea typeface="Nirmala UI" panose="020B0502040204020203" pitchFamily="34" charset="0"/>
                <a:cs typeface="Nirmala UI" panose="020B0502040204020203" pitchFamily="34" charset="0"/>
              </a:rPr>
              <a:t>terminal </a:t>
            </a:r>
            <a:r>
              <a:rPr lang="si-LK" sz="1800" dirty="0" smtClean="0">
                <a:latin typeface="Nirmala UI" panose="020B0502040204020203" pitchFamily="34" charset="0"/>
                <a:ea typeface="Nirmala UI" panose="020B0502040204020203" pitchFamily="34" charset="0"/>
                <a:cs typeface="Nirmala UI" panose="020B0502040204020203" pitchFamily="34" charset="0"/>
              </a:rPr>
              <a:t>භාවිතා කරයි. </a:t>
            </a:r>
            <a:r>
              <a:rPr lang="en-US" sz="1800" dirty="0" smtClean="0">
                <a:latin typeface="Nirmala UI" panose="020B0502040204020203" pitchFamily="34" charset="0"/>
                <a:ea typeface="Nirmala UI" panose="020B0502040204020203" pitchFamily="34" charset="0"/>
                <a:cs typeface="Nirmala UI" panose="020B0502040204020203" pitchFamily="34" charset="0"/>
              </a:rPr>
              <a:t> </a:t>
            </a:r>
            <a:r>
              <a:rPr lang="si-LK" sz="1800" dirty="0" smtClean="0">
                <a:latin typeface="Nirmala UI" panose="020B0502040204020203" pitchFamily="34" charset="0"/>
                <a:ea typeface="Nirmala UI" panose="020B0502040204020203" pitchFamily="34" charset="0"/>
                <a:cs typeface="Nirmala UI" panose="020B0502040204020203" pitchFamily="34" charset="0"/>
              </a:rPr>
              <a:t>(</a:t>
            </a:r>
            <a:r>
              <a:rPr lang="en-US" sz="1800" dirty="0" smtClean="0">
                <a:latin typeface="Nirmala UI" panose="020B0502040204020203" pitchFamily="34" charset="0"/>
                <a:ea typeface="Nirmala UI" panose="020B0502040204020203" pitchFamily="34" charset="0"/>
                <a:cs typeface="Nirmala UI" panose="020B0502040204020203" pitchFamily="34" charset="0"/>
              </a:rPr>
              <a:t>Keyboards, Monitors and printers connected to it)</a:t>
            </a:r>
            <a:endParaRPr lang="en-US" sz="180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346600242"/>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599379"/>
          </a:xfrm>
        </p:spPr>
        <p:txBody>
          <a:bodyPr>
            <a:normAutofit fontScale="90000"/>
          </a:bodyPr>
          <a:lstStyle/>
          <a:p>
            <a:r>
              <a:rPr lang="en-US" sz="3200" dirty="0">
                <a:latin typeface="+mn-lt"/>
              </a:rPr>
              <a:t>http – Hyper Text Transfer Protocol </a:t>
            </a:r>
            <a:r>
              <a:rPr lang="en-US" sz="3200" dirty="0"/>
              <a:t>(</a:t>
            </a:r>
            <a:r>
              <a:rPr lang="si-LK" sz="3200" dirty="0"/>
              <a:t>අධි පාඨ තැන් හුවමාරු නාමාවලිය)</a:t>
            </a:r>
            <a:endParaRPr lang="en-US" sz="3200" dirty="0"/>
          </a:p>
        </p:txBody>
      </p:sp>
      <p:sp>
        <p:nvSpPr>
          <p:cNvPr id="3" name="Content Placeholder 2"/>
          <p:cNvSpPr>
            <a:spLocks noGrp="1"/>
          </p:cNvSpPr>
          <p:nvPr>
            <p:ph sz="half" idx="1"/>
          </p:nvPr>
        </p:nvSpPr>
        <p:spPr>
          <a:xfrm>
            <a:off x="161797" y="1168008"/>
            <a:ext cx="11625199" cy="2882760"/>
          </a:xfrm>
        </p:spPr>
        <p:txBody>
          <a:bodyPr/>
          <a:lstStyle/>
          <a:p>
            <a:pPr lvl="1"/>
            <a:r>
              <a:rPr lang="si-LK" dirty="0" smtClean="0"/>
              <a:t>වෙබ් බ්‍රව්සරයේ ඉල්ලීමට අනුව වෙබ් සේවා දායකය මගින් ලබාදෙන තොරතුරු වෙබ් බ්‍රව්සරය වෙත ගෙනයාමේ ක්‍රියාවලිය පාලනය කරන නියමාවලියයි</a:t>
            </a:r>
            <a:endParaRPr lang="en-US" dirty="0" smtClean="0"/>
          </a:p>
          <a:p>
            <a:pPr lvl="1"/>
            <a:r>
              <a:rPr lang="en-US" dirty="0" smtClean="0"/>
              <a:t>Client </a:t>
            </a:r>
            <a:r>
              <a:rPr lang="si-LK" dirty="0" smtClean="0"/>
              <a:t>මගින් </a:t>
            </a:r>
            <a:r>
              <a:rPr lang="en-US" dirty="0" smtClean="0"/>
              <a:t>http </a:t>
            </a:r>
            <a:r>
              <a:rPr lang="si-LK" dirty="0" smtClean="0"/>
              <a:t>ඉල්ලීම් පනිවිඩය සේවාදායකයට සපයන අතර සේවාදායකය මගින් </a:t>
            </a:r>
            <a:r>
              <a:rPr lang="en-US" dirty="0" smtClean="0"/>
              <a:t>html files </a:t>
            </a:r>
            <a:r>
              <a:rPr lang="si-LK" dirty="0" smtClean="0"/>
              <a:t>සහ අනෙකුත් මාධ්‍ය සන්ධාරයන් සපයන අතර අදාල ක්‍රියාවන් ඉටුකරයි.</a:t>
            </a:r>
          </a:p>
          <a:p>
            <a:pPr lvl="1"/>
            <a:endParaRPr lang="si-LK" dirty="0" smtClean="0"/>
          </a:p>
          <a:p>
            <a:pPr lvl="1"/>
            <a:r>
              <a:rPr lang="en-US" dirty="0"/>
              <a:t> Tim </a:t>
            </a:r>
            <a:r>
              <a:rPr lang="en-US" dirty="0" smtClean="0"/>
              <a:t>Berners-Lee </a:t>
            </a:r>
            <a:r>
              <a:rPr lang="si-LK" dirty="0" smtClean="0"/>
              <a:t>විසින් මූලිකව සකස්කරන ලදි</a:t>
            </a:r>
            <a:endParaRPr lang="en-US" dirty="0" smtClean="0"/>
          </a:p>
        </p:txBody>
      </p:sp>
      <p:sp>
        <p:nvSpPr>
          <p:cNvPr id="6" name="Rectangle 5"/>
          <p:cNvSpPr/>
          <p:nvPr/>
        </p:nvSpPr>
        <p:spPr>
          <a:xfrm>
            <a:off x="989561" y="4493669"/>
            <a:ext cx="1678487" cy="1193147"/>
          </a:xfrm>
          <a:prstGeom prst="rect">
            <a:avLst/>
          </a:prstGeom>
          <a:noFill/>
          <a:ln w="28575">
            <a:solidFill>
              <a:srgbClr val="0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Web Browser</a:t>
            </a:r>
          </a:p>
        </p:txBody>
      </p:sp>
      <p:sp>
        <p:nvSpPr>
          <p:cNvPr id="9" name="Right Arrow 8"/>
          <p:cNvSpPr/>
          <p:nvPr/>
        </p:nvSpPr>
        <p:spPr>
          <a:xfrm>
            <a:off x="3081403" y="4405988"/>
            <a:ext cx="1966587" cy="488515"/>
          </a:xfrm>
          <a:prstGeom prst="rightArrow">
            <a:avLst>
              <a:gd name="adj1" fmla="val 44872"/>
              <a:gd name="adj2" fmla="val 50000"/>
            </a:avLst>
          </a:prstGeom>
          <a:solidFill>
            <a:schemeClr val="accent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3247371" y="4050769"/>
            <a:ext cx="1634648" cy="369332"/>
          </a:xfrm>
          <a:prstGeom prst="rect">
            <a:avLst/>
          </a:prstGeom>
          <a:noFill/>
        </p:spPr>
        <p:txBody>
          <a:bodyPr wrap="square" rtlCol="0">
            <a:spAutoFit/>
          </a:bodyPr>
          <a:lstStyle/>
          <a:p>
            <a:r>
              <a:rPr lang="en-US" dirty="0"/>
              <a:t>Http Request </a:t>
            </a:r>
          </a:p>
        </p:txBody>
      </p:sp>
      <p:sp>
        <p:nvSpPr>
          <p:cNvPr id="11" name="Right Arrow 10"/>
          <p:cNvSpPr/>
          <p:nvPr/>
        </p:nvSpPr>
        <p:spPr>
          <a:xfrm rot="10800000">
            <a:off x="3081403" y="5182602"/>
            <a:ext cx="1966587" cy="529268"/>
          </a:xfrm>
          <a:prstGeom prst="rightArrow">
            <a:avLst>
              <a:gd name="adj1" fmla="val 43688"/>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3394555" y="5711869"/>
            <a:ext cx="1653435" cy="369332"/>
          </a:xfrm>
          <a:prstGeom prst="rect">
            <a:avLst/>
          </a:prstGeom>
          <a:noFill/>
        </p:spPr>
        <p:txBody>
          <a:bodyPr wrap="square" rtlCol="0">
            <a:spAutoFit/>
          </a:bodyPr>
          <a:lstStyle/>
          <a:p>
            <a:r>
              <a:rPr lang="en-US" dirty="0"/>
              <a:t>Http Response</a:t>
            </a:r>
          </a:p>
        </p:txBody>
      </p:sp>
      <p:sp>
        <p:nvSpPr>
          <p:cNvPr id="13" name="Rectangle 12"/>
          <p:cNvSpPr/>
          <p:nvPr/>
        </p:nvSpPr>
        <p:spPr>
          <a:xfrm>
            <a:off x="5974397" y="4158641"/>
            <a:ext cx="1678487" cy="1499947"/>
          </a:xfrm>
          <a:prstGeom prst="rect">
            <a:avLst/>
          </a:prstGeom>
          <a:noFill/>
          <a:ln w="28575">
            <a:solidFill>
              <a:srgbClr val="0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989557" y="5912337"/>
            <a:ext cx="1634648" cy="646331"/>
          </a:xfrm>
          <a:prstGeom prst="rect">
            <a:avLst/>
          </a:prstGeom>
          <a:noFill/>
        </p:spPr>
        <p:txBody>
          <a:bodyPr wrap="square" rtlCol="0">
            <a:spAutoFit/>
          </a:bodyPr>
          <a:lstStyle/>
          <a:p>
            <a:r>
              <a:rPr lang="si-LK" dirty="0"/>
              <a:t>වෙබ් සේවාලාභී පරිගණකය</a:t>
            </a:r>
            <a:endParaRPr lang="en-US" dirty="0"/>
          </a:p>
        </p:txBody>
      </p:sp>
      <p:sp>
        <p:nvSpPr>
          <p:cNvPr id="15" name="TextBox 14"/>
          <p:cNvSpPr txBox="1"/>
          <p:nvPr/>
        </p:nvSpPr>
        <p:spPr>
          <a:xfrm>
            <a:off x="6096000" y="5912337"/>
            <a:ext cx="1634648" cy="646331"/>
          </a:xfrm>
          <a:prstGeom prst="rect">
            <a:avLst/>
          </a:prstGeom>
          <a:noFill/>
        </p:spPr>
        <p:txBody>
          <a:bodyPr wrap="square" rtlCol="0">
            <a:spAutoFit/>
          </a:bodyPr>
          <a:lstStyle/>
          <a:p>
            <a:r>
              <a:rPr lang="si-LK" dirty="0"/>
              <a:t>වෙබ් සේවා දායකය</a:t>
            </a:r>
            <a:endParaRPr lang="en-US" dirty="0"/>
          </a:p>
        </p:txBody>
      </p:sp>
    </p:spTree>
    <p:extLst>
      <p:ext uri="{BB962C8B-B14F-4D97-AF65-F5344CB8AC3E}">
        <p14:creationId xmlns:p14="http://schemas.microsoft.com/office/powerpoint/2010/main" val="3215439008"/>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12725"/>
            <a:ext cx="10515600" cy="808355"/>
          </a:xfrm>
        </p:spPr>
        <p:txBody>
          <a:bodyPr>
            <a:normAutofit/>
          </a:bodyPr>
          <a:lstStyle/>
          <a:p>
            <a:pPr algn="ctr"/>
            <a:r>
              <a:rPr lang="en-US" sz="3200" dirty="0"/>
              <a:t>https – hypertext transfer protocol secure</a:t>
            </a:r>
          </a:p>
        </p:txBody>
      </p:sp>
      <p:sp>
        <p:nvSpPr>
          <p:cNvPr id="3" name="Content Placeholder 2"/>
          <p:cNvSpPr>
            <a:spLocks noGrp="1"/>
          </p:cNvSpPr>
          <p:nvPr>
            <p:ph sz="half" idx="1"/>
          </p:nvPr>
        </p:nvSpPr>
        <p:spPr>
          <a:xfrm>
            <a:off x="548640" y="1414149"/>
            <a:ext cx="5974080" cy="5260975"/>
          </a:xfrm>
        </p:spPr>
        <p:txBody>
          <a:bodyPr>
            <a:normAutofit fontScale="92500"/>
          </a:bodyPr>
          <a:lstStyle/>
          <a:p>
            <a:pPr>
              <a:lnSpc>
                <a:spcPct val="150000"/>
              </a:lnSpc>
            </a:pPr>
            <a:r>
              <a:rPr lang="si-LK" sz="2400" dirty="0" smtClean="0"/>
              <a:t>සේවා දායකය හා සේවා ලාභී පරිගණකය අතර සම්ප්‍රේෂණය ආරක්ෂිතව ඉටු කිරීම මෙම නියමාවලිය මගින් සිදුකරයි.</a:t>
            </a:r>
          </a:p>
          <a:p>
            <a:pPr>
              <a:lnSpc>
                <a:spcPct val="150000"/>
              </a:lnSpc>
            </a:pPr>
            <a:r>
              <a:rPr lang="si-LK" sz="2400" dirty="0" smtClean="0"/>
              <a:t>අතර මැදි පාර්ශ්වයකට </a:t>
            </a:r>
            <a:r>
              <a:rPr lang="en-US" sz="2400" dirty="0" smtClean="0"/>
              <a:t>(hackers) </a:t>
            </a:r>
            <a:r>
              <a:rPr lang="si-LK" sz="2400" dirty="0" smtClean="0"/>
              <a:t>මැදිහත් වීමට ඉඩ නොලැබේ.</a:t>
            </a:r>
          </a:p>
          <a:p>
            <a:pPr>
              <a:lnSpc>
                <a:spcPct val="150000"/>
              </a:lnSpc>
            </a:pPr>
            <a:r>
              <a:rPr lang="si-LK" sz="2400" dirty="0" smtClean="0"/>
              <a:t>දත්ත ගුප්ත කේතනය කර සම්ප්‍රේෂනය කරයි. අදාල ග්‍රාහකයා තලදී පමණක් එම දත්ත කියවීමට හැකිවන ලෙස නැවත විකේතනය කරයි</a:t>
            </a:r>
          </a:p>
          <a:p>
            <a:pPr>
              <a:lnSpc>
                <a:spcPct val="150000"/>
              </a:lnSpc>
            </a:pPr>
            <a:r>
              <a:rPr lang="en-US" sz="2400" dirty="0" smtClean="0"/>
              <a:t>Transport </a:t>
            </a:r>
            <a:r>
              <a:rPr lang="en-US" sz="2400" dirty="0"/>
              <a:t>L</a:t>
            </a:r>
            <a:r>
              <a:rPr lang="en-US" sz="2400" dirty="0" smtClean="0"/>
              <a:t>ayer Security </a:t>
            </a:r>
            <a:r>
              <a:rPr lang="si-LK" sz="2400" dirty="0" smtClean="0"/>
              <a:t>ලෙස හඳුන්වයි.</a:t>
            </a:r>
            <a:endParaRPr lang="en-US" sz="2400" dirty="0"/>
          </a:p>
        </p:txBody>
      </p:sp>
      <p:pic>
        <p:nvPicPr>
          <p:cNvPr id="5" name="Content Placeholder 4"/>
          <p:cNvPicPr>
            <a:picLocks noGrp="1" noChangeAspect="1"/>
          </p:cNvPicPr>
          <p:nvPr>
            <p:ph sz="half" idx="2"/>
          </p:nvPr>
        </p:nvPicPr>
        <p:blipFill>
          <a:blip r:embed="rId3"/>
          <a:stretch>
            <a:fillRect/>
          </a:stretch>
        </p:blipFill>
        <p:spPr>
          <a:xfrm>
            <a:off x="6753923" y="1414144"/>
            <a:ext cx="5039760" cy="4834256"/>
          </a:xfrm>
          <a:prstGeom prst="rect">
            <a:avLst/>
          </a:prstGeom>
        </p:spPr>
      </p:pic>
    </p:spTree>
    <p:extLst>
      <p:ext uri="{BB962C8B-B14F-4D97-AF65-F5344CB8AC3E}">
        <p14:creationId xmlns:p14="http://schemas.microsoft.com/office/powerpoint/2010/main" val="3281299775"/>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00119"/>
            <a:ext cx="10515600" cy="680223"/>
          </a:xfrm>
        </p:spPr>
        <p:txBody>
          <a:bodyPr>
            <a:normAutofit/>
          </a:bodyPr>
          <a:lstStyle/>
          <a:p>
            <a:pPr algn="ctr"/>
            <a:r>
              <a:rPr lang="si-LK" sz="3200" dirty="0"/>
              <a:t>ජාල පද්ධතියක දත්ත සම්ප්‍රේෂණය වන ආකාරය</a:t>
            </a:r>
            <a:endParaRPr lang="en-US" sz="3200" dirty="0"/>
          </a:p>
        </p:txBody>
      </p:sp>
      <p:sp>
        <p:nvSpPr>
          <p:cNvPr id="6" name="Content Placeholder 5"/>
          <p:cNvSpPr>
            <a:spLocks noGrp="1"/>
          </p:cNvSpPr>
          <p:nvPr>
            <p:ph idx="1"/>
          </p:nvPr>
        </p:nvSpPr>
        <p:spPr>
          <a:xfrm>
            <a:off x="175263" y="1018219"/>
            <a:ext cx="11879580" cy="5265119"/>
          </a:xfrm>
        </p:spPr>
        <p:txBody>
          <a:bodyPr/>
          <a:lstStyle/>
          <a:p>
            <a:r>
              <a:rPr lang="si-LK" dirty="0" smtClean="0"/>
              <a:t>දත්ත සම්ප්‍රේෂණයේ දී භාවිතා කරන සම්පත් ලෙස මෘදුකාංග, දෘඩාංග හා නියමාවලි හඳුන්වා දිය හැකිය. මේවා යොදාගෙන ප්‍රධාන ක්‍රමවේද 2ක් යටතේ සම්ප්‍රේෂණය සිදුකරයි. මේවා යොමු ආකෘති ලෙස හඳුන්වයි.</a:t>
            </a:r>
            <a:endParaRPr lang="en-US" dirty="0" smtClean="0"/>
          </a:p>
          <a:p>
            <a:endParaRPr lang="si-LK" dirty="0" smtClean="0"/>
          </a:p>
          <a:p>
            <a:pPr marL="971526" lvl="1" indent="-514338">
              <a:buFont typeface="+mj-lt"/>
              <a:buAutoNum type="arabicPeriod"/>
            </a:pPr>
            <a:r>
              <a:rPr lang="si-LK" dirty="0" smtClean="0"/>
              <a:t>විවෘත පද්ධති අන්තර් සම්බන්ධතා ආකෘතිය - (</a:t>
            </a:r>
            <a:r>
              <a:rPr lang="en-US" dirty="0" smtClean="0"/>
              <a:t>Open System Interconnection) </a:t>
            </a:r>
            <a:r>
              <a:rPr lang="si-LK" dirty="0"/>
              <a:t>-</a:t>
            </a:r>
            <a:r>
              <a:rPr lang="en-US" dirty="0" smtClean="0"/>
              <a:t>OSI Model</a:t>
            </a:r>
            <a:endParaRPr lang="si-LK" dirty="0" smtClean="0"/>
          </a:p>
          <a:p>
            <a:pPr lvl="1"/>
            <a:endParaRPr lang="en-US" dirty="0" smtClean="0"/>
          </a:p>
          <a:p>
            <a:pPr marL="971526" lvl="1" indent="-514338">
              <a:buFont typeface="+mj-lt"/>
              <a:buAutoNum type="arabicPeriod"/>
            </a:pPr>
            <a:r>
              <a:rPr lang="en-US" dirty="0" smtClean="0"/>
              <a:t>TCP/IP Model -</a:t>
            </a:r>
            <a:r>
              <a:rPr lang="si-LK" dirty="0" smtClean="0"/>
              <a:t>සම්ප්‍රේෂණ පාලන නියමාවලි හා අන්තර්ජාල නියමාවලි ආකෘතිය</a:t>
            </a:r>
            <a:endParaRPr lang="en-US" dirty="0" smtClean="0"/>
          </a:p>
          <a:p>
            <a:pPr marL="971526" lvl="1" indent="-514338">
              <a:buFont typeface="+mj-lt"/>
              <a:buAutoNum type="arabicPeriod"/>
            </a:pPr>
            <a:endParaRPr lang="si-LK" dirty="0" smtClean="0"/>
          </a:p>
          <a:p>
            <a:endParaRPr lang="en-US" dirty="0"/>
          </a:p>
        </p:txBody>
      </p:sp>
    </p:spTree>
    <p:extLst>
      <p:ext uri="{BB962C8B-B14F-4D97-AF65-F5344CB8AC3E}">
        <p14:creationId xmlns:p14="http://schemas.microsoft.com/office/powerpoint/2010/main" val="2277241045"/>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10515600" cy="1325563"/>
          </a:xfrm>
        </p:spPr>
        <p:txBody>
          <a:bodyPr>
            <a:normAutofit/>
          </a:bodyPr>
          <a:lstStyle/>
          <a:p>
            <a:pPr algn="ctr"/>
            <a:r>
              <a:rPr lang="si-LK" sz="3200" dirty="0"/>
              <a:t>විවෘත පද්ධති අන්තර් සම්බන්ධතා ආකෘතිය</a:t>
            </a:r>
            <a:r>
              <a:rPr lang="en-US" sz="3200" dirty="0"/>
              <a:t/>
            </a:r>
            <a:br>
              <a:rPr lang="en-US" sz="3200" dirty="0"/>
            </a:br>
            <a:r>
              <a:rPr lang="si-LK" sz="3200" dirty="0"/>
              <a:t>(</a:t>
            </a:r>
            <a:r>
              <a:rPr lang="en-US" sz="3200" dirty="0"/>
              <a:t>Open System Interconnection) -OSI Model</a:t>
            </a:r>
          </a:p>
        </p:txBody>
      </p:sp>
      <p:sp>
        <p:nvSpPr>
          <p:cNvPr id="3" name="Content Placeholder 2"/>
          <p:cNvSpPr>
            <a:spLocks noGrp="1"/>
          </p:cNvSpPr>
          <p:nvPr>
            <p:ph idx="1"/>
          </p:nvPr>
        </p:nvSpPr>
        <p:spPr/>
        <p:txBody>
          <a:bodyPr/>
          <a:lstStyle/>
          <a:p>
            <a:r>
              <a:rPr lang="si-LK" dirty="0" smtClean="0"/>
              <a:t>ජාලයක එක් පරිගණකයක සිට තවත් පරිගණකයකට දත්ත ගලා යන්නේ ස්ථර 7ක් හරහාය. </a:t>
            </a:r>
            <a:r>
              <a:rPr lang="en-US" dirty="0" smtClean="0"/>
              <a:t>(7 layers)</a:t>
            </a:r>
            <a:endParaRPr lang="si-LK" dirty="0" smtClean="0"/>
          </a:p>
          <a:p>
            <a:r>
              <a:rPr lang="si-LK" dirty="0" smtClean="0"/>
              <a:t>මෙම ස්ථර 7 ජාත්‍යන්තර සම්මතයන් අනුව සකස්කර ඇත. පරිගණක ජාල වල භාවිතය සඳහා නිපදවන සෑම උපාංගයක්ම මෙම සම්මතයන්ට අනුව නිපදවා ඇත.</a:t>
            </a:r>
          </a:p>
          <a:p>
            <a:r>
              <a:rPr lang="si-LK" dirty="0" smtClean="0"/>
              <a:t>එමනිසා එකිනෙකට වෙනස් පරිගණක හා මෘදුකාංග වල මේවා භාවිතා කල හැකිය</a:t>
            </a:r>
            <a:endParaRPr lang="en-US" dirty="0" smtClean="0"/>
          </a:p>
          <a:p>
            <a:r>
              <a:rPr lang="si-LK" dirty="0"/>
              <a:t>ජාල සන්නිවේදනය සඳහා වූ පළමු සම්මත ආකෘති</a:t>
            </a:r>
            <a:r>
              <a:rPr lang="si-LK" dirty="0" smtClean="0"/>
              <a:t>යයි.</a:t>
            </a:r>
            <a:endParaRPr lang="en-US" dirty="0"/>
          </a:p>
        </p:txBody>
      </p:sp>
    </p:spTree>
    <p:extLst>
      <p:ext uri="{BB962C8B-B14F-4D97-AF65-F5344CB8AC3E}">
        <p14:creationId xmlns:p14="http://schemas.microsoft.com/office/powerpoint/2010/main" val="26982855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i-LK" sz="3600" dirty="0"/>
              <a:t>රැහැන් සඳහා ජාත්‍යන්තර විදුලි හා ඉලෙක්ට්‍රෝනික ඉංජිනේරු ප්‍රමිති අංකනය - </a:t>
            </a:r>
            <a:r>
              <a:rPr lang="en-US" sz="3600" dirty="0"/>
              <a:t>IEEE</a:t>
            </a:r>
          </a:p>
        </p:txBody>
      </p:sp>
      <p:sp>
        <p:nvSpPr>
          <p:cNvPr id="3" name="Content Placeholder 2"/>
          <p:cNvSpPr>
            <a:spLocks noGrp="1"/>
          </p:cNvSpPr>
          <p:nvPr>
            <p:ph idx="1"/>
          </p:nvPr>
        </p:nvSpPr>
        <p:spPr/>
        <p:txBody>
          <a:bodyPr/>
          <a:lstStyle/>
          <a:p>
            <a:pPr>
              <a:lnSpc>
                <a:spcPct val="200000"/>
              </a:lnSpc>
            </a:pPr>
            <a:r>
              <a:rPr lang="en-US" dirty="0" smtClean="0"/>
              <a:t>Coaxial -  Black</a:t>
            </a:r>
          </a:p>
          <a:p>
            <a:pPr>
              <a:lnSpc>
                <a:spcPct val="200000"/>
              </a:lnSpc>
            </a:pPr>
            <a:r>
              <a:rPr lang="en-US" dirty="0" smtClean="0"/>
              <a:t>UTP - blue/blue-white</a:t>
            </a:r>
            <a:r>
              <a:rPr lang="en-US" dirty="0"/>
              <a:t>, orange/orange-white, brown/brown-white, and green/green-white</a:t>
            </a:r>
            <a:r>
              <a:rPr lang="en-US" dirty="0" smtClean="0"/>
              <a:t>.</a:t>
            </a:r>
          </a:p>
          <a:p>
            <a:endParaRPr lang="en-US" dirty="0" smtClean="0"/>
          </a:p>
          <a:p>
            <a:endParaRPr lang="en-US" dirty="0"/>
          </a:p>
        </p:txBody>
      </p:sp>
    </p:spTree>
    <p:extLst>
      <p:ext uri="{BB962C8B-B14F-4D97-AF65-F5344CB8AC3E}">
        <p14:creationId xmlns:p14="http://schemas.microsoft.com/office/powerpoint/2010/main" val="262488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608911"/>
          </a:xfrm>
        </p:spPr>
        <p:txBody>
          <a:bodyPr>
            <a:normAutofit/>
          </a:bodyPr>
          <a:lstStyle/>
          <a:p>
            <a:pPr algn="ctr"/>
            <a:r>
              <a:rPr lang="en-US" sz="3200" b="1" dirty="0">
                <a:latin typeface="+mn-lt"/>
              </a:rPr>
              <a:t>OSI - Layers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19202873"/>
              </p:ext>
            </p:extLst>
          </p:nvPr>
        </p:nvGraphicFramePr>
        <p:xfrm>
          <a:off x="456066" y="1240647"/>
          <a:ext cx="9465861" cy="5120640"/>
        </p:xfrm>
        <a:graphic>
          <a:graphicData uri="http://schemas.openxmlformats.org/drawingml/2006/table">
            <a:tbl>
              <a:tblPr firstRow="1" bandRow="1">
                <a:tableStyleId>{5940675A-B579-460E-94D1-54222C63F5DA}</a:tableStyleId>
              </a:tblPr>
              <a:tblGrid>
                <a:gridCol w="2711847">
                  <a:extLst>
                    <a:ext uri="{9D8B030D-6E8A-4147-A177-3AD203B41FA5}">
                      <a16:colId xmlns="" xmlns:a16="http://schemas.microsoft.com/office/drawing/2014/main" val="20000"/>
                    </a:ext>
                  </a:extLst>
                </a:gridCol>
                <a:gridCol w="3559117">
                  <a:extLst>
                    <a:ext uri="{9D8B030D-6E8A-4147-A177-3AD203B41FA5}">
                      <a16:colId xmlns="" xmlns:a16="http://schemas.microsoft.com/office/drawing/2014/main" val="20001"/>
                    </a:ext>
                  </a:extLst>
                </a:gridCol>
                <a:gridCol w="3194897">
                  <a:extLst>
                    <a:ext uri="{9D8B030D-6E8A-4147-A177-3AD203B41FA5}">
                      <a16:colId xmlns="" xmlns:a16="http://schemas.microsoft.com/office/drawing/2014/main" val="20002"/>
                    </a:ext>
                  </a:extLst>
                </a:gridCol>
              </a:tblGrid>
              <a:tr h="665396">
                <a:tc>
                  <a:txBody>
                    <a:bodyPr/>
                    <a:lstStyle/>
                    <a:p>
                      <a:pPr>
                        <a:lnSpc>
                          <a:spcPct val="150000"/>
                        </a:lnSpc>
                      </a:pPr>
                      <a:r>
                        <a:rPr lang="en-US" sz="2800" dirty="0" smtClean="0"/>
                        <a:t>Layer 7</a:t>
                      </a:r>
                    </a:p>
                  </a:txBody>
                  <a:tcPr/>
                </a:tc>
                <a:tc>
                  <a:txBody>
                    <a:bodyPr/>
                    <a:lstStyle/>
                    <a:p>
                      <a:pPr>
                        <a:lnSpc>
                          <a:spcPct val="150000"/>
                        </a:lnSpc>
                      </a:pPr>
                      <a:r>
                        <a:rPr lang="en-US" sz="2800" dirty="0" smtClean="0"/>
                        <a:t>Application Layer</a:t>
                      </a:r>
                      <a:endParaRPr lang="en-US" sz="2800" dirty="0"/>
                    </a:p>
                  </a:txBody>
                  <a:tcPr/>
                </a:tc>
                <a:tc>
                  <a:txBody>
                    <a:bodyPr/>
                    <a:lstStyle/>
                    <a:p>
                      <a:pPr>
                        <a:lnSpc>
                          <a:spcPct val="150000"/>
                        </a:lnSpc>
                      </a:pPr>
                      <a:r>
                        <a:rPr lang="en-US" sz="2800" dirty="0" smtClean="0"/>
                        <a:t>Data</a:t>
                      </a:r>
                      <a:endParaRPr lang="en-US" sz="2800" dirty="0"/>
                    </a:p>
                  </a:txBody>
                  <a:tcPr/>
                </a:tc>
                <a:extLst>
                  <a:ext uri="{0D108BD9-81ED-4DB2-BD59-A6C34878D82A}">
                    <a16:rowId xmlns="" xmlns:a16="http://schemas.microsoft.com/office/drawing/2014/main" val="10000"/>
                  </a:ext>
                </a:extLst>
              </a:tr>
              <a:tr h="665396">
                <a:tc>
                  <a:txBody>
                    <a:bodyPr/>
                    <a:lstStyle/>
                    <a:p>
                      <a:pPr>
                        <a:lnSpc>
                          <a:spcPct val="150000"/>
                        </a:lnSpc>
                      </a:pPr>
                      <a:r>
                        <a:rPr lang="en-US" sz="2800" dirty="0" smtClean="0"/>
                        <a:t>Layer 6</a:t>
                      </a:r>
                      <a:endParaRPr lang="en-US" sz="2800" dirty="0"/>
                    </a:p>
                  </a:txBody>
                  <a:tcPr/>
                </a:tc>
                <a:tc>
                  <a:txBody>
                    <a:bodyPr/>
                    <a:lstStyle/>
                    <a:p>
                      <a:pPr>
                        <a:lnSpc>
                          <a:spcPct val="150000"/>
                        </a:lnSpc>
                      </a:pPr>
                      <a:r>
                        <a:rPr lang="en-US" sz="2800" dirty="0" smtClean="0"/>
                        <a:t>Presentation layer</a:t>
                      </a:r>
                      <a:endParaRPr lang="en-US" sz="2800" dirty="0"/>
                    </a:p>
                  </a:txBody>
                  <a:tcPr/>
                </a:tc>
                <a:tc>
                  <a:txBody>
                    <a:bodyPr/>
                    <a:lstStyle/>
                    <a:p>
                      <a:pPr>
                        <a:lnSpc>
                          <a:spcPct val="150000"/>
                        </a:lnSpc>
                      </a:pPr>
                      <a:r>
                        <a:rPr lang="en-US" sz="2800" dirty="0" smtClean="0"/>
                        <a:t>Data</a:t>
                      </a:r>
                      <a:endParaRPr lang="en-US" sz="2800" dirty="0"/>
                    </a:p>
                  </a:txBody>
                  <a:tcPr/>
                </a:tc>
                <a:extLst>
                  <a:ext uri="{0D108BD9-81ED-4DB2-BD59-A6C34878D82A}">
                    <a16:rowId xmlns="" xmlns:a16="http://schemas.microsoft.com/office/drawing/2014/main" val="10001"/>
                  </a:ext>
                </a:extLst>
              </a:tr>
              <a:tr h="665396">
                <a:tc>
                  <a:txBody>
                    <a:bodyPr/>
                    <a:lstStyle/>
                    <a:p>
                      <a:pPr>
                        <a:lnSpc>
                          <a:spcPct val="150000"/>
                        </a:lnSpc>
                      </a:pPr>
                      <a:r>
                        <a:rPr lang="en-US" sz="2800" dirty="0" smtClean="0"/>
                        <a:t>Layer 5</a:t>
                      </a:r>
                      <a:endParaRPr lang="en-US" sz="2800" dirty="0"/>
                    </a:p>
                  </a:txBody>
                  <a:tcPr/>
                </a:tc>
                <a:tc>
                  <a:txBody>
                    <a:bodyPr/>
                    <a:lstStyle/>
                    <a:p>
                      <a:pPr>
                        <a:lnSpc>
                          <a:spcPct val="150000"/>
                        </a:lnSpc>
                      </a:pPr>
                      <a:r>
                        <a:rPr lang="en-US" sz="2800" dirty="0" smtClean="0"/>
                        <a:t>Session Layer</a:t>
                      </a:r>
                      <a:endParaRPr lang="en-US" sz="2800" dirty="0"/>
                    </a:p>
                  </a:txBody>
                  <a:tcPr/>
                </a:tc>
                <a:tc>
                  <a:txBody>
                    <a:bodyPr/>
                    <a:lstStyle/>
                    <a:p>
                      <a:pPr>
                        <a:lnSpc>
                          <a:spcPct val="150000"/>
                        </a:lnSpc>
                      </a:pPr>
                      <a:r>
                        <a:rPr lang="en-US" sz="2800" dirty="0" smtClean="0"/>
                        <a:t>Data</a:t>
                      </a:r>
                      <a:endParaRPr lang="en-US" sz="2800" dirty="0"/>
                    </a:p>
                  </a:txBody>
                  <a:tcPr/>
                </a:tc>
                <a:extLst>
                  <a:ext uri="{0D108BD9-81ED-4DB2-BD59-A6C34878D82A}">
                    <a16:rowId xmlns="" xmlns:a16="http://schemas.microsoft.com/office/drawing/2014/main" val="10002"/>
                  </a:ext>
                </a:extLst>
              </a:tr>
              <a:tr h="665396">
                <a:tc>
                  <a:txBody>
                    <a:bodyPr/>
                    <a:lstStyle/>
                    <a:p>
                      <a:pPr>
                        <a:lnSpc>
                          <a:spcPct val="150000"/>
                        </a:lnSpc>
                      </a:pPr>
                      <a:r>
                        <a:rPr lang="en-US" sz="2800" dirty="0" smtClean="0"/>
                        <a:t>Layer</a:t>
                      </a:r>
                      <a:r>
                        <a:rPr lang="en-US" sz="2800" baseline="0" dirty="0" smtClean="0"/>
                        <a:t> 4</a:t>
                      </a:r>
                      <a:endParaRPr lang="en-US" sz="2800" dirty="0"/>
                    </a:p>
                  </a:txBody>
                  <a:tcPr/>
                </a:tc>
                <a:tc>
                  <a:txBody>
                    <a:bodyPr/>
                    <a:lstStyle/>
                    <a:p>
                      <a:pPr>
                        <a:lnSpc>
                          <a:spcPct val="150000"/>
                        </a:lnSpc>
                      </a:pPr>
                      <a:r>
                        <a:rPr lang="en-US" sz="2800" dirty="0" smtClean="0"/>
                        <a:t>Transport Layer</a:t>
                      </a:r>
                      <a:endParaRPr lang="en-US" sz="2800" dirty="0"/>
                    </a:p>
                  </a:txBody>
                  <a:tcPr/>
                </a:tc>
                <a:tc>
                  <a:txBody>
                    <a:bodyPr/>
                    <a:lstStyle/>
                    <a:p>
                      <a:pPr>
                        <a:lnSpc>
                          <a:spcPct val="150000"/>
                        </a:lnSpc>
                      </a:pPr>
                      <a:r>
                        <a:rPr lang="en-US" sz="2800" dirty="0" smtClean="0"/>
                        <a:t>Segments</a:t>
                      </a:r>
                      <a:endParaRPr lang="en-US" sz="2800" dirty="0"/>
                    </a:p>
                  </a:txBody>
                  <a:tcPr/>
                </a:tc>
                <a:extLst>
                  <a:ext uri="{0D108BD9-81ED-4DB2-BD59-A6C34878D82A}">
                    <a16:rowId xmlns="" xmlns:a16="http://schemas.microsoft.com/office/drawing/2014/main" val="10003"/>
                  </a:ext>
                </a:extLst>
              </a:tr>
              <a:tr h="665396">
                <a:tc>
                  <a:txBody>
                    <a:bodyPr/>
                    <a:lstStyle/>
                    <a:p>
                      <a:pPr>
                        <a:lnSpc>
                          <a:spcPct val="150000"/>
                        </a:lnSpc>
                      </a:pPr>
                      <a:r>
                        <a:rPr lang="en-US" sz="2800" dirty="0" smtClean="0"/>
                        <a:t>Layer 3</a:t>
                      </a:r>
                      <a:endParaRPr lang="en-US" sz="2800" dirty="0"/>
                    </a:p>
                  </a:txBody>
                  <a:tcPr/>
                </a:tc>
                <a:tc>
                  <a:txBody>
                    <a:bodyPr/>
                    <a:lstStyle/>
                    <a:p>
                      <a:pPr>
                        <a:lnSpc>
                          <a:spcPct val="150000"/>
                        </a:lnSpc>
                      </a:pPr>
                      <a:r>
                        <a:rPr lang="en-US" sz="2800" dirty="0" smtClean="0"/>
                        <a:t>Network Layer</a:t>
                      </a:r>
                      <a:endParaRPr lang="en-US" sz="2800" dirty="0"/>
                    </a:p>
                  </a:txBody>
                  <a:tcPr/>
                </a:tc>
                <a:tc>
                  <a:txBody>
                    <a:bodyPr/>
                    <a:lstStyle/>
                    <a:p>
                      <a:pPr>
                        <a:lnSpc>
                          <a:spcPct val="150000"/>
                        </a:lnSpc>
                      </a:pPr>
                      <a:r>
                        <a:rPr lang="en-US" sz="2800" dirty="0" smtClean="0"/>
                        <a:t>Packets</a:t>
                      </a:r>
                      <a:endParaRPr lang="en-US" sz="2800" dirty="0"/>
                    </a:p>
                  </a:txBody>
                  <a:tcPr/>
                </a:tc>
                <a:extLst>
                  <a:ext uri="{0D108BD9-81ED-4DB2-BD59-A6C34878D82A}">
                    <a16:rowId xmlns="" xmlns:a16="http://schemas.microsoft.com/office/drawing/2014/main" val="10004"/>
                  </a:ext>
                </a:extLst>
              </a:tr>
              <a:tr h="665396">
                <a:tc>
                  <a:txBody>
                    <a:bodyPr/>
                    <a:lstStyle/>
                    <a:p>
                      <a:pPr>
                        <a:lnSpc>
                          <a:spcPct val="150000"/>
                        </a:lnSpc>
                      </a:pPr>
                      <a:r>
                        <a:rPr lang="en-US" sz="2800" dirty="0" smtClean="0"/>
                        <a:t>Layer 2</a:t>
                      </a:r>
                      <a:endParaRPr lang="en-US" sz="2800" dirty="0"/>
                    </a:p>
                  </a:txBody>
                  <a:tcPr/>
                </a:tc>
                <a:tc>
                  <a:txBody>
                    <a:bodyPr/>
                    <a:lstStyle/>
                    <a:p>
                      <a:pPr>
                        <a:lnSpc>
                          <a:spcPct val="150000"/>
                        </a:lnSpc>
                      </a:pPr>
                      <a:r>
                        <a:rPr lang="en-US" sz="2800" dirty="0" smtClean="0"/>
                        <a:t>Data link Layer</a:t>
                      </a:r>
                      <a:endParaRPr lang="en-US" sz="2800" dirty="0"/>
                    </a:p>
                  </a:txBody>
                  <a:tcPr/>
                </a:tc>
                <a:tc>
                  <a:txBody>
                    <a:bodyPr/>
                    <a:lstStyle/>
                    <a:p>
                      <a:pPr>
                        <a:lnSpc>
                          <a:spcPct val="150000"/>
                        </a:lnSpc>
                      </a:pPr>
                      <a:r>
                        <a:rPr lang="en-US" sz="2800" dirty="0" smtClean="0"/>
                        <a:t>Frames</a:t>
                      </a:r>
                      <a:endParaRPr lang="en-US" sz="2800" dirty="0"/>
                    </a:p>
                  </a:txBody>
                  <a:tcPr/>
                </a:tc>
                <a:extLst>
                  <a:ext uri="{0D108BD9-81ED-4DB2-BD59-A6C34878D82A}">
                    <a16:rowId xmlns="" xmlns:a16="http://schemas.microsoft.com/office/drawing/2014/main" val="10005"/>
                  </a:ext>
                </a:extLst>
              </a:tr>
              <a:tr h="665396">
                <a:tc>
                  <a:txBody>
                    <a:bodyPr/>
                    <a:lstStyle/>
                    <a:p>
                      <a:pPr>
                        <a:lnSpc>
                          <a:spcPct val="150000"/>
                        </a:lnSpc>
                      </a:pPr>
                      <a:r>
                        <a:rPr lang="en-US" sz="2800" dirty="0" smtClean="0"/>
                        <a:t>Layer 1</a:t>
                      </a:r>
                      <a:endParaRPr lang="en-US" sz="2800" dirty="0"/>
                    </a:p>
                  </a:txBody>
                  <a:tcPr/>
                </a:tc>
                <a:tc>
                  <a:txBody>
                    <a:bodyPr/>
                    <a:lstStyle/>
                    <a:p>
                      <a:pPr>
                        <a:lnSpc>
                          <a:spcPct val="150000"/>
                        </a:lnSpc>
                      </a:pPr>
                      <a:r>
                        <a:rPr lang="en-US" sz="2800" dirty="0" smtClean="0"/>
                        <a:t>Physical Layer</a:t>
                      </a:r>
                      <a:endParaRPr lang="en-US" sz="2800" dirty="0"/>
                    </a:p>
                  </a:txBody>
                  <a:tcPr/>
                </a:tc>
                <a:tc>
                  <a:txBody>
                    <a:bodyPr/>
                    <a:lstStyle/>
                    <a:p>
                      <a:pPr>
                        <a:lnSpc>
                          <a:spcPct val="150000"/>
                        </a:lnSpc>
                      </a:pPr>
                      <a:r>
                        <a:rPr lang="en-US" sz="2800" dirty="0" smtClean="0"/>
                        <a:t>Bits</a:t>
                      </a:r>
                      <a:endParaRPr lang="en-US" sz="2800" dirty="0"/>
                    </a:p>
                  </a:txBody>
                  <a:tcPr/>
                </a:tc>
                <a:extLst>
                  <a:ext uri="{0D108BD9-81ED-4DB2-BD59-A6C34878D82A}">
                    <a16:rowId xmlns="" xmlns:a16="http://schemas.microsoft.com/office/drawing/2014/main" val="10006"/>
                  </a:ext>
                </a:extLst>
              </a:tr>
            </a:tbl>
          </a:graphicData>
        </a:graphic>
      </p:graphicFrame>
      <p:sp>
        <p:nvSpPr>
          <p:cNvPr id="3" name="Right Brace 2"/>
          <p:cNvSpPr/>
          <p:nvPr/>
        </p:nvSpPr>
        <p:spPr>
          <a:xfrm>
            <a:off x="10126640" y="4189863"/>
            <a:ext cx="272955" cy="21426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0617962" y="4981437"/>
            <a:ext cx="1323833" cy="923330"/>
          </a:xfrm>
          <a:prstGeom prst="rect">
            <a:avLst/>
          </a:prstGeom>
          <a:noFill/>
        </p:spPr>
        <p:txBody>
          <a:bodyPr wrap="square" rtlCol="0">
            <a:spAutoFit/>
          </a:bodyPr>
          <a:lstStyle/>
          <a:p>
            <a:r>
              <a:rPr lang="si-LK" dirty="0"/>
              <a:t>මාධ්‍ය ස්</a:t>
            </a:r>
            <a:r>
              <a:rPr lang="si-LK" dirty="0" smtClean="0"/>
              <a:t>ථරය</a:t>
            </a:r>
            <a:r>
              <a:rPr lang="en-US" dirty="0" smtClean="0"/>
              <a:t>/Media Layers</a:t>
            </a:r>
            <a:endParaRPr lang="en-US" dirty="0"/>
          </a:p>
        </p:txBody>
      </p:sp>
      <p:sp>
        <p:nvSpPr>
          <p:cNvPr id="6" name="Right Brace 5"/>
          <p:cNvSpPr/>
          <p:nvPr/>
        </p:nvSpPr>
        <p:spPr>
          <a:xfrm>
            <a:off x="10126640" y="1228302"/>
            <a:ext cx="272955" cy="28523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10548586" y="2469828"/>
            <a:ext cx="1323833" cy="923330"/>
          </a:xfrm>
          <a:prstGeom prst="rect">
            <a:avLst/>
          </a:prstGeom>
          <a:noFill/>
        </p:spPr>
        <p:txBody>
          <a:bodyPr wrap="square" rtlCol="0">
            <a:spAutoFit/>
          </a:bodyPr>
          <a:lstStyle/>
          <a:p>
            <a:r>
              <a:rPr lang="si-LK" dirty="0"/>
              <a:t>ආගන්තුක ස්</a:t>
            </a:r>
            <a:r>
              <a:rPr lang="si-LK" dirty="0" smtClean="0"/>
              <a:t>ථරය</a:t>
            </a:r>
            <a:r>
              <a:rPr lang="en-US" dirty="0" smtClean="0"/>
              <a:t>/Host Layers</a:t>
            </a:r>
            <a:endParaRPr lang="en-US" dirty="0"/>
          </a:p>
        </p:txBody>
      </p:sp>
    </p:spTree>
    <p:extLst>
      <p:ext uri="{BB962C8B-B14F-4D97-AF65-F5344CB8AC3E}">
        <p14:creationId xmlns:p14="http://schemas.microsoft.com/office/powerpoint/2010/main" val="300144316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08339" y="5692466"/>
            <a:ext cx="10753859" cy="811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i-LK" dirty="0"/>
          </a:p>
          <a:p>
            <a:pPr algn="ctr"/>
            <a:r>
              <a:rPr lang="si-LK" sz="3200" dirty="0"/>
              <a:t>සම්ප්‍රේෂණ මාර්ගය</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129839074"/>
              </p:ext>
            </p:extLst>
          </p:nvPr>
        </p:nvGraphicFramePr>
        <p:xfrm>
          <a:off x="722297" y="579547"/>
          <a:ext cx="4725474" cy="5120640"/>
        </p:xfrm>
        <a:graphic>
          <a:graphicData uri="http://schemas.openxmlformats.org/drawingml/2006/table">
            <a:tbl>
              <a:tblPr firstRow="1" bandRow="1">
                <a:tableStyleId>{5940675A-B579-460E-94D1-54222C63F5DA}</a:tableStyleId>
              </a:tblPr>
              <a:tblGrid>
                <a:gridCol w="1750455">
                  <a:extLst>
                    <a:ext uri="{9D8B030D-6E8A-4147-A177-3AD203B41FA5}">
                      <a16:colId xmlns="" xmlns:a16="http://schemas.microsoft.com/office/drawing/2014/main" val="20000"/>
                    </a:ext>
                  </a:extLst>
                </a:gridCol>
                <a:gridCol w="2975019">
                  <a:extLst>
                    <a:ext uri="{9D8B030D-6E8A-4147-A177-3AD203B41FA5}">
                      <a16:colId xmlns="" xmlns:a16="http://schemas.microsoft.com/office/drawing/2014/main" val="20001"/>
                    </a:ext>
                  </a:extLst>
                </a:gridCol>
              </a:tblGrid>
              <a:tr h="665396">
                <a:tc>
                  <a:txBody>
                    <a:bodyPr/>
                    <a:lstStyle/>
                    <a:p>
                      <a:pPr>
                        <a:lnSpc>
                          <a:spcPct val="150000"/>
                        </a:lnSpc>
                      </a:pPr>
                      <a:r>
                        <a:rPr lang="en-US" sz="2800" dirty="0" smtClean="0"/>
                        <a:t>Layer 7</a:t>
                      </a:r>
                    </a:p>
                  </a:txBody>
                  <a:tcPr/>
                </a:tc>
                <a:tc>
                  <a:txBody>
                    <a:bodyPr/>
                    <a:lstStyle/>
                    <a:p>
                      <a:pPr>
                        <a:lnSpc>
                          <a:spcPct val="150000"/>
                        </a:lnSpc>
                      </a:pPr>
                      <a:r>
                        <a:rPr lang="en-US" sz="2800" dirty="0" smtClean="0"/>
                        <a:t>Application Layer</a:t>
                      </a:r>
                      <a:endParaRPr lang="en-US" sz="2800" dirty="0"/>
                    </a:p>
                  </a:txBody>
                  <a:tcPr/>
                </a:tc>
                <a:extLst>
                  <a:ext uri="{0D108BD9-81ED-4DB2-BD59-A6C34878D82A}">
                    <a16:rowId xmlns="" xmlns:a16="http://schemas.microsoft.com/office/drawing/2014/main" val="10000"/>
                  </a:ext>
                </a:extLst>
              </a:tr>
              <a:tr h="665396">
                <a:tc>
                  <a:txBody>
                    <a:bodyPr/>
                    <a:lstStyle/>
                    <a:p>
                      <a:pPr>
                        <a:lnSpc>
                          <a:spcPct val="150000"/>
                        </a:lnSpc>
                      </a:pPr>
                      <a:r>
                        <a:rPr lang="en-US" sz="2800" dirty="0" smtClean="0"/>
                        <a:t>Layer 6</a:t>
                      </a:r>
                      <a:endParaRPr lang="en-US" sz="2800" dirty="0"/>
                    </a:p>
                  </a:txBody>
                  <a:tcPr/>
                </a:tc>
                <a:tc>
                  <a:txBody>
                    <a:bodyPr/>
                    <a:lstStyle/>
                    <a:p>
                      <a:pPr>
                        <a:lnSpc>
                          <a:spcPct val="150000"/>
                        </a:lnSpc>
                      </a:pPr>
                      <a:r>
                        <a:rPr lang="en-US" sz="2800" dirty="0" smtClean="0"/>
                        <a:t>Presentation layer</a:t>
                      </a:r>
                      <a:endParaRPr lang="en-US" sz="2800" dirty="0"/>
                    </a:p>
                  </a:txBody>
                  <a:tcPr/>
                </a:tc>
                <a:extLst>
                  <a:ext uri="{0D108BD9-81ED-4DB2-BD59-A6C34878D82A}">
                    <a16:rowId xmlns="" xmlns:a16="http://schemas.microsoft.com/office/drawing/2014/main" val="10001"/>
                  </a:ext>
                </a:extLst>
              </a:tr>
              <a:tr h="665396">
                <a:tc>
                  <a:txBody>
                    <a:bodyPr/>
                    <a:lstStyle/>
                    <a:p>
                      <a:pPr>
                        <a:lnSpc>
                          <a:spcPct val="150000"/>
                        </a:lnSpc>
                      </a:pPr>
                      <a:r>
                        <a:rPr lang="en-US" sz="2800" dirty="0" smtClean="0"/>
                        <a:t>Layer 5</a:t>
                      </a:r>
                      <a:endParaRPr lang="en-US" sz="2800" dirty="0"/>
                    </a:p>
                  </a:txBody>
                  <a:tcPr/>
                </a:tc>
                <a:tc>
                  <a:txBody>
                    <a:bodyPr/>
                    <a:lstStyle/>
                    <a:p>
                      <a:pPr>
                        <a:lnSpc>
                          <a:spcPct val="150000"/>
                        </a:lnSpc>
                      </a:pPr>
                      <a:r>
                        <a:rPr lang="en-US" sz="2800" dirty="0" smtClean="0"/>
                        <a:t>Session Layer</a:t>
                      </a:r>
                      <a:endParaRPr lang="en-US" sz="2800" dirty="0"/>
                    </a:p>
                  </a:txBody>
                  <a:tcPr/>
                </a:tc>
                <a:extLst>
                  <a:ext uri="{0D108BD9-81ED-4DB2-BD59-A6C34878D82A}">
                    <a16:rowId xmlns="" xmlns:a16="http://schemas.microsoft.com/office/drawing/2014/main" val="10002"/>
                  </a:ext>
                </a:extLst>
              </a:tr>
              <a:tr h="665396">
                <a:tc>
                  <a:txBody>
                    <a:bodyPr/>
                    <a:lstStyle/>
                    <a:p>
                      <a:pPr>
                        <a:lnSpc>
                          <a:spcPct val="150000"/>
                        </a:lnSpc>
                      </a:pPr>
                      <a:r>
                        <a:rPr lang="en-US" sz="2800" dirty="0" smtClean="0"/>
                        <a:t>Layer</a:t>
                      </a:r>
                      <a:r>
                        <a:rPr lang="en-US" sz="2800" baseline="0" dirty="0" smtClean="0"/>
                        <a:t> 4</a:t>
                      </a:r>
                      <a:endParaRPr lang="en-US" sz="2800" dirty="0"/>
                    </a:p>
                  </a:txBody>
                  <a:tcPr/>
                </a:tc>
                <a:tc>
                  <a:txBody>
                    <a:bodyPr/>
                    <a:lstStyle/>
                    <a:p>
                      <a:pPr>
                        <a:lnSpc>
                          <a:spcPct val="150000"/>
                        </a:lnSpc>
                      </a:pPr>
                      <a:r>
                        <a:rPr lang="en-US" sz="2800" dirty="0" smtClean="0"/>
                        <a:t>Transport Layer</a:t>
                      </a:r>
                      <a:endParaRPr lang="en-US" sz="2800" dirty="0"/>
                    </a:p>
                  </a:txBody>
                  <a:tcPr/>
                </a:tc>
                <a:extLst>
                  <a:ext uri="{0D108BD9-81ED-4DB2-BD59-A6C34878D82A}">
                    <a16:rowId xmlns="" xmlns:a16="http://schemas.microsoft.com/office/drawing/2014/main" val="10003"/>
                  </a:ext>
                </a:extLst>
              </a:tr>
              <a:tr h="665396">
                <a:tc>
                  <a:txBody>
                    <a:bodyPr/>
                    <a:lstStyle/>
                    <a:p>
                      <a:pPr>
                        <a:lnSpc>
                          <a:spcPct val="150000"/>
                        </a:lnSpc>
                      </a:pPr>
                      <a:r>
                        <a:rPr lang="en-US" sz="2800" dirty="0" smtClean="0"/>
                        <a:t>Layer 3</a:t>
                      </a:r>
                      <a:endParaRPr lang="en-US" sz="2800" dirty="0"/>
                    </a:p>
                  </a:txBody>
                  <a:tcPr/>
                </a:tc>
                <a:tc>
                  <a:txBody>
                    <a:bodyPr/>
                    <a:lstStyle/>
                    <a:p>
                      <a:pPr>
                        <a:lnSpc>
                          <a:spcPct val="150000"/>
                        </a:lnSpc>
                      </a:pPr>
                      <a:r>
                        <a:rPr lang="en-US" sz="2800" dirty="0" smtClean="0"/>
                        <a:t>Network Layer</a:t>
                      </a:r>
                      <a:endParaRPr lang="en-US" sz="2800" dirty="0"/>
                    </a:p>
                  </a:txBody>
                  <a:tcPr/>
                </a:tc>
                <a:extLst>
                  <a:ext uri="{0D108BD9-81ED-4DB2-BD59-A6C34878D82A}">
                    <a16:rowId xmlns="" xmlns:a16="http://schemas.microsoft.com/office/drawing/2014/main" val="10004"/>
                  </a:ext>
                </a:extLst>
              </a:tr>
              <a:tr h="665396">
                <a:tc>
                  <a:txBody>
                    <a:bodyPr/>
                    <a:lstStyle/>
                    <a:p>
                      <a:pPr>
                        <a:lnSpc>
                          <a:spcPct val="150000"/>
                        </a:lnSpc>
                      </a:pPr>
                      <a:r>
                        <a:rPr lang="en-US" sz="2800" dirty="0" smtClean="0"/>
                        <a:t>Layer 2</a:t>
                      </a:r>
                      <a:endParaRPr lang="en-US" sz="2800" dirty="0"/>
                    </a:p>
                  </a:txBody>
                  <a:tcPr/>
                </a:tc>
                <a:tc>
                  <a:txBody>
                    <a:bodyPr/>
                    <a:lstStyle/>
                    <a:p>
                      <a:pPr>
                        <a:lnSpc>
                          <a:spcPct val="150000"/>
                        </a:lnSpc>
                      </a:pPr>
                      <a:r>
                        <a:rPr lang="en-US" sz="2800" dirty="0" smtClean="0"/>
                        <a:t>Data link Layer</a:t>
                      </a:r>
                      <a:endParaRPr lang="en-US" sz="2800" dirty="0"/>
                    </a:p>
                  </a:txBody>
                  <a:tcPr/>
                </a:tc>
                <a:extLst>
                  <a:ext uri="{0D108BD9-81ED-4DB2-BD59-A6C34878D82A}">
                    <a16:rowId xmlns="" xmlns:a16="http://schemas.microsoft.com/office/drawing/2014/main" val="10005"/>
                  </a:ext>
                </a:extLst>
              </a:tr>
              <a:tr h="665396">
                <a:tc>
                  <a:txBody>
                    <a:bodyPr/>
                    <a:lstStyle/>
                    <a:p>
                      <a:pPr>
                        <a:lnSpc>
                          <a:spcPct val="150000"/>
                        </a:lnSpc>
                      </a:pPr>
                      <a:r>
                        <a:rPr lang="en-US" sz="2800" dirty="0" smtClean="0"/>
                        <a:t>Layer 1</a:t>
                      </a:r>
                      <a:endParaRPr lang="en-US" sz="2800" dirty="0"/>
                    </a:p>
                  </a:txBody>
                  <a:tcPr/>
                </a:tc>
                <a:tc>
                  <a:txBody>
                    <a:bodyPr/>
                    <a:lstStyle/>
                    <a:p>
                      <a:pPr>
                        <a:lnSpc>
                          <a:spcPct val="150000"/>
                        </a:lnSpc>
                      </a:pPr>
                      <a:r>
                        <a:rPr lang="en-US" sz="2800" dirty="0" smtClean="0"/>
                        <a:t>Physical Layer</a:t>
                      </a:r>
                      <a:endParaRPr lang="en-US" sz="2800" dirty="0"/>
                    </a:p>
                  </a:txBody>
                  <a:tcPr/>
                </a:tc>
                <a:extLst>
                  <a:ext uri="{0D108BD9-81ED-4DB2-BD59-A6C34878D82A}">
                    <a16:rowId xmlns="" xmlns:a16="http://schemas.microsoft.com/office/drawing/2014/main" val="10006"/>
                  </a:ext>
                </a:extLst>
              </a:tr>
            </a:tbl>
          </a:graphicData>
        </a:graphic>
      </p:graphicFrame>
      <p:sp>
        <p:nvSpPr>
          <p:cNvPr id="5" name="TextBox 4"/>
          <p:cNvSpPr txBox="1"/>
          <p:nvPr/>
        </p:nvSpPr>
        <p:spPr>
          <a:xfrm>
            <a:off x="1455313" y="115908"/>
            <a:ext cx="3065172" cy="461665"/>
          </a:xfrm>
          <a:prstGeom prst="rect">
            <a:avLst/>
          </a:prstGeom>
          <a:noFill/>
        </p:spPr>
        <p:txBody>
          <a:bodyPr wrap="square" rtlCol="0">
            <a:spAutoFit/>
          </a:bodyPr>
          <a:lstStyle/>
          <a:p>
            <a:r>
              <a:rPr lang="si-LK" sz="2400" dirty="0"/>
              <a:t>යවන්නා -</a:t>
            </a:r>
            <a:r>
              <a:rPr lang="en-US" sz="2400" dirty="0"/>
              <a:t> sender</a:t>
            </a:r>
          </a:p>
        </p:txBody>
      </p:sp>
      <p:graphicFrame>
        <p:nvGraphicFramePr>
          <p:cNvPr id="6" name="Table 5"/>
          <p:cNvGraphicFramePr>
            <a:graphicFrameLocks noGrp="1"/>
          </p:cNvGraphicFramePr>
          <p:nvPr>
            <p:extLst>
              <p:ext uri="{D42A27DB-BD31-4B8C-83A1-F6EECF244321}">
                <p14:modId xmlns:p14="http://schemas.microsoft.com/office/powerpoint/2010/main" val="48575965"/>
              </p:ext>
            </p:extLst>
          </p:nvPr>
        </p:nvGraphicFramePr>
        <p:xfrm>
          <a:off x="6775364" y="562512"/>
          <a:ext cx="4725474" cy="5120640"/>
        </p:xfrm>
        <a:graphic>
          <a:graphicData uri="http://schemas.openxmlformats.org/drawingml/2006/table">
            <a:tbl>
              <a:tblPr firstRow="1" bandRow="1">
                <a:tableStyleId>{5940675A-B579-460E-94D1-54222C63F5DA}</a:tableStyleId>
              </a:tblPr>
              <a:tblGrid>
                <a:gridCol w="1750455">
                  <a:extLst>
                    <a:ext uri="{9D8B030D-6E8A-4147-A177-3AD203B41FA5}">
                      <a16:colId xmlns="" xmlns:a16="http://schemas.microsoft.com/office/drawing/2014/main" val="20000"/>
                    </a:ext>
                  </a:extLst>
                </a:gridCol>
                <a:gridCol w="2975019">
                  <a:extLst>
                    <a:ext uri="{9D8B030D-6E8A-4147-A177-3AD203B41FA5}">
                      <a16:colId xmlns="" xmlns:a16="http://schemas.microsoft.com/office/drawing/2014/main" val="20001"/>
                    </a:ext>
                  </a:extLst>
                </a:gridCol>
              </a:tblGrid>
              <a:tr h="665396">
                <a:tc>
                  <a:txBody>
                    <a:bodyPr/>
                    <a:lstStyle/>
                    <a:p>
                      <a:pPr>
                        <a:lnSpc>
                          <a:spcPct val="150000"/>
                        </a:lnSpc>
                      </a:pPr>
                      <a:r>
                        <a:rPr lang="en-US" sz="2800" dirty="0" smtClean="0"/>
                        <a:t>Layer 7</a:t>
                      </a:r>
                    </a:p>
                  </a:txBody>
                  <a:tcPr/>
                </a:tc>
                <a:tc>
                  <a:txBody>
                    <a:bodyPr/>
                    <a:lstStyle/>
                    <a:p>
                      <a:pPr>
                        <a:lnSpc>
                          <a:spcPct val="150000"/>
                        </a:lnSpc>
                      </a:pPr>
                      <a:r>
                        <a:rPr lang="en-US" sz="2800" dirty="0" smtClean="0"/>
                        <a:t>Application Layer</a:t>
                      </a:r>
                      <a:endParaRPr lang="en-US" sz="2800" dirty="0"/>
                    </a:p>
                  </a:txBody>
                  <a:tcPr/>
                </a:tc>
                <a:extLst>
                  <a:ext uri="{0D108BD9-81ED-4DB2-BD59-A6C34878D82A}">
                    <a16:rowId xmlns="" xmlns:a16="http://schemas.microsoft.com/office/drawing/2014/main" val="10000"/>
                  </a:ext>
                </a:extLst>
              </a:tr>
              <a:tr h="665396">
                <a:tc>
                  <a:txBody>
                    <a:bodyPr/>
                    <a:lstStyle/>
                    <a:p>
                      <a:pPr>
                        <a:lnSpc>
                          <a:spcPct val="150000"/>
                        </a:lnSpc>
                      </a:pPr>
                      <a:r>
                        <a:rPr lang="en-US" sz="2800" dirty="0" smtClean="0"/>
                        <a:t>Layer 6</a:t>
                      </a:r>
                      <a:endParaRPr lang="en-US" sz="2800" dirty="0"/>
                    </a:p>
                  </a:txBody>
                  <a:tcPr/>
                </a:tc>
                <a:tc>
                  <a:txBody>
                    <a:bodyPr/>
                    <a:lstStyle/>
                    <a:p>
                      <a:pPr>
                        <a:lnSpc>
                          <a:spcPct val="150000"/>
                        </a:lnSpc>
                      </a:pPr>
                      <a:r>
                        <a:rPr lang="en-US" sz="2800" dirty="0" smtClean="0"/>
                        <a:t>Presentation layer</a:t>
                      </a:r>
                      <a:endParaRPr lang="en-US" sz="2800" dirty="0"/>
                    </a:p>
                  </a:txBody>
                  <a:tcPr/>
                </a:tc>
                <a:extLst>
                  <a:ext uri="{0D108BD9-81ED-4DB2-BD59-A6C34878D82A}">
                    <a16:rowId xmlns="" xmlns:a16="http://schemas.microsoft.com/office/drawing/2014/main" val="10001"/>
                  </a:ext>
                </a:extLst>
              </a:tr>
              <a:tr h="665396">
                <a:tc>
                  <a:txBody>
                    <a:bodyPr/>
                    <a:lstStyle/>
                    <a:p>
                      <a:pPr>
                        <a:lnSpc>
                          <a:spcPct val="150000"/>
                        </a:lnSpc>
                      </a:pPr>
                      <a:r>
                        <a:rPr lang="en-US" sz="2800" dirty="0" smtClean="0"/>
                        <a:t>Layer 5</a:t>
                      </a:r>
                      <a:endParaRPr lang="en-US" sz="2800" dirty="0"/>
                    </a:p>
                  </a:txBody>
                  <a:tcPr/>
                </a:tc>
                <a:tc>
                  <a:txBody>
                    <a:bodyPr/>
                    <a:lstStyle/>
                    <a:p>
                      <a:pPr>
                        <a:lnSpc>
                          <a:spcPct val="150000"/>
                        </a:lnSpc>
                      </a:pPr>
                      <a:r>
                        <a:rPr lang="en-US" sz="2800" dirty="0" smtClean="0"/>
                        <a:t>Session Layer</a:t>
                      </a:r>
                      <a:endParaRPr lang="en-US" sz="2800" dirty="0"/>
                    </a:p>
                  </a:txBody>
                  <a:tcPr/>
                </a:tc>
                <a:extLst>
                  <a:ext uri="{0D108BD9-81ED-4DB2-BD59-A6C34878D82A}">
                    <a16:rowId xmlns="" xmlns:a16="http://schemas.microsoft.com/office/drawing/2014/main" val="10002"/>
                  </a:ext>
                </a:extLst>
              </a:tr>
              <a:tr h="665396">
                <a:tc>
                  <a:txBody>
                    <a:bodyPr/>
                    <a:lstStyle/>
                    <a:p>
                      <a:pPr>
                        <a:lnSpc>
                          <a:spcPct val="150000"/>
                        </a:lnSpc>
                      </a:pPr>
                      <a:r>
                        <a:rPr lang="en-US" sz="2800" dirty="0" smtClean="0"/>
                        <a:t>Layer</a:t>
                      </a:r>
                      <a:r>
                        <a:rPr lang="en-US" sz="2800" baseline="0" dirty="0" smtClean="0"/>
                        <a:t> 4</a:t>
                      </a:r>
                      <a:endParaRPr lang="en-US" sz="2800" dirty="0"/>
                    </a:p>
                  </a:txBody>
                  <a:tcPr/>
                </a:tc>
                <a:tc>
                  <a:txBody>
                    <a:bodyPr/>
                    <a:lstStyle/>
                    <a:p>
                      <a:pPr>
                        <a:lnSpc>
                          <a:spcPct val="150000"/>
                        </a:lnSpc>
                      </a:pPr>
                      <a:r>
                        <a:rPr lang="en-US" sz="2800" dirty="0" smtClean="0"/>
                        <a:t>Transport Layer</a:t>
                      </a:r>
                      <a:endParaRPr lang="en-US" sz="2800" dirty="0"/>
                    </a:p>
                  </a:txBody>
                  <a:tcPr/>
                </a:tc>
                <a:extLst>
                  <a:ext uri="{0D108BD9-81ED-4DB2-BD59-A6C34878D82A}">
                    <a16:rowId xmlns="" xmlns:a16="http://schemas.microsoft.com/office/drawing/2014/main" val="10003"/>
                  </a:ext>
                </a:extLst>
              </a:tr>
              <a:tr h="665396">
                <a:tc>
                  <a:txBody>
                    <a:bodyPr/>
                    <a:lstStyle/>
                    <a:p>
                      <a:pPr>
                        <a:lnSpc>
                          <a:spcPct val="150000"/>
                        </a:lnSpc>
                      </a:pPr>
                      <a:r>
                        <a:rPr lang="en-US" sz="2800" dirty="0" smtClean="0"/>
                        <a:t>Layer 3</a:t>
                      </a:r>
                      <a:endParaRPr lang="en-US" sz="2800" dirty="0"/>
                    </a:p>
                  </a:txBody>
                  <a:tcPr/>
                </a:tc>
                <a:tc>
                  <a:txBody>
                    <a:bodyPr/>
                    <a:lstStyle/>
                    <a:p>
                      <a:pPr>
                        <a:lnSpc>
                          <a:spcPct val="150000"/>
                        </a:lnSpc>
                      </a:pPr>
                      <a:r>
                        <a:rPr lang="en-US" sz="2800" dirty="0" smtClean="0"/>
                        <a:t>Network Layer</a:t>
                      </a:r>
                      <a:endParaRPr lang="en-US" sz="2800" dirty="0"/>
                    </a:p>
                  </a:txBody>
                  <a:tcPr/>
                </a:tc>
                <a:extLst>
                  <a:ext uri="{0D108BD9-81ED-4DB2-BD59-A6C34878D82A}">
                    <a16:rowId xmlns="" xmlns:a16="http://schemas.microsoft.com/office/drawing/2014/main" val="10004"/>
                  </a:ext>
                </a:extLst>
              </a:tr>
              <a:tr h="665396">
                <a:tc>
                  <a:txBody>
                    <a:bodyPr/>
                    <a:lstStyle/>
                    <a:p>
                      <a:pPr>
                        <a:lnSpc>
                          <a:spcPct val="150000"/>
                        </a:lnSpc>
                      </a:pPr>
                      <a:r>
                        <a:rPr lang="en-US" sz="2800" dirty="0" smtClean="0"/>
                        <a:t>Layer 2</a:t>
                      </a:r>
                      <a:endParaRPr lang="en-US" sz="2800" dirty="0"/>
                    </a:p>
                  </a:txBody>
                  <a:tcPr/>
                </a:tc>
                <a:tc>
                  <a:txBody>
                    <a:bodyPr/>
                    <a:lstStyle/>
                    <a:p>
                      <a:pPr>
                        <a:lnSpc>
                          <a:spcPct val="150000"/>
                        </a:lnSpc>
                      </a:pPr>
                      <a:r>
                        <a:rPr lang="en-US" sz="2800" dirty="0" smtClean="0"/>
                        <a:t>Data link Layer</a:t>
                      </a:r>
                      <a:endParaRPr lang="en-US" sz="2800" dirty="0"/>
                    </a:p>
                  </a:txBody>
                  <a:tcPr/>
                </a:tc>
                <a:extLst>
                  <a:ext uri="{0D108BD9-81ED-4DB2-BD59-A6C34878D82A}">
                    <a16:rowId xmlns="" xmlns:a16="http://schemas.microsoft.com/office/drawing/2014/main" val="10005"/>
                  </a:ext>
                </a:extLst>
              </a:tr>
              <a:tr h="665396">
                <a:tc>
                  <a:txBody>
                    <a:bodyPr/>
                    <a:lstStyle/>
                    <a:p>
                      <a:pPr>
                        <a:lnSpc>
                          <a:spcPct val="150000"/>
                        </a:lnSpc>
                      </a:pPr>
                      <a:r>
                        <a:rPr lang="en-US" sz="2800" dirty="0" smtClean="0"/>
                        <a:t>Layer 1</a:t>
                      </a:r>
                      <a:endParaRPr lang="en-US" sz="2800" dirty="0"/>
                    </a:p>
                  </a:txBody>
                  <a:tcPr/>
                </a:tc>
                <a:tc>
                  <a:txBody>
                    <a:bodyPr/>
                    <a:lstStyle/>
                    <a:p>
                      <a:pPr>
                        <a:lnSpc>
                          <a:spcPct val="150000"/>
                        </a:lnSpc>
                      </a:pPr>
                      <a:r>
                        <a:rPr lang="en-US" sz="2800" dirty="0" smtClean="0"/>
                        <a:t>Physical Layer</a:t>
                      </a:r>
                      <a:endParaRPr lang="en-US" sz="2800" dirty="0"/>
                    </a:p>
                  </a:txBody>
                  <a:tcPr/>
                </a:tc>
                <a:extLst>
                  <a:ext uri="{0D108BD9-81ED-4DB2-BD59-A6C34878D82A}">
                    <a16:rowId xmlns="" xmlns:a16="http://schemas.microsoft.com/office/drawing/2014/main" val="10006"/>
                  </a:ext>
                </a:extLst>
              </a:tr>
            </a:tbl>
          </a:graphicData>
        </a:graphic>
      </p:graphicFrame>
      <p:sp>
        <p:nvSpPr>
          <p:cNvPr id="7" name="TextBox 6"/>
          <p:cNvSpPr txBox="1"/>
          <p:nvPr/>
        </p:nvSpPr>
        <p:spPr>
          <a:xfrm>
            <a:off x="7843237" y="115906"/>
            <a:ext cx="2575775" cy="461665"/>
          </a:xfrm>
          <a:prstGeom prst="rect">
            <a:avLst/>
          </a:prstGeom>
          <a:noFill/>
        </p:spPr>
        <p:txBody>
          <a:bodyPr wrap="square" rtlCol="0">
            <a:spAutoFit/>
          </a:bodyPr>
          <a:lstStyle/>
          <a:p>
            <a:r>
              <a:rPr lang="si-LK" sz="2400" dirty="0"/>
              <a:t>ග්‍රාහකයා - </a:t>
            </a:r>
            <a:r>
              <a:rPr lang="en-US" sz="2400" dirty="0"/>
              <a:t>receiver</a:t>
            </a:r>
          </a:p>
        </p:txBody>
      </p:sp>
      <p:sp>
        <p:nvSpPr>
          <p:cNvPr id="8" name="Down Arrow 7"/>
          <p:cNvSpPr/>
          <p:nvPr/>
        </p:nvSpPr>
        <p:spPr>
          <a:xfrm>
            <a:off x="218945" y="785616"/>
            <a:ext cx="321972" cy="427578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Right Arrow 8"/>
          <p:cNvSpPr/>
          <p:nvPr/>
        </p:nvSpPr>
        <p:spPr>
          <a:xfrm>
            <a:off x="2067062" y="5686026"/>
            <a:ext cx="8036417" cy="41212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Up Arrow 9"/>
          <p:cNvSpPr/>
          <p:nvPr/>
        </p:nvSpPr>
        <p:spPr>
          <a:xfrm>
            <a:off x="11616746" y="785616"/>
            <a:ext cx="412124" cy="4275785"/>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796449644"/>
              </p:ext>
            </p:extLst>
          </p:nvPr>
        </p:nvGraphicFramePr>
        <p:xfrm>
          <a:off x="5615193" y="577571"/>
          <a:ext cx="991673" cy="5114893"/>
        </p:xfrm>
        <a:graphic>
          <a:graphicData uri="http://schemas.openxmlformats.org/drawingml/2006/table">
            <a:tbl>
              <a:tblPr firstRow="1" bandRow="1">
                <a:tableStyleId>{5940675A-B579-460E-94D1-54222C63F5DA}</a:tableStyleId>
              </a:tblPr>
              <a:tblGrid>
                <a:gridCol w="991673">
                  <a:extLst>
                    <a:ext uri="{9D8B030D-6E8A-4147-A177-3AD203B41FA5}">
                      <a16:colId xmlns="" xmlns:a16="http://schemas.microsoft.com/office/drawing/2014/main" val="20000"/>
                    </a:ext>
                  </a:extLst>
                </a:gridCol>
              </a:tblGrid>
              <a:tr h="730699">
                <a:tc>
                  <a:txBody>
                    <a:bodyPr/>
                    <a:lstStyle/>
                    <a:p>
                      <a:pPr algn="ctr">
                        <a:lnSpc>
                          <a:spcPct val="150000"/>
                        </a:lnSpc>
                      </a:pPr>
                      <a:r>
                        <a:rPr lang="en-US" sz="1600" dirty="0" smtClean="0"/>
                        <a:t>Data</a:t>
                      </a:r>
                      <a:endParaRPr lang="en-US" sz="1600" dirty="0"/>
                    </a:p>
                  </a:txBody>
                  <a:tcPr anchor="ctr"/>
                </a:tc>
                <a:extLst>
                  <a:ext uri="{0D108BD9-81ED-4DB2-BD59-A6C34878D82A}">
                    <a16:rowId xmlns="" xmlns:a16="http://schemas.microsoft.com/office/drawing/2014/main" val="10000"/>
                  </a:ext>
                </a:extLst>
              </a:tr>
              <a:tr h="730699">
                <a:tc>
                  <a:txBody>
                    <a:bodyPr/>
                    <a:lstStyle/>
                    <a:p>
                      <a:pPr algn="ctr">
                        <a:lnSpc>
                          <a:spcPct val="150000"/>
                        </a:lnSpc>
                      </a:pPr>
                      <a:r>
                        <a:rPr lang="en-US" sz="1600" dirty="0" smtClean="0"/>
                        <a:t>Data</a:t>
                      </a:r>
                      <a:endParaRPr lang="en-US" sz="1600" dirty="0"/>
                    </a:p>
                  </a:txBody>
                  <a:tcPr anchor="ctr"/>
                </a:tc>
                <a:extLst>
                  <a:ext uri="{0D108BD9-81ED-4DB2-BD59-A6C34878D82A}">
                    <a16:rowId xmlns="" xmlns:a16="http://schemas.microsoft.com/office/drawing/2014/main" val="10001"/>
                  </a:ext>
                </a:extLst>
              </a:tr>
              <a:tr h="730699">
                <a:tc>
                  <a:txBody>
                    <a:bodyPr/>
                    <a:lstStyle/>
                    <a:p>
                      <a:pPr algn="ctr">
                        <a:lnSpc>
                          <a:spcPct val="150000"/>
                        </a:lnSpc>
                      </a:pPr>
                      <a:r>
                        <a:rPr lang="en-US" sz="1600" dirty="0" smtClean="0"/>
                        <a:t>Data</a:t>
                      </a:r>
                      <a:endParaRPr lang="en-US" sz="1600" dirty="0"/>
                    </a:p>
                  </a:txBody>
                  <a:tcPr anchor="ctr"/>
                </a:tc>
                <a:extLst>
                  <a:ext uri="{0D108BD9-81ED-4DB2-BD59-A6C34878D82A}">
                    <a16:rowId xmlns="" xmlns:a16="http://schemas.microsoft.com/office/drawing/2014/main" val="10002"/>
                  </a:ext>
                </a:extLst>
              </a:tr>
              <a:tr h="730699">
                <a:tc>
                  <a:txBody>
                    <a:bodyPr/>
                    <a:lstStyle/>
                    <a:p>
                      <a:pPr algn="ctr">
                        <a:lnSpc>
                          <a:spcPct val="150000"/>
                        </a:lnSpc>
                      </a:pPr>
                      <a:r>
                        <a:rPr lang="en-US" sz="1600" dirty="0" smtClean="0"/>
                        <a:t>Segment</a:t>
                      </a:r>
                      <a:endParaRPr lang="en-US" sz="1600" dirty="0"/>
                    </a:p>
                  </a:txBody>
                  <a:tcPr anchor="ctr"/>
                </a:tc>
                <a:extLst>
                  <a:ext uri="{0D108BD9-81ED-4DB2-BD59-A6C34878D82A}">
                    <a16:rowId xmlns="" xmlns:a16="http://schemas.microsoft.com/office/drawing/2014/main" val="10003"/>
                  </a:ext>
                </a:extLst>
              </a:tr>
              <a:tr h="730699">
                <a:tc>
                  <a:txBody>
                    <a:bodyPr/>
                    <a:lstStyle/>
                    <a:p>
                      <a:pPr algn="ctr">
                        <a:lnSpc>
                          <a:spcPct val="150000"/>
                        </a:lnSpc>
                      </a:pPr>
                      <a:r>
                        <a:rPr lang="en-US" sz="1600" dirty="0" smtClean="0"/>
                        <a:t>Packet</a:t>
                      </a:r>
                      <a:endParaRPr lang="en-US" sz="1600" dirty="0"/>
                    </a:p>
                  </a:txBody>
                  <a:tcPr anchor="ctr"/>
                </a:tc>
                <a:extLst>
                  <a:ext uri="{0D108BD9-81ED-4DB2-BD59-A6C34878D82A}">
                    <a16:rowId xmlns="" xmlns:a16="http://schemas.microsoft.com/office/drawing/2014/main" val="10004"/>
                  </a:ext>
                </a:extLst>
              </a:tr>
              <a:tr h="730699">
                <a:tc>
                  <a:txBody>
                    <a:bodyPr/>
                    <a:lstStyle/>
                    <a:p>
                      <a:pPr algn="ctr">
                        <a:lnSpc>
                          <a:spcPct val="150000"/>
                        </a:lnSpc>
                      </a:pPr>
                      <a:r>
                        <a:rPr lang="en-US" sz="1600" dirty="0" smtClean="0"/>
                        <a:t>Frames</a:t>
                      </a:r>
                      <a:endParaRPr lang="en-US" sz="1600" dirty="0"/>
                    </a:p>
                  </a:txBody>
                  <a:tcPr anchor="ctr"/>
                </a:tc>
                <a:extLst>
                  <a:ext uri="{0D108BD9-81ED-4DB2-BD59-A6C34878D82A}">
                    <a16:rowId xmlns="" xmlns:a16="http://schemas.microsoft.com/office/drawing/2014/main" val="10005"/>
                  </a:ext>
                </a:extLst>
              </a:tr>
              <a:tr h="730699">
                <a:tc>
                  <a:txBody>
                    <a:bodyPr/>
                    <a:lstStyle/>
                    <a:p>
                      <a:pPr algn="ctr">
                        <a:lnSpc>
                          <a:spcPct val="150000"/>
                        </a:lnSpc>
                      </a:pPr>
                      <a:r>
                        <a:rPr lang="en-US" sz="1600" dirty="0" smtClean="0"/>
                        <a:t>Bits</a:t>
                      </a:r>
                      <a:endParaRPr lang="en-US" sz="1600" dirty="0"/>
                    </a:p>
                  </a:txBody>
                  <a:tcPr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826257646"/>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1445" y="482247"/>
            <a:ext cx="10515600" cy="4351338"/>
          </a:xfrm>
        </p:spPr>
        <p:txBody>
          <a:bodyPr/>
          <a:lstStyle/>
          <a:p>
            <a:r>
              <a:rPr lang="si-LK" dirty="0"/>
              <a:t>නවීන අන්තර්ජාලය </a:t>
            </a:r>
            <a:r>
              <a:rPr lang="en-US" dirty="0"/>
              <a:t>OSI </a:t>
            </a:r>
            <a:r>
              <a:rPr lang="si-LK" dirty="0"/>
              <a:t>මත නොව සරල </a:t>
            </a:r>
            <a:r>
              <a:rPr lang="en-US" dirty="0"/>
              <a:t>TCP/IP </a:t>
            </a:r>
            <a:r>
              <a:rPr lang="si-LK" dirty="0"/>
              <a:t>ආකෘතිය මත පදනම් වේ</a:t>
            </a:r>
            <a:r>
              <a:rPr lang="si-LK" dirty="0" smtClean="0"/>
              <a:t>.</a:t>
            </a:r>
          </a:p>
          <a:p>
            <a:r>
              <a:rPr lang="si-LK" dirty="0"/>
              <a:t> ජාල සන්නිවේදනය සඳහා වූ පළමු සම්මත ආකෘතියයි.</a:t>
            </a:r>
          </a:p>
          <a:p>
            <a:r>
              <a:rPr lang="si-LK" dirty="0"/>
              <a:t>ජාල ක්‍රියාත්මක වන ආකාරය දෘශ්‍යමාන කිරීමට සහ සන්නිවේදනය කිරීමට උපකාරී වන අතර ජාලකරණ ගැටළ</a:t>
            </a:r>
            <a:r>
              <a:rPr lang="si-LK" dirty="0" smtClean="0"/>
              <a:t>ු වෙන්කර ගැනීමට </a:t>
            </a:r>
            <a:r>
              <a:rPr lang="si-LK" dirty="0"/>
              <a:t>සහ ද</a:t>
            </a:r>
            <a:r>
              <a:rPr lang="si-LK" dirty="0" smtClean="0"/>
              <a:t>ෝෂ </a:t>
            </a:r>
            <a:r>
              <a:rPr lang="si-LK" dirty="0"/>
              <a:t>නිරාකරණය කිරීමට උපකාරී වේ</a:t>
            </a:r>
            <a:r>
              <a:rPr lang="si-LK" dirty="0" smtClean="0"/>
              <a:t>.</a:t>
            </a:r>
          </a:p>
          <a:p>
            <a:endParaRPr lang="en-US" dirty="0"/>
          </a:p>
        </p:txBody>
      </p:sp>
    </p:spTree>
    <p:extLst>
      <p:ext uri="{BB962C8B-B14F-4D97-AF65-F5344CB8AC3E}">
        <p14:creationId xmlns:p14="http://schemas.microsoft.com/office/powerpoint/2010/main" val="233858565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926"/>
            <a:ext cx="10515600" cy="618385"/>
          </a:xfrm>
        </p:spPr>
        <p:txBody>
          <a:bodyPr>
            <a:normAutofit/>
          </a:bodyPr>
          <a:lstStyle/>
          <a:p>
            <a:pPr algn="ctr"/>
            <a:r>
              <a:rPr lang="en-US" sz="3200" dirty="0"/>
              <a:t>Application Layer</a:t>
            </a:r>
          </a:p>
        </p:txBody>
      </p:sp>
      <p:sp>
        <p:nvSpPr>
          <p:cNvPr id="3" name="Content Placeholder 2"/>
          <p:cNvSpPr>
            <a:spLocks noGrp="1"/>
          </p:cNvSpPr>
          <p:nvPr>
            <p:ph idx="1"/>
          </p:nvPr>
        </p:nvSpPr>
        <p:spPr>
          <a:xfrm>
            <a:off x="4584880" y="783308"/>
            <a:ext cx="7401059" cy="4839571"/>
          </a:xfrm>
        </p:spPr>
        <p:txBody>
          <a:bodyPr/>
          <a:lstStyle/>
          <a:p>
            <a:r>
              <a:rPr lang="si-LK" dirty="0" smtClean="0"/>
              <a:t>පරිගණක ජාල යෙදුම් මෘදුකාංග හා පරිගණක ජාල එකිනෙක සම්බන්ධ කිරීම සඳහා අතුරු මුහුණත සපයන ස්ථරයයි. උදා:- </a:t>
            </a:r>
            <a:r>
              <a:rPr lang="en-US" dirty="0" smtClean="0"/>
              <a:t>Web Browsers</a:t>
            </a:r>
          </a:p>
          <a:p>
            <a:r>
              <a:rPr lang="si-LK" dirty="0" smtClean="0"/>
              <a:t>පරිශීලකයා හා පරිගණක ජාලය එකිනෙක සම්බන්ධ කරයි පරිශීලකයාට අවශ්‍යය අතුරුමුහුණත ලබාදේ. (</a:t>
            </a:r>
            <a:r>
              <a:rPr lang="en-US" dirty="0" smtClean="0"/>
              <a:t>web Browser)</a:t>
            </a:r>
          </a:p>
          <a:p>
            <a:r>
              <a:rPr lang="si-LK" dirty="0" smtClean="0"/>
              <a:t>දත්ත ගොනු හුවමාරු කිරීම, </a:t>
            </a:r>
            <a:r>
              <a:rPr lang="en-US" dirty="0" smtClean="0"/>
              <a:t>Email </a:t>
            </a:r>
            <a:r>
              <a:rPr lang="si-LK" dirty="0" smtClean="0"/>
              <a:t>යැවීම හා අනෙකුත් පරිගණක ජාල වලට අයත් මෘදුකාංග භාවිතය.</a:t>
            </a:r>
          </a:p>
          <a:p>
            <a:r>
              <a:rPr lang="si-LK" dirty="0" smtClean="0"/>
              <a:t>භාවිතාකරන නියමාවලි</a:t>
            </a:r>
          </a:p>
          <a:p>
            <a:pPr lvl="1"/>
            <a:r>
              <a:rPr lang="en-US" dirty="0" smtClean="0"/>
              <a:t>FTP, Telnet, DNS, Http, SMTP, POP3, IMAP, DHCP, SSH</a:t>
            </a:r>
            <a:endParaRPr lang="si-LK" dirty="0" smtClean="0"/>
          </a:p>
        </p:txBody>
      </p:sp>
      <p:pic>
        <p:nvPicPr>
          <p:cNvPr id="4" name="Picture 3"/>
          <p:cNvPicPr>
            <a:picLocks noChangeAspect="1"/>
          </p:cNvPicPr>
          <p:nvPr/>
        </p:nvPicPr>
        <p:blipFill>
          <a:blip r:embed="rId3"/>
          <a:stretch>
            <a:fillRect/>
          </a:stretch>
        </p:blipFill>
        <p:spPr>
          <a:xfrm>
            <a:off x="236662" y="1330458"/>
            <a:ext cx="4118473" cy="3509403"/>
          </a:xfrm>
          <a:prstGeom prst="rect">
            <a:avLst/>
          </a:prstGeom>
        </p:spPr>
      </p:pic>
      <p:pic>
        <p:nvPicPr>
          <p:cNvPr id="5" name="Picture 4"/>
          <p:cNvPicPr>
            <a:picLocks noChangeAspect="1"/>
          </p:cNvPicPr>
          <p:nvPr/>
        </p:nvPicPr>
        <p:blipFill>
          <a:blip r:embed="rId4"/>
          <a:stretch>
            <a:fillRect/>
          </a:stretch>
        </p:blipFill>
        <p:spPr>
          <a:xfrm>
            <a:off x="5239534" y="5736442"/>
            <a:ext cx="6482908" cy="723356"/>
          </a:xfrm>
          <a:prstGeom prst="rect">
            <a:avLst/>
          </a:prstGeom>
        </p:spPr>
      </p:pic>
    </p:spTree>
    <p:extLst>
      <p:ext uri="{BB962C8B-B14F-4D97-AF65-F5344CB8AC3E}">
        <p14:creationId xmlns:p14="http://schemas.microsoft.com/office/powerpoint/2010/main" val="1361905223"/>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361"/>
            <a:ext cx="10515600" cy="748247"/>
          </a:xfrm>
        </p:spPr>
        <p:txBody>
          <a:bodyPr>
            <a:normAutofit/>
          </a:bodyPr>
          <a:lstStyle/>
          <a:p>
            <a:pPr algn="ctr"/>
            <a:r>
              <a:rPr lang="en-US" sz="3200" dirty="0"/>
              <a:t>Presentation Layer</a:t>
            </a:r>
            <a:r>
              <a:rPr lang="en-US" dirty="0" smtClean="0"/>
              <a:t> </a:t>
            </a:r>
            <a:endParaRPr lang="en-US" dirty="0"/>
          </a:p>
        </p:txBody>
      </p:sp>
      <p:sp>
        <p:nvSpPr>
          <p:cNvPr id="3" name="Content Placeholder 2"/>
          <p:cNvSpPr>
            <a:spLocks noGrp="1"/>
          </p:cNvSpPr>
          <p:nvPr>
            <p:ph idx="1"/>
          </p:nvPr>
        </p:nvSpPr>
        <p:spPr>
          <a:xfrm>
            <a:off x="476521" y="1130165"/>
            <a:ext cx="6915955" cy="5727835"/>
          </a:xfrm>
        </p:spPr>
        <p:txBody>
          <a:bodyPr>
            <a:normAutofit fontScale="92500" lnSpcReduction="10000"/>
          </a:bodyPr>
          <a:lstStyle/>
          <a:p>
            <a:pPr>
              <a:lnSpc>
                <a:spcPct val="150000"/>
              </a:lnSpc>
            </a:pPr>
            <a:r>
              <a:rPr lang="si-LK" dirty="0" smtClean="0"/>
              <a:t>දත්ත අදාල ආකෘති </a:t>
            </a:r>
            <a:r>
              <a:rPr lang="en-US" dirty="0" smtClean="0"/>
              <a:t>(Formats) </a:t>
            </a:r>
            <a:r>
              <a:rPr lang="si-LK" dirty="0" smtClean="0"/>
              <a:t>වලට මාරු කරයි. </a:t>
            </a:r>
          </a:p>
          <a:p>
            <a:pPr>
              <a:lnSpc>
                <a:spcPct val="150000"/>
              </a:lnSpc>
            </a:pPr>
            <a:r>
              <a:rPr lang="en-US" dirty="0" smtClean="0">
                <a:hlinkClick r:id="rId3" action="ppaction://hlinksldjump"/>
              </a:rPr>
              <a:t>Encoding (</a:t>
            </a:r>
            <a:r>
              <a:rPr lang="si-LK" dirty="0" smtClean="0">
                <a:hlinkClick r:id="rId3" action="ppaction://hlinksldjump"/>
              </a:rPr>
              <a:t>කේතනය)</a:t>
            </a:r>
            <a:r>
              <a:rPr lang="en-US" dirty="0">
                <a:hlinkClick r:id="rId3" action="ppaction://hlinksldjump"/>
              </a:rPr>
              <a:t> </a:t>
            </a:r>
            <a:r>
              <a:rPr lang="si-LK" dirty="0" smtClean="0">
                <a:hlinkClick r:id="rId3" action="ppaction://hlinksldjump"/>
              </a:rPr>
              <a:t>සහ</a:t>
            </a:r>
            <a:r>
              <a:rPr lang="en-US" dirty="0" smtClean="0">
                <a:hlinkClick r:id="rId3" action="ppaction://hlinksldjump"/>
              </a:rPr>
              <a:t> Decoding</a:t>
            </a:r>
            <a:r>
              <a:rPr lang="si-LK" dirty="0" smtClean="0">
                <a:hlinkClick r:id="rId3" action="ppaction://hlinksldjump"/>
              </a:rPr>
              <a:t> (විකේතනය)</a:t>
            </a:r>
            <a:endParaRPr lang="si-LK" dirty="0" smtClean="0"/>
          </a:p>
          <a:p>
            <a:pPr>
              <a:lnSpc>
                <a:spcPct val="150000"/>
              </a:lnSpc>
            </a:pPr>
            <a:r>
              <a:rPr lang="en-US" dirty="0" smtClean="0"/>
              <a:t>Encryption </a:t>
            </a:r>
            <a:r>
              <a:rPr lang="si-LK" dirty="0" smtClean="0"/>
              <a:t>සහ </a:t>
            </a:r>
            <a:r>
              <a:rPr lang="en-US" dirty="0" smtClean="0"/>
              <a:t>Decryption (</a:t>
            </a:r>
            <a:r>
              <a:rPr lang="si-LK" dirty="0" smtClean="0"/>
              <a:t>ගුප්තකේතනය)</a:t>
            </a:r>
            <a:endParaRPr lang="en-US" dirty="0" smtClean="0"/>
          </a:p>
          <a:p>
            <a:pPr>
              <a:lnSpc>
                <a:spcPct val="150000"/>
              </a:lnSpc>
            </a:pPr>
            <a:r>
              <a:rPr lang="en-US" dirty="0" smtClean="0">
                <a:hlinkClick r:id="rId4" action="ppaction://hlinksldjump"/>
              </a:rPr>
              <a:t>Compression </a:t>
            </a:r>
            <a:r>
              <a:rPr lang="si-LK" dirty="0" smtClean="0">
                <a:hlinkClick r:id="rId4" action="ppaction://hlinksldjump"/>
              </a:rPr>
              <a:t>සහ </a:t>
            </a:r>
            <a:r>
              <a:rPr lang="en-US" dirty="0" smtClean="0">
                <a:hlinkClick r:id="rId4" action="ppaction://hlinksldjump"/>
              </a:rPr>
              <a:t>Decompression</a:t>
            </a:r>
            <a:endParaRPr lang="en-US" dirty="0" smtClean="0"/>
          </a:p>
          <a:p>
            <a:pPr>
              <a:lnSpc>
                <a:spcPct val="150000"/>
              </a:lnSpc>
            </a:pPr>
            <a:r>
              <a:rPr lang="en-US" dirty="0" smtClean="0"/>
              <a:t>Graphic handling</a:t>
            </a:r>
          </a:p>
          <a:p>
            <a:pPr>
              <a:lnSpc>
                <a:spcPct val="150000"/>
              </a:lnSpc>
            </a:pPr>
            <a:r>
              <a:rPr lang="en-US" dirty="0" smtClean="0"/>
              <a:t>Character / string conversion</a:t>
            </a:r>
          </a:p>
          <a:p>
            <a:pPr>
              <a:lnSpc>
                <a:spcPct val="150000"/>
              </a:lnSpc>
            </a:pPr>
            <a:r>
              <a:rPr lang="en-US" dirty="0" smtClean="0"/>
              <a:t>Data Conversion</a:t>
            </a:r>
          </a:p>
          <a:p>
            <a:pPr>
              <a:lnSpc>
                <a:spcPct val="150000"/>
              </a:lnSpc>
            </a:pPr>
            <a:r>
              <a:rPr lang="en-US" dirty="0" smtClean="0"/>
              <a:t>File Format Conversion</a:t>
            </a:r>
          </a:p>
          <a:p>
            <a:pPr>
              <a:lnSpc>
                <a:spcPct val="150000"/>
              </a:lnSpc>
            </a:pPr>
            <a:endParaRPr lang="en-US" dirty="0" smtClean="0"/>
          </a:p>
          <a:p>
            <a:endParaRPr lang="en-US" dirty="0"/>
          </a:p>
        </p:txBody>
      </p:sp>
      <p:pic>
        <p:nvPicPr>
          <p:cNvPr id="5" name="Picture 4"/>
          <p:cNvPicPr>
            <a:picLocks noChangeAspect="1"/>
          </p:cNvPicPr>
          <p:nvPr/>
        </p:nvPicPr>
        <p:blipFill>
          <a:blip r:embed="rId5"/>
          <a:stretch>
            <a:fillRect/>
          </a:stretch>
        </p:blipFill>
        <p:spPr>
          <a:xfrm>
            <a:off x="7488009" y="1130165"/>
            <a:ext cx="4210051" cy="3295651"/>
          </a:xfrm>
          <a:prstGeom prst="rect">
            <a:avLst/>
          </a:prstGeom>
        </p:spPr>
      </p:pic>
      <p:pic>
        <p:nvPicPr>
          <p:cNvPr id="4" name="Picture 3"/>
          <p:cNvPicPr>
            <a:picLocks noChangeAspect="1"/>
          </p:cNvPicPr>
          <p:nvPr/>
        </p:nvPicPr>
        <p:blipFill>
          <a:blip r:embed="rId6"/>
          <a:stretch>
            <a:fillRect/>
          </a:stretch>
        </p:blipFill>
        <p:spPr>
          <a:xfrm>
            <a:off x="5354760" y="5242802"/>
            <a:ext cx="6343301" cy="803157"/>
          </a:xfrm>
          <a:prstGeom prst="rect">
            <a:avLst/>
          </a:prstGeom>
        </p:spPr>
      </p:pic>
    </p:spTree>
    <p:extLst>
      <p:ext uri="{BB962C8B-B14F-4D97-AF65-F5344CB8AC3E}">
        <p14:creationId xmlns:p14="http://schemas.microsoft.com/office/powerpoint/2010/main" val="720412752"/>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663677" y="1135631"/>
            <a:ext cx="11031795" cy="5249608"/>
            <a:chOff x="663677" y="1135627"/>
            <a:chExt cx="11031794" cy="5249609"/>
          </a:xfrm>
        </p:grpSpPr>
        <p:sp>
          <p:nvSpPr>
            <p:cNvPr id="4" name="Rectangle 3"/>
            <p:cNvSpPr/>
            <p:nvPr/>
          </p:nvSpPr>
          <p:spPr>
            <a:xfrm>
              <a:off x="855406" y="3008671"/>
              <a:ext cx="10840065" cy="126836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i-LK" sz="2000" dirty="0">
                  <a:solidFill>
                    <a:schemeClr val="tx1"/>
                  </a:solidFill>
                </a:rPr>
                <a:t>සමර්පණ</a:t>
              </a:r>
              <a:r>
                <a:rPr lang="en-US" sz="2000" dirty="0">
                  <a:solidFill>
                    <a:schemeClr val="tx1"/>
                  </a:solidFill>
                </a:rPr>
                <a:t>/</a:t>
              </a:r>
              <a:r>
                <a:rPr lang="si-LK" sz="2000" dirty="0">
                  <a:solidFill>
                    <a:schemeClr val="tx1"/>
                  </a:solidFill>
                </a:rPr>
                <a:t>ඉදිරිපත්කිරීම්</a:t>
              </a:r>
              <a:r>
                <a:rPr lang="si-LK" sz="3200" dirty="0">
                  <a:solidFill>
                    <a:schemeClr val="tx1"/>
                  </a:solidFill>
                </a:rPr>
                <a:t> </a:t>
              </a:r>
              <a:r>
                <a:rPr lang="si-LK" sz="2000" dirty="0">
                  <a:solidFill>
                    <a:schemeClr val="tx1"/>
                  </a:solidFill>
                </a:rPr>
                <a:t>ස්ථරය</a:t>
              </a:r>
              <a:endParaRPr lang="en-US" sz="2000" dirty="0">
                <a:solidFill>
                  <a:schemeClr val="tx1"/>
                </a:solidFill>
              </a:endParaRPr>
            </a:p>
          </p:txBody>
        </p:sp>
        <p:sp>
          <p:nvSpPr>
            <p:cNvPr id="5" name="Rectangle 4"/>
            <p:cNvSpPr/>
            <p:nvPr/>
          </p:nvSpPr>
          <p:spPr>
            <a:xfrm>
              <a:off x="1076632" y="3303639"/>
              <a:ext cx="2005782" cy="6636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Data</a:t>
              </a:r>
              <a:endParaRPr lang="en-US" dirty="0"/>
            </a:p>
          </p:txBody>
        </p:sp>
        <p:sp>
          <p:nvSpPr>
            <p:cNvPr id="6" name="Rectangle 5"/>
            <p:cNvSpPr/>
            <p:nvPr/>
          </p:nvSpPr>
          <p:spPr>
            <a:xfrm>
              <a:off x="3082413" y="3303638"/>
              <a:ext cx="870155" cy="6636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H6</a:t>
              </a:r>
            </a:p>
          </p:txBody>
        </p:sp>
        <p:sp>
          <p:nvSpPr>
            <p:cNvPr id="7" name="Rectangle 6"/>
            <p:cNvSpPr/>
            <p:nvPr/>
          </p:nvSpPr>
          <p:spPr>
            <a:xfrm>
              <a:off x="8273845" y="3303638"/>
              <a:ext cx="2020529" cy="6636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Data</a:t>
              </a:r>
              <a:endParaRPr lang="en-US" dirty="0"/>
            </a:p>
          </p:txBody>
        </p:sp>
        <p:sp>
          <p:nvSpPr>
            <p:cNvPr id="8" name="Rectangle 7"/>
            <p:cNvSpPr/>
            <p:nvPr/>
          </p:nvSpPr>
          <p:spPr>
            <a:xfrm>
              <a:off x="10294374" y="3303637"/>
              <a:ext cx="870155" cy="6636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H6</a:t>
              </a:r>
            </a:p>
          </p:txBody>
        </p:sp>
        <p:sp>
          <p:nvSpPr>
            <p:cNvPr id="9" name="Rectangle 8"/>
            <p:cNvSpPr/>
            <p:nvPr/>
          </p:nvSpPr>
          <p:spPr>
            <a:xfrm>
              <a:off x="1017638" y="1696065"/>
              <a:ext cx="2005782" cy="6636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L7 Data</a:t>
              </a:r>
              <a:endParaRPr lang="en-US" dirty="0"/>
            </a:p>
          </p:txBody>
        </p:sp>
        <p:sp>
          <p:nvSpPr>
            <p:cNvPr id="10" name="Rectangle 9"/>
            <p:cNvSpPr/>
            <p:nvPr/>
          </p:nvSpPr>
          <p:spPr>
            <a:xfrm>
              <a:off x="8288592" y="1688691"/>
              <a:ext cx="2005782" cy="6636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L7 Data</a:t>
              </a:r>
              <a:endParaRPr lang="en-US" dirty="0"/>
            </a:p>
          </p:txBody>
        </p:sp>
        <p:sp>
          <p:nvSpPr>
            <p:cNvPr id="11" name="TextBox 10"/>
            <p:cNvSpPr txBox="1"/>
            <p:nvPr/>
          </p:nvSpPr>
          <p:spPr>
            <a:xfrm>
              <a:off x="663677" y="1146688"/>
              <a:ext cx="3097162" cy="400110"/>
            </a:xfrm>
            <a:prstGeom prst="rect">
              <a:avLst/>
            </a:prstGeom>
            <a:noFill/>
          </p:spPr>
          <p:txBody>
            <a:bodyPr wrap="square" rtlCol="0">
              <a:spAutoFit/>
            </a:bodyPr>
            <a:lstStyle/>
            <a:p>
              <a:pPr algn="ctr"/>
              <a:r>
                <a:rPr lang="en-US" sz="2000" b="1" dirty="0"/>
                <a:t>From Application Layer</a:t>
              </a:r>
            </a:p>
          </p:txBody>
        </p:sp>
        <p:sp>
          <p:nvSpPr>
            <p:cNvPr id="12" name="TextBox 11"/>
            <p:cNvSpPr txBox="1"/>
            <p:nvPr/>
          </p:nvSpPr>
          <p:spPr>
            <a:xfrm>
              <a:off x="7735529" y="1135627"/>
              <a:ext cx="3097162" cy="369332"/>
            </a:xfrm>
            <a:prstGeom prst="rect">
              <a:avLst/>
            </a:prstGeom>
            <a:noFill/>
          </p:spPr>
          <p:txBody>
            <a:bodyPr wrap="square" rtlCol="0">
              <a:spAutoFit/>
            </a:bodyPr>
            <a:lstStyle/>
            <a:p>
              <a:pPr algn="ctr"/>
              <a:r>
                <a:rPr lang="en-US" b="1" dirty="0"/>
                <a:t>To Application Layer</a:t>
              </a:r>
            </a:p>
          </p:txBody>
        </p:sp>
        <p:cxnSp>
          <p:nvCxnSpPr>
            <p:cNvPr id="14" name="Straight Arrow Connector 13"/>
            <p:cNvCxnSpPr/>
            <p:nvPr/>
          </p:nvCxnSpPr>
          <p:spPr>
            <a:xfrm>
              <a:off x="2020529" y="2335848"/>
              <a:ext cx="0" cy="7852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020529" y="4026306"/>
              <a:ext cx="0" cy="8449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0" idx="2"/>
            </p:cNvCxnSpPr>
            <p:nvPr/>
          </p:nvCxnSpPr>
          <p:spPr>
            <a:xfrm flipV="1">
              <a:off x="9291483" y="2283456"/>
              <a:ext cx="0" cy="7941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9291483" y="4077151"/>
              <a:ext cx="0" cy="7941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55409" y="4970209"/>
              <a:ext cx="2743201" cy="523220"/>
            </a:xfrm>
            <a:prstGeom prst="rect">
              <a:avLst/>
            </a:prstGeom>
            <a:noFill/>
          </p:spPr>
          <p:txBody>
            <a:bodyPr wrap="square" rtlCol="0">
              <a:spAutoFit/>
            </a:bodyPr>
            <a:lstStyle/>
            <a:p>
              <a:r>
                <a:rPr lang="en-US" sz="2800" dirty="0"/>
                <a:t>To Session Layer</a:t>
              </a:r>
            </a:p>
          </p:txBody>
        </p:sp>
        <p:sp>
          <p:nvSpPr>
            <p:cNvPr id="24" name="TextBox 23"/>
            <p:cNvSpPr txBox="1"/>
            <p:nvPr/>
          </p:nvSpPr>
          <p:spPr>
            <a:xfrm>
              <a:off x="8244349" y="4981113"/>
              <a:ext cx="3274142" cy="523220"/>
            </a:xfrm>
            <a:prstGeom prst="rect">
              <a:avLst/>
            </a:prstGeom>
            <a:noFill/>
          </p:spPr>
          <p:txBody>
            <a:bodyPr wrap="square" rtlCol="0">
              <a:spAutoFit/>
            </a:bodyPr>
            <a:lstStyle/>
            <a:p>
              <a:r>
                <a:rPr lang="en-US" sz="2800" dirty="0"/>
                <a:t>From  Session Layer</a:t>
              </a:r>
            </a:p>
          </p:txBody>
        </p:sp>
        <p:cxnSp>
          <p:nvCxnSpPr>
            <p:cNvPr id="26" name="Straight Arrow Connector 25"/>
            <p:cNvCxnSpPr/>
            <p:nvPr/>
          </p:nvCxnSpPr>
          <p:spPr>
            <a:xfrm flipH="1">
              <a:off x="2691581" y="1762433"/>
              <a:ext cx="1231490" cy="1655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144297" y="1319980"/>
              <a:ext cx="3170902" cy="646331"/>
            </a:xfrm>
            <a:prstGeom prst="rect">
              <a:avLst/>
            </a:prstGeom>
            <a:noFill/>
          </p:spPr>
          <p:txBody>
            <a:bodyPr wrap="square" rtlCol="0">
              <a:spAutoFit/>
            </a:bodyPr>
            <a:lstStyle/>
            <a:p>
              <a:r>
                <a:rPr lang="en-US" dirty="0"/>
                <a:t>Encoded, Encrypted, Compressed Data</a:t>
              </a:r>
            </a:p>
          </p:txBody>
        </p:sp>
        <p:cxnSp>
          <p:nvCxnSpPr>
            <p:cNvPr id="30" name="Straight Arrow Connector 29"/>
            <p:cNvCxnSpPr/>
            <p:nvPr/>
          </p:nvCxnSpPr>
          <p:spPr>
            <a:xfrm flipV="1">
              <a:off x="6858000" y="3790335"/>
              <a:ext cx="1651819" cy="2035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117689" y="5738905"/>
              <a:ext cx="3170902" cy="646331"/>
            </a:xfrm>
            <a:prstGeom prst="rect">
              <a:avLst/>
            </a:prstGeom>
            <a:noFill/>
          </p:spPr>
          <p:txBody>
            <a:bodyPr wrap="square" rtlCol="0">
              <a:spAutoFit/>
            </a:bodyPr>
            <a:lstStyle/>
            <a:p>
              <a:r>
                <a:rPr lang="en-US" dirty="0"/>
                <a:t>Decoded, Decrypted, Decompressed Data</a:t>
              </a:r>
            </a:p>
          </p:txBody>
        </p:sp>
      </p:grpSp>
    </p:spTree>
    <p:extLst>
      <p:ext uri="{BB962C8B-B14F-4D97-AF65-F5344CB8AC3E}">
        <p14:creationId xmlns:p14="http://schemas.microsoft.com/office/powerpoint/2010/main" val="426222153"/>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
            <a:ext cx="10515600" cy="785249"/>
          </a:xfrm>
        </p:spPr>
        <p:txBody>
          <a:bodyPr>
            <a:normAutofit/>
          </a:bodyPr>
          <a:lstStyle/>
          <a:p>
            <a:pPr algn="ctr"/>
            <a:r>
              <a:rPr lang="en-US" sz="3200" b="1" dirty="0"/>
              <a:t>Session Layer</a:t>
            </a:r>
          </a:p>
        </p:txBody>
      </p:sp>
      <p:sp>
        <p:nvSpPr>
          <p:cNvPr id="3" name="Content Placeholder 2"/>
          <p:cNvSpPr>
            <a:spLocks noGrp="1"/>
          </p:cNvSpPr>
          <p:nvPr>
            <p:ph idx="1"/>
          </p:nvPr>
        </p:nvSpPr>
        <p:spPr>
          <a:xfrm>
            <a:off x="235978" y="785249"/>
            <a:ext cx="11516748" cy="5001403"/>
          </a:xfrm>
        </p:spPr>
        <p:txBody>
          <a:bodyPr>
            <a:normAutofit/>
          </a:bodyPr>
          <a:lstStyle/>
          <a:p>
            <a:pPr>
              <a:lnSpc>
                <a:spcPct val="100000"/>
              </a:lnSpc>
            </a:pPr>
            <a:r>
              <a:rPr lang="si-LK" sz="2400" dirty="0"/>
              <a:t>දත්ත සම්ප්‍රේෂණය සඳහා අවශ්‍ය යාන්ත්‍රණය සපයයි. (එනම් දත්ත සම්ප්‍රේෂණය සඳහා අවශ්‍ය උපකරණ සම්බන්ධකර ගැනීම, දත්ත සම්ප්‍රේෂනය හා නැවැත්වීම)</a:t>
            </a:r>
          </a:p>
          <a:p>
            <a:pPr>
              <a:lnSpc>
                <a:spcPct val="100000"/>
              </a:lnSpc>
            </a:pPr>
            <a:r>
              <a:rPr lang="si-LK" sz="2400" dirty="0"/>
              <a:t>පරිගණක 2ක් අතර සම්බන්ධතාවය පාලනය කරමින් සංවාදය පවත්වා ගනු ලැබීමක් </a:t>
            </a:r>
            <a:r>
              <a:rPr lang="en-US" sz="2400" dirty="0"/>
              <a:t>Session </a:t>
            </a:r>
            <a:r>
              <a:rPr lang="si-LK" sz="2400" dirty="0"/>
              <a:t>එකක් ලෙස හැඳින්වේ.</a:t>
            </a:r>
          </a:p>
          <a:p>
            <a:pPr>
              <a:lnSpc>
                <a:spcPct val="100000"/>
              </a:lnSpc>
            </a:pPr>
            <a:r>
              <a:rPr lang="si-LK" sz="2400" dirty="0"/>
              <a:t>දත්ත සම්ප්‍රේෂණය ඒක පථ ද, ද්විපථ ද, අර්ධ ද්විපථ ද යන්න තීරණය කරයි.</a:t>
            </a:r>
          </a:p>
          <a:p>
            <a:pPr>
              <a:lnSpc>
                <a:spcPct val="100000"/>
              </a:lnSpc>
            </a:pPr>
            <a:r>
              <a:rPr lang="en-US" sz="2400" dirty="0"/>
              <a:t>SIP – Session Initiation Protocol </a:t>
            </a:r>
          </a:p>
          <a:p>
            <a:pPr lvl="1">
              <a:lnSpc>
                <a:spcPct val="100000"/>
              </a:lnSpc>
            </a:pPr>
            <a:r>
              <a:rPr lang="si-LK" dirty="0" smtClean="0"/>
              <a:t>බහු මාධ්‍යන් සංඥා බවට පත්කිරීම හා පාලනය කිරීම</a:t>
            </a:r>
            <a:endParaRPr lang="en-US" dirty="0" smtClean="0"/>
          </a:p>
          <a:p>
            <a:pPr>
              <a:lnSpc>
                <a:spcPct val="100000"/>
              </a:lnSpc>
            </a:pPr>
            <a:r>
              <a:rPr lang="en-US" sz="2400" dirty="0"/>
              <a:t>RTP – Real time  Transport Protocol</a:t>
            </a:r>
          </a:p>
          <a:p>
            <a:pPr lvl="1">
              <a:lnSpc>
                <a:spcPct val="100000"/>
              </a:lnSpc>
            </a:pPr>
            <a:r>
              <a:rPr lang="en-US" dirty="0" smtClean="0"/>
              <a:t>Audio </a:t>
            </a:r>
            <a:r>
              <a:rPr lang="si-LK" dirty="0" smtClean="0"/>
              <a:t>සහ </a:t>
            </a:r>
            <a:r>
              <a:rPr lang="en-US" dirty="0" smtClean="0"/>
              <a:t>Video </a:t>
            </a:r>
            <a:r>
              <a:rPr lang="si-LK" dirty="0" smtClean="0"/>
              <a:t>ගොනු </a:t>
            </a:r>
            <a:r>
              <a:rPr lang="en-US" dirty="0" smtClean="0"/>
              <a:t>IP Network </a:t>
            </a:r>
            <a:r>
              <a:rPr lang="si-LK" dirty="0" smtClean="0"/>
              <a:t>හරහා සම්ප්‍රේෂණය සඳහා යොදා ගනී</a:t>
            </a:r>
          </a:p>
          <a:p>
            <a:pPr>
              <a:lnSpc>
                <a:spcPct val="100000"/>
              </a:lnSpc>
            </a:pPr>
            <a:r>
              <a:rPr lang="en-US" sz="2400" dirty="0"/>
              <a:t>NetBIOS – </a:t>
            </a:r>
          </a:p>
          <a:p>
            <a:pPr lvl="1">
              <a:lnSpc>
                <a:spcPct val="100000"/>
              </a:lnSpc>
            </a:pPr>
            <a:r>
              <a:rPr lang="en-US" dirty="0" smtClean="0"/>
              <a:t>LAN </a:t>
            </a:r>
            <a:r>
              <a:rPr lang="si-LK" dirty="0" smtClean="0"/>
              <a:t>එකක එකිනෙකට වෙනස් පරිගණක අතර සන්නිවේදනය සඳහා අවශ්‍යය යෙදුම් සපයයි.</a:t>
            </a:r>
            <a:endParaRPr lang="en-US" dirty="0"/>
          </a:p>
        </p:txBody>
      </p:sp>
      <p:pic>
        <p:nvPicPr>
          <p:cNvPr id="4" name="Picture 3"/>
          <p:cNvPicPr>
            <a:picLocks noChangeAspect="1"/>
          </p:cNvPicPr>
          <p:nvPr/>
        </p:nvPicPr>
        <p:blipFill>
          <a:blip r:embed="rId3"/>
          <a:stretch>
            <a:fillRect/>
          </a:stretch>
        </p:blipFill>
        <p:spPr>
          <a:xfrm>
            <a:off x="7314276" y="3129819"/>
            <a:ext cx="4714875" cy="1171575"/>
          </a:xfrm>
          <a:prstGeom prst="rect">
            <a:avLst/>
          </a:prstGeom>
        </p:spPr>
      </p:pic>
    </p:spTree>
    <p:extLst>
      <p:ext uri="{BB962C8B-B14F-4D97-AF65-F5344CB8AC3E}">
        <p14:creationId xmlns:p14="http://schemas.microsoft.com/office/powerpoint/2010/main" val="914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8145"/>
            <a:ext cx="10515600" cy="726256"/>
          </a:xfrm>
        </p:spPr>
        <p:txBody>
          <a:bodyPr>
            <a:normAutofit/>
          </a:bodyPr>
          <a:lstStyle/>
          <a:p>
            <a:pPr algn="ctr"/>
            <a:r>
              <a:rPr lang="en-US" sz="3200" b="1" dirty="0"/>
              <a:t>Transport Layer</a:t>
            </a:r>
          </a:p>
        </p:txBody>
      </p:sp>
      <p:sp>
        <p:nvSpPr>
          <p:cNvPr id="3" name="Content Placeholder 2"/>
          <p:cNvSpPr>
            <a:spLocks noGrp="1"/>
          </p:cNvSpPr>
          <p:nvPr>
            <p:ph idx="1"/>
          </p:nvPr>
        </p:nvSpPr>
        <p:spPr>
          <a:xfrm>
            <a:off x="248269" y="781665"/>
            <a:ext cx="7981335" cy="5943600"/>
          </a:xfrm>
        </p:spPr>
        <p:txBody>
          <a:bodyPr>
            <a:normAutofit/>
          </a:bodyPr>
          <a:lstStyle/>
          <a:p>
            <a:r>
              <a:rPr lang="si-LK" b="1" dirty="0" smtClean="0"/>
              <a:t>සම්ප්‍රේෂණය කලයුතු දත්ත </a:t>
            </a:r>
          </a:p>
          <a:p>
            <a:pPr lvl="1">
              <a:lnSpc>
                <a:spcPct val="100000"/>
              </a:lnSpc>
            </a:pPr>
            <a:r>
              <a:rPr lang="si-LK" sz="2800" dirty="0"/>
              <a:t>කොටස් වලට වෙන්කිරීම</a:t>
            </a:r>
            <a:r>
              <a:rPr lang="en-US" sz="2800" dirty="0"/>
              <a:t> (</a:t>
            </a:r>
            <a:r>
              <a:rPr lang="en-US" sz="2800" dirty="0" err="1"/>
              <a:t>Packeting</a:t>
            </a:r>
            <a:r>
              <a:rPr lang="en-US" sz="2800" dirty="0"/>
              <a:t>)</a:t>
            </a:r>
            <a:r>
              <a:rPr lang="si-LK" sz="2800" dirty="0"/>
              <a:t>, </a:t>
            </a:r>
          </a:p>
          <a:p>
            <a:pPr lvl="1">
              <a:lnSpc>
                <a:spcPct val="100000"/>
              </a:lnSpc>
            </a:pPr>
            <a:r>
              <a:rPr lang="si-LK" sz="2800" dirty="0"/>
              <a:t>දත්ත ගලායාම කලමණාකරනය</a:t>
            </a:r>
            <a:r>
              <a:rPr lang="en-US" sz="2800" dirty="0"/>
              <a:t> (flow Control)</a:t>
            </a:r>
            <a:r>
              <a:rPr lang="si-LK" sz="2800" dirty="0"/>
              <a:t>, අවශ්‍ය ඉඩ ප්‍රමාණවත්දැයි සහතික කිරීම</a:t>
            </a:r>
          </a:p>
          <a:p>
            <a:pPr lvl="1">
              <a:lnSpc>
                <a:spcPct val="100000"/>
              </a:lnSpc>
            </a:pPr>
            <a:r>
              <a:rPr lang="si-LK" sz="2800" dirty="0"/>
              <a:t>දත්ත සම්ප්‍රේෂණයේ දී හමුවන දෝෂ හඳුනාගෙන නිවැරදි කිරීම</a:t>
            </a:r>
            <a:r>
              <a:rPr lang="en-US" sz="2800" dirty="0"/>
              <a:t> (Error Checking &amp; Resolve)</a:t>
            </a:r>
            <a:r>
              <a:rPr lang="si-LK" sz="2800" dirty="0"/>
              <a:t> හා </a:t>
            </a:r>
          </a:p>
          <a:p>
            <a:pPr lvl="1">
              <a:lnSpc>
                <a:spcPct val="100000"/>
              </a:lnSpc>
            </a:pPr>
            <a:r>
              <a:rPr lang="si-LK" sz="2800" dirty="0"/>
              <a:t>බහුපථකරණය </a:t>
            </a:r>
            <a:r>
              <a:rPr lang="en-US" sz="2800" dirty="0"/>
              <a:t>(Multiplexing) </a:t>
            </a:r>
            <a:r>
              <a:rPr lang="si-LK" sz="2800" dirty="0"/>
              <a:t>ආදී කාර්යන් ඉටු කරයි.</a:t>
            </a:r>
            <a:endParaRPr lang="en-US" sz="2800" dirty="0"/>
          </a:p>
          <a:p>
            <a:pPr lvl="1">
              <a:lnSpc>
                <a:spcPct val="100000"/>
              </a:lnSpc>
            </a:pPr>
            <a:endParaRPr lang="si-LK" sz="2800" dirty="0"/>
          </a:p>
          <a:p>
            <a:pPr>
              <a:lnSpc>
                <a:spcPct val="100000"/>
              </a:lnSpc>
            </a:pPr>
            <a:r>
              <a:rPr lang="en-US" dirty="0" smtClean="0"/>
              <a:t>TCP , UDP </a:t>
            </a:r>
            <a:endParaRPr lang="si-LK" dirty="0" smtClean="0"/>
          </a:p>
          <a:p>
            <a:endParaRPr lang="en-US" dirty="0"/>
          </a:p>
        </p:txBody>
      </p:sp>
      <p:pic>
        <p:nvPicPr>
          <p:cNvPr id="4098" name="Picture 2" descr="https://fthmb.tqn.com/jeuBI_e0keqe2TNP4JMpikAWbAE=/768x0/filters:no_upscale()/basics_osimodel-56a1ad0c5f9b58b7d0c19c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0877" y="914401"/>
            <a:ext cx="4301123" cy="26989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764493" y="4339611"/>
            <a:ext cx="6589311" cy="2134936"/>
          </a:xfrm>
          <a:prstGeom prst="rect">
            <a:avLst/>
          </a:prstGeom>
        </p:spPr>
      </p:pic>
    </p:spTree>
    <p:extLst>
      <p:ext uri="{BB962C8B-B14F-4D97-AF65-F5344CB8AC3E}">
        <p14:creationId xmlns:p14="http://schemas.microsoft.com/office/powerpoint/2010/main" val="106372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1506" y="1172373"/>
            <a:ext cx="11285404" cy="4535257"/>
          </a:xfrm>
          <a:prstGeom prst="rect">
            <a:avLst/>
          </a:prstGeom>
        </p:spPr>
      </p:pic>
    </p:spTree>
    <p:extLst>
      <p:ext uri="{BB962C8B-B14F-4D97-AF65-F5344CB8AC3E}">
        <p14:creationId xmlns:p14="http://schemas.microsoft.com/office/powerpoint/2010/main" val="1788722840"/>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3401"/>
            <a:ext cx="10515600" cy="696759"/>
          </a:xfrm>
        </p:spPr>
        <p:txBody>
          <a:bodyPr>
            <a:normAutofit/>
          </a:bodyPr>
          <a:lstStyle/>
          <a:p>
            <a:pPr algn="ctr"/>
            <a:r>
              <a:rPr lang="en-US" sz="3200" dirty="0"/>
              <a:t>Network Layer</a:t>
            </a:r>
          </a:p>
        </p:txBody>
      </p:sp>
      <p:sp>
        <p:nvSpPr>
          <p:cNvPr id="3" name="Content Placeholder 2"/>
          <p:cNvSpPr>
            <a:spLocks noGrp="1"/>
          </p:cNvSpPr>
          <p:nvPr>
            <p:ph idx="1"/>
          </p:nvPr>
        </p:nvSpPr>
        <p:spPr>
          <a:xfrm>
            <a:off x="71287" y="1191444"/>
            <a:ext cx="11653684" cy="4351339"/>
          </a:xfrm>
        </p:spPr>
        <p:txBody>
          <a:bodyPr/>
          <a:lstStyle/>
          <a:p>
            <a:pPr>
              <a:lnSpc>
                <a:spcPct val="100000"/>
              </a:lnSpc>
            </a:pPr>
            <a:r>
              <a:rPr lang="si-LK" dirty="0" smtClean="0"/>
              <a:t>මාර්ගගත කරවීම (</a:t>
            </a:r>
            <a:r>
              <a:rPr lang="en-US" dirty="0" smtClean="0"/>
              <a:t>Routing) </a:t>
            </a:r>
            <a:r>
              <a:rPr lang="si-LK" dirty="0" smtClean="0"/>
              <a:t>මගින් අතරමැදි </a:t>
            </a:r>
            <a:r>
              <a:rPr lang="en-US" dirty="0" smtClean="0"/>
              <a:t>routers </a:t>
            </a:r>
            <a:r>
              <a:rPr lang="si-LK" dirty="0" smtClean="0"/>
              <a:t>හරහා දත්ත ගමන් කරවීම ජාල ස්ථරයේ කාර්යයි. </a:t>
            </a:r>
            <a:endParaRPr lang="en-US" dirty="0" smtClean="0"/>
          </a:p>
          <a:p>
            <a:pPr lvl="1">
              <a:lnSpc>
                <a:spcPct val="150000"/>
              </a:lnSpc>
            </a:pPr>
            <a:r>
              <a:rPr lang="si-LK" dirty="0" smtClean="0"/>
              <a:t>දත්ත සම්ප්‍රේෂණයට සුදුසු මාර්ග හඳුනා ගැනීම</a:t>
            </a:r>
          </a:p>
          <a:p>
            <a:pPr lvl="1">
              <a:lnSpc>
                <a:spcPct val="150000"/>
              </a:lnSpc>
            </a:pPr>
            <a:r>
              <a:rPr lang="si-LK" dirty="0" smtClean="0"/>
              <a:t>සම්ප්‍රේෂනය කල යුතු ලිපිනයන් හඳුනා ගැනීම</a:t>
            </a:r>
          </a:p>
          <a:p>
            <a:pPr lvl="1">
              <a:lnSpc>
                <a:spcPct val="150000"/>
              </a:lnSpc>
            </a:pPr>
            <a:r>
              <a:rPr lang="si-LK" dirty="0" smtClean="0"/>
              <a:t>තද බදයක් නොමැති මාර්ග හඳුනා ගැනීම</a:t>
            </a:r>
          </a:p>
          <a:p>
            <a:pPr>
              <a:lnSpc>
                <a:spcPct val="150000"/>
              </a:lnSpc>
            </a:pPr>
            <a:r>
              <a:rPr lang="en-US" dirty="0" smtClean="0"/>
              <a:t>IP , ICMP, RIP – (Routing Information Protocol) </a:t>
            </a:r>
            <a:endParaRPr lang="en-US" dirty="0"/>
          </a:p>
        </p:txBody>
      </p:sp>
      <p:pic>
        <p:nvPicPr>
          <p:cNvPr id="3074" name="Picture 2" descr="https://fthmb.tqn.com/zL6S2EXPtfrfw3GWkH_QDSAJJVs=/768x0/filters:no_upscale()/basics_osimodel_network-56a1ad0d5f9b58b7d0c19c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1565" y="2191241"/>
            <a:ext cx="4941897" cy="30886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3423" y="4815544"/>
            <a:ext cx="6096000" cy="1754326"/>
          </a:xfrm>
          <a:prstGeom prst="rect">
            <a:avLst/>
          </a:prstGeom>
        </p:spPr>
        <p:txBody>
          <a:bodyPr>
            <a:spAutoFit/>
          </a:bodyPr>
          <a:lstStyle/>
          <a:p>
            <a:r>
              <a:rPr lang="en-US" dirty="0"/>
              <a:t>The network layer is considered the backbone of the OSI Model. It selects and manages the best logical path for data transfer between nodes. This layer contains hardware devices such as routers, bridges, firewalls and switches, but it actually creates a logical image of the most efficient communication route and implements it with a physical medium. </a:t>
            </a:r>
          </a:p>
        </p:txBody>
      </p:sp>
    </p:spTree>
    <p:extLst>
      <p:ext uri="{BB962C8B-B14F-4D97-AF65-F5344CB8AC3E}">
        <p14:creationId xmlns:p14="http://schemas.microsoft.com/office/powerpoint/2010/main" val="221917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2307" y="239890"/>
            <a:ext cx="11374384" cy="6348804"/>
          </a:xfrm>
          <a:prstGeom prst="rect">
            <a:avLst/>
          </a:prstGeom>
        </p:spPr>
      </p:pic>
    </p:spTree>
    <p:extLst>
      <p:ext uri="{BB962C8B-B14F-4D97-AF65-F5344CB8AC3E}">
        <p14:creationId xmlns:p14="http://schemas.microsoft.com/office/powerpoint/2010/main" val="2262382698"/>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187" y="173396"/>
            <a:ext cx="10515600" cy="770501"/>
          </a:xfrm>
        </p:spPr>
        <p:txBody>
          <a:bodyPr>
            <a:normAutofit/>
          </a:bodyPr>
          <a:lstStyle/>
          <a:p>
            <a:pPr algn="ctr"/>
            <a:r>
              <a:rPr lang="en-US" sz="3200" b="1" dirty="0"/>
              <a:t>Data Link Layer</a:t>
            </a:r>
          </a:p>
        </p:txBody>
      </p:sp>
      <p:sp>
        <p:nvSpPr>
          <p:cNvPr id="4" name="Rectangle 3"/>
          <p:cNvSpPr/>
          <p:nvPr/>
        </p:nvSpPr>
        <p:spPr>
          <a:xfrm>
            <a:off x="956187" y="1489588"/>
            <a:ext cx="3276600" cy="737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Data to Network Layer</a:t>
            </a:r>
          </a:p>
        </p:txBody>
      </p:sp>
      <p:sp>
        <p:nvSpPr>
          <p:cNvPr id="5" name="Rectangle 4"/>
          <p:cNvSpPr/>
          <p:nvPr/>
        </p:nvSpPr>
        <p:spPr>
          <a:xfrm>
            <a:off x="956187" y="3200401"/>
            <a:ext cx="3276600" cy="737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Data to Data Link Layer</a:t>
            </a:r>
          </a:p>
        </p:txBody>
      </p:sp>
      <p:sp>
        <p:nvSpPr>
          <p:cNvPr id="6" name="Rectangle 5"/>
          <p:cNvSpPr/>
          <p:nvPr/>
        </p:nvSpPr>
        <p:spPr>
          <a:xfrm>
            <a:off x="956187" y="5043949"/>
            <a:ext cx="3276600" cy="737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Data to Physical Layer</a:t>
            </a:r>
          </a:p>
        </p:txBody>
      </p:sp>
      <p:sp>
        <p:nvSpPr>
          <p:cNvPr id="7" name="Rounded Rectangle 6"/>
          <p:cNvSpPr/>
          <p:nvPr/>
        </p:nvSpPr>
        <p:spPr>
          <a:xfrm>
            <a:off x="1622323" y="855410"/>
            <a:ext cx="2079523" cy="3687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sender</a:t>
            </a:r>
          </a:p>
        </p:txBody>
      </p:sp>
      <p:sp>
        <p:nvSpPr>
          <p:cNvPr id="8" name="Rectangle 7"/>
          <p:cNvSpPr/>
          <p:nvPr/>
        </p:nvSpPr>
        <p:spPr>
          <a:xfrm>
            <a:off x="7047271" y="1489588"/>
            <a:ext cx="3276600" cy="737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Data from Network Layer</a:t>
            </a:r>
          </a:p>
        </p:txBody>
      </p:sp>
      <p:sp>
        <p:nvSpPr>
          <p:cNvPr id="9" name="Rectangle 8"/>
          <p:cNvSpPr/>
          <p:nvPr/>
        </p:nvSpPr>
        <p:spPr>
          <a:xfrm>
            <a:off x="7047271" y="3200401"/>
            <a:ext cx="3276600" cy="737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Data from Data Link Layer</a:t>
            </a:r>
          </a:p>
        </p:txBody>
      </p:sp>
      <p:sp>
        <p:nvSpPr>
          <p:cNvPr id="10" name="Rectangle 9"/>
          <p:cNvSpPr/>
          <p:nvPr/>
        </p:nvSpPr>
        <p:spPr>
          <a:xfrm>
            <a:off x="7047271" y="5043949"/>
            <a:ext cx="3276600" cy="737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Data from Physical Layer</a:t>
            </a:r>
          </a:p>
        </p:txBody>
      </p:sp>
      <p:sp>
        <p:nvSpPr>
          <p:cNvPr id="11" name="Rounded Rectangle 10"/>
          <p:cNvSpPr/>
          <p:nvPr/>
        </p:nvSpPr>
        <p:spPr>
          <a:xfrm>
            <a:off x="7713407" y="855410"/>
            <a:ext cx="2079523" cy="3687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receiver</a:t>
            </a:r>
          </a:p>
        </p:txBody>
      </p:sp>
      <p:sp>
        <p:nvSpPr>
          <p:cNvPr id="12" name="Down Arrow 11"/>
          <p:cNvSpPr/>
          <p:nvPr/>
        </p:nvSpPr>
        <p:spPr>
          <a:xfrm>
            <a:off x="2462985" y="2227005"/>
            <a:ext cx="309716" cy="9733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2439633" y="4026309"/>
            <a:ext cx="309716" cy="9733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68980" y="1563331"/>
            <a:ext cx="1401097" cy="66367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Packets</a:t>
            </a:r>
          </a:p>
        </p:txBody>
      </p:sp>
      <p:sp>
        <p:nvSpPr>
          <p:cNvPr id="15" name="Oval 14"/>
          <p:cNvSpPr/>
          <p:nvPr/>
        </p:nvSpPr>
        <p:spPr>
          <a:xfrm>
            <a:off x="4939484" y="3274145"/>
            <a:ext cx="1401097" cy="66367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Frames</a:t>
            </a:r>
          </a:p>
        </p:txBody>
      </p:sp>
      <p:sp>
        <p:nvSpPr>
          <p:cNvPr id="16" name="Oval 15"/>
          <p:cNvSpPr/>
          <p:nvPr/>
        </p:nvSpPr>
        <p:spPr>
          <a:xfrm>
            <a:off x="4975124" y="5117693"/>
            <a:ext cx="1401097" cy="66367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Bits</a:t>
            </a:r>
          </a:p>
        </p:txBody>
      </p:sp>
      <p:sp>
        <p:nvSpPr>
          <p:cNvPr id="17" name="Up Arrow 16"/>
          <p:cNvSpPr/>
          <p:nvPr/>
        </p:nvSpPr>
        <p:spPr>
          <a:xfrm>
            <a:off x="8436081" y="2227005"/>
            <a:ext cx="249495" cy="9733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a:off x="8436081" y="4033684"/>
            <a:ext cx="249495" cy="9733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753169" y="2462669"/>
            <a:ext cx="1194619" cy="369332"/>
          </a:xfrm>
          <a:prstGeom prst="rect">
            <a:avLst/>
          </a:prstGeom>
          <a:noFill/>
        </p:spPr>
        <p:txBody>
          <a:bodyPr wrap="square" rtlCol="0">
            <a:spAutoFit/>
          </a:bodyPr>
          <a:lstStyle/>
          <a:p>
            <a:r>
              <a:rPr lang="en-US" dirty="0"/>
              <a:t>Encode</a:t>
            </a:r>
          </a:p>
        </p:txBody>
      </p:sp>
      <p:sp>
        <p:nvSpPr>
          <p:cNvPr id="20" name="TextBox 19"/>
          <p:cNvSpPr txBox="1"/>
          <p:nvPr/>
        </p:nvSpPr>
        <p:spPr>
          <a:xfrm>
            <a:off x="2772697" y="4173793"/>
            <a:ext cx="1194619" cy="369332"/>
          </a:xfrm>
          <a:prstGeom prst="rect">
            <a:avLst/>
          </a:prstGeom>
          <a:noFill/>
        </p:spPr>
        <p:txBody>
          <a:bodyPr wrap="square" rtlCol="0">
            <a:spAutoFit/>
          </a:bodyPr>
          <a:lstStyle/>
          <a:p>
            <a:r>
              <a:rPr lang="en-US" dirty="0"/>
              <a:t>Decode</a:t>
            </a:r>
          </a:p>
        </p:txBody>
      </p:sp>
    </p:spTree>
    <p:extLst>
      <p:ext uri="{BB962C8B-B14F-4D97-AF65-F5344CB8AC3E}">
        <p14:creationId xmlns:p14="http://schemas.microsoft.com/office/powerpoint/2010/main" val="334208848"/>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095400" y="126359"/>
            <a:ext cx="7465656" cy="3679211"/>
          </a:xfrm>
          <a:prstGeom prst="rect">
            <a:avLst/>
          </a:prstGeom>
        </p:spPr>
      </p:pic>
      <p:pic>
        <p:nvPicPr>
          <p:cNvPr id="2050" name="Picture 2" descr="https://fthmb.tqn.com/FSlKU92L9mPGAVY18e6zpK56TaQ=/768x0/filters:no_upscale()/basics_osimodel_datalink-56a1ad0d5f9b58b7d0c19c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400" y="4041549"/>
            <a:ext cx="7465656" cy="2668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589584"/>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951" y="409782"/>
            <a:ext cx="11503743" cy="6050015"/>
          </a:xfrm>
        </p:spPr>
        <p:txBody>
          <a:bodyPr/>
          <a:lstStyle/>
          <a:p>
            <a:r>
              <a:rPr lang="si-LK" dirty="0"/>
              <a:t>මේ තුල අඩංගු දත්ත </a:t>
            </a:r>
            <a:r>
              <a:rPr lang="en-US" dirty="0"/>
              <a:t>Frames </a:t>
            </a:r>
            <a:r>
              <a:rPr lang="si-LK" dirty="0"/>
              <a:t>ලෙස හඳුන්වයි. </a:t>
            </a:r>
            <a:r>
              <a:rPr lang="en-US" dirty="0" smtClean="0"/>
              <a:t>Frames </a:t>
            </a:r>
            <a:r>
              <a:rPr lang="si-LK" dirty="0" smtClean="0"/>
              <a:t>ජ</a:t>
            </a:r>
            <a:r>
              <a:rPr lang="si-LK" dirty="0"/>
              <a:t>ාල ස්ථරයට යවන විට පැකට්ටු බවට පත්කරන අතර භෞතික ස්ථරයට යවන විට බිටු බවට පත්කරයි.</a:t>
            </a:r>
          </a:p>
          <a:p>
            <a:r>
              <a:rPr lang="si-LK" dirty="0"/>
              <a:t>සම්ප්‍රේෂණ දෝෂ නිවැරදි කිරීම</a:t>
            </a:r>
          </a:p>
          <a:p>
            <a:r>
              <a:rPr lang="si-LK" dirty="0"/>
              <a:t>අභ්‍යන්තර පරිගණක ජාල වල දත්ත ස්විච හරහා ගමන් කරවීම</a:t>
            </a:r>
          </a:p>
          <a:p>
            <a:r>
              <a:rPr lang="en-US" dirty="0"/>
              <a:t>Frame Header </a:t>
            </a:r>
            <a:r>
              <a:rPr lang="si-LK" dirty="0"/>
              <a:t>වල ප්‍රභව </a:t>
            </a:r>
            <a:r>
              <a:rPr lang="en-US" dirty="0"/>
              <a:t>IP </a:t>
            </a:r>
            <a:r>
              <a:rPr lang="si-LK" dirty="0"/>
              <a:t>ලිපිනය හා ගමනාන්ත </a:t>
            </a:r>
            <a:r>
              <a:rPr lang="en-US" dirty="0"/>
              <a:t>IP </a:t>
            </a:r>
            <a:r>
              <a:rPr lang="si-LK" dirty="0"/>
              <a:t>ලිපිනය අන්තර්ග වේ</a:t>
            </a:r>
            <a:r>
              <a:rPr lang="si-LK" dirty="0" smtClean="0"/>
              <a:t>.</a:t>
            </a:r>
            <a:endParaRPr lang="en-US" dirty="0" smtClean="0"/>
          </a:p>
          <a:p>
            <a:r>
              <a:rPr lang="si-LK" dirty="0" smtClean="0"/>
              <a:t>මෙම ස්ථරය උප ස්ථර 2කට වෙන්කල හැකිය</a:t>
            </a:r>
          </a:p>
          <a:p>
            <a:pPr lvl="1"/>
            <a:r>
              <a:rPr lang="en-US" dirty="0" smtClean="0"/>
              <a:t>MAC – Media Access Control sub layer (</a:t>
            </a:r>
            <a:r>
              <a:rPr lang="si-LK" dirty="0" smtClean="0"/>
              <a:t>ම</a:t>
            </a:r>
            <a:r>
              <a:rPr lang="si-LK" dirty="0"/>
              <a:t>ා</a:t>
            </a:r>
            <a:r>
              <a:rPr lang="si-LK" dirty="0" smtClean="0"/>
              <a:t>ධ්‍ය පිවිසුම් පාලන)</a:t>
            </a:r>
            <a:endParaRPr lang="en-US" dirty="0" smtClean="0"/>
          </a:p>
          <a:p>
            <a:pPr lvl="2"/>
            <a:r>
              <a:rPr lang="si-LK" dirty="0" smtClean="0"/>
              <a:t>ජාලගත පරිගණක දත්ත වලට ප්‍රවේශ වීම හා සම්ප්‍රේෂණයට අවසර ලබා දීම</a:t>
            </a:r>
            <a:endParaRPr lang="en-US" dirty="0" smtClean="0"/>
          </a:p>
          <a:p>
            <a:pPr lvl="1"/>
            <a:r>
              <a:rPr lang="en-US" dirty="0" smtClean="0"/>
              <a:t>LLC – Logical Link Control</a:t>
            </a:r>
            <a:r>
              <a:rPr lang="si-LK" dirty="0" smtClean="0"/>
              <a:t> </a:t>
            </a:r>
            <a:r>
              <a:rPr lang="en-US" dirty="0" smtClean="0"/>
              <a:t>sub layer </a:t>
            </a:r>
            <a:r>
              <a:rPr lang="si-LK" dirty="0" smtClean="0"/>
              <a:t>(තාර්කික සන්ධාන පාලන)</a:t>
            </a:r>
          </a:p>
          <a:p>
            <a:pPr lvl="2"/>
            <a:r>
              <a:rPr lang="si-LK" dirty="0" smtClean="0"/>
              <a:t>දෝෂ නිමානය</a:t>
            </a:r>
          </a:p>
          <a:p>
            <a:pPr lvl="2"/>
            <a:r>
              <a:rPr lang="si-LK" dirty="0" smtClean="0"/>
              <a:t>ප්‍රවාහ පාලනය</a:t>
            </a:r>
          </a:p>
          <a:p>
            <a:r>
              <a:rPr lang="en-US" dirty="0" smtClean="0"/>
              <a:t>Token Ring, Ethernet, PPP, ATM, IEEE 802 </a:t>
            </a:r>
            <a:r>
              <a:rPr lang="si-LK" dirty="0" smtClean="0"/>
              <a:t>නියමාවලි භාවිතා කරයි</a:t>
            </a:r>
            <a:endParaRPr lang="en-US" dirty="0" smtClean="0"/>
          </a:p>
          <a:p>
            <a:endParaRPr lang="si-LK" dirty="0"/>
          </a:p>
          <a:p>
            <a:endParaRPr lang="en-US" dirty="0"/>
          </a:p>
        </p:txBody>
      </p:sp>
    </p:spTree>
    <p:extLst>
      <p:ext uri="{BB962C8B-B14F-4D97-AF65-F5344CB8AC3E}">
        <p14:creationId xmlns:p14="http://schemas.microsoft.com/office/powerpoint/2010/main" val="2613640501"/>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673" y="217641"/>
            <a:ext cx="10515600" cy="652515"/>
          </a:xfrm>
        </p:spPr>
        <p:txBody>
          <a:bodyPr>
            <a:normAutofit/>
          </a:bodyPr>
          <a:lstStyle/>
          <a:p>
            <a:pPr algn="ctr"/>
            <a:r>
              <a:rPr lang="en-US" sz="3200" b="1" dirty="0"/>
              <a:t>Physical Layer</a:t>
            </a:r>
          </a:p>
        </p:txBody>
      </p:sp>
      <p:sp>
        <p:nvSpPr>
          <p:cNvPr id="3" name="Content Placeholder 2"/>
          <p:cNvSpPr>
            <a:spLocks noGrp="1"/>
          </p:cNvSpPr>
          <p:nvPr>
            <p:ph idx="1"/>
          </p:nvPr>
        </p:nvSpPr>
        <p:spPr>
          <a:xfrm>
            <a:off x="439996" y="870156"/>
            <a:ext cx="11402961" cy="2020528"/>
          </a:xfrm>
        </p:spPr>
        <p:txBody>
          <a:bodyPr/>
          <a:lstStyle/>
          <a:p>
            <a:r>
              <a:rPr lang="si-LK" dirty="0"/>
              <a:t>පලමු මන්ම </a:t>
            </a:r>
            <a:r>
              <a:rPr lang="si-LK" dirty="0" smtClean="0"/>
              <a:t>බාහ</a:t>
            </a:r>
            <a:r>
              <a:rPr lang="si-LK" dirty="0"/>
              <a:t>ිරතම ස්තරය වන </a:t>
            </a:r>
            <a:r>
              <a:rPr lang="si-LK" dirty="0" smtClean="0"/>
              <a:t>‍මෙමග</a:t>
            </a:r>
            <a:r>
              <a:rPr lang="si-LK" dirty="0"/>
              <a:t>ින් අග්‍ර අතර </a:t>
            </a:r>
            <a:r>
              <a:rPr lang="si-LK" dirty="0" smtClean="0"/>
              <a:t>භෞතික </a:t>
            </a:r>
            <a:r>
              <a:rPr lang="si-LK" dirty="0"/>
              <a:t>සම්බන</a:t>
            </a:r>
            <a:r>
              <a:rPr lang="si-LK" dirty="0" smtClean="0"/>
              <a:t>්ධතාවයක</a:t>
            </a:r>
            <a:r>
              <a:rPr lang="si-LK" dirty="0"/>
              <a:t>් හරහා </a:t>
            </a:r>
            <a:r>
              <a:rPr lang="si-LK" dirty="0" smtClean="0"/>
              <a:t>බිට</a:t>
            </a:r>
            <a:r>
              <a:rPr lang="si-LK" dirty="0"/>
              <a:t>ු සම</a:t>
            </a:r>
            <a:r>
              <a:rPr lang="si-LK" dirty="0" smtClean="0"/>
              <a:t>්ප්‍රේෂනය කරයි.</a:t>
            </a:r>
          </a:p>
          <a:p>
            <a:r>
              <a:rPr lang="si-LK" dirty="0" smtClean="0"/>
              <a:t>සම්ප්‍රේෂණ මාධ්‍යක් ඔස්සේ දත්ත යැවීම සිදුකරයි.</a:t>
            </a:r>
          </a:p>
          <a:p>
            <a:r>
              <a:rPr lang="en-US" dirty="0" smtClean="0"/>
              <a:t>Hub, Switch, Repeaters </a:t>
            </a:r>
            <a:r>
              <a:rPr lang="si-LK" dirty="0" smtClean="0"/>
              <a:t>වැනි උපාංග භාවිතා කරයි.</a:t>
            </a:r>
            <a:endParaRPr lang="en-US" dirty="0"/>
          </a:p>
        </p:txBody>
      </p:sp>
      <p:pic>
        <p:nvPicPr>
          <p:cNvPr id="1026" name="Picture 2" descr="Image result for physical L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95" y="3279621"/>
            <a:ext cx="5517743" cy="3090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fthmb.tqn.com/XnxB2lQ0CoTmGWGzTqYiKoObUhI=/768x0/filters:no_upscale()/basics_osimodel_physical-56a1ad0d3df78cf7726cf7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382" y="3279621"/>
            <a:ext cx="5435575" cy="30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058476"/>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698958" y="255642"/>
            <a:ext cx="1696065" cy="6489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p>
        </p:txBody>
      </p:sp>
      <p:sp>
        <p:nvSpPr>
          <p:cNvPr id="8" name="Rounded Rectangle 7"/>
          <p:cNvSpPr/>
          <p:nvPr/>
        </p:nvSpPr>
        <p:spPr>
          <a:xfrm>
            <a:off x="2698957" y="1199538"/>
            <a:ext cx="1696065" cy="6489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p>
        </p:txBody>
      </p:sp>
      <p:sp>
        <p:nvSpPr>
          <p:cNvPr id="9" name="Rounded Rectangle 8"/>
          <p:cNvSpPr/>
          <p:nvPr/>
        </p:nvSpPr>
        <p:spPr>
          <a:xfrm>
            <a:off x="2706330" y="2143434"/>
            <a:ext cx="1696065" cy="6489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p>
        </p:txBody>
      </p:sp>
      <p:sp>
        <p:nvSpPr>
          <p:cNvPr id="10" name="Rounded Rectangle 9"/>
          <p:cNvSpPr/>
          <p:nvPr/>
        </p:nvSpPr>
        <p:spPr>
          <a:xfrm>
            <a:off x="2698956" y="3116826"/>
            <a:ext cx="1696065" cy="6489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Segments</a:t>
            </a:r>
          </a:p>
        </p:txBody>
      </p:sp>
      <p:sp>
        <p:nvSpPr>
          <p:cNvPr id="11" name="Rounded Rectangle 10"/>
          <p:cNvSpPr/>
          <p:nvPr/>
        </p:nvSpPr>
        <p:spPr>
          <a:xfrm>
            <a:off x="2706330" y="4031226"/>
            <a:ext cx="1696065" cy="6489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Packets</a:t>
            </a:r>
          </a:p>
        </p:txBody>
      </p:sp>
      <p:sp>
        <p:nvSpPr>
          <p:cNvPr id="12" name="Rounded Rectangle 11"/>
          <p:cNvSpPr/>
          <p:nvPr/>
        </p:nvSpPr>
        <p:spPr>
          <a:xfrm>
            <a:off x="2706330" y="4945626"/>
            <a:ext cx="1696065" cy="6489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Frames</a:t>
            </a:r>
          </a:p>
        </p:txBody>
      </p:sp>
      <p:sp>
        <p:nvSpPr>
          <p:cNvPr id="13" name="Rounded Rectangle 12"/>
          <p:cNvSpPr/>
          <p:nvPr/>
        </p:nvSpPr>
        <p:spPr>
          <a:xfrm>
            <a:off x="2698956" y="5860026"/>
            <a:ext cx="1696065" cy="6489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Bits</a:t>
            </a:r>
          </a:p>
        </p:txBody>
      </p:sp>
      <p:sp>
        <p:nvSpPr>
          <p:cNvPr id="14" name="Rounded Rectangle 13"/>
          <p:cNvSpPr/>
          <p:nvPr/>
        </p:nvSpPr>
        <p:spPr>
          <a:xfrm>
            <a:off x="4689998" y="255641"/>
            <a:ext cx="2979175" cy="6489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Application Layer</a:t>
            </a:r>
          </a:p>
        </p:txBody>
      </p:sp>
      <p:sp>
        <p:nvSpPr>
          <p:cNvPr id="15" name="Rounded Rectangle 14"/>
          <p:cNvSpPr/>
          <p:nvPr/>
        </p:nvSpPr>
        <p:spPr>
          <a:xfrm>
            <a:off x="4689998" y="1189705"/>
            <a:ext cx="2979175" cy="6489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Presentation Layer</a:t>
            </a:r>
          </a:p>
        </p:txBody>
      </p:sp>
      <p:sp>
        <p:nvSpPr>
          <p:cNvPr id="16" name="Rounded Rectangle 15"/>
          <p:cNvSpPr/>
          <p:nvPr/>
        </p:nvSpPr>
        <p:spPr>
          <a:xfrm>
            <a:off x="4689997" y="2143433"/>
            <a:ext cx="2979175" cy="6489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Session Layer</a:t>
            </a:r>
          </a:p>
        </p:txBody>
      </p:sp>
      <p:sp>
        <p:nvSpPr>
          <p:cNvPr id="17" name="Rounded Rectangle 16"/>
          <p:cNvSpPr/>
          <p:nvPr/>
        </p:nvSpPr>
        <p:spPr>
          <a:xfrm>
            <a:off x="4689997" y="3097161"/>
            <a:ext cx="2979175" cy="6489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Transport Layer</a:t>
            </a:r>
          </a:p>
        </p:txBody>
      </p:sp>
      <p:sp>
        <p:nvSpPr>
          <p:cNvPr id="18" name="Rounded Rectangle 17"/>
          <p:cNvSpPr/>
          <p:nvPr/>
        </p:nvSpPr>
        <p:spPr>
          <a:xfrm>
            <a:off x="4689995" y="4031221"/>
            <a:ext cx="2979175" cy="6489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Network Layer</a:t>
            </a:r>
          </a:p>
          <a:p>
            <a:pPr algn="ctr"/>
            <a:r>
              <a:rPr lang="en-US" dirty="0">
                <a:solidFill>
                  <a:schemeClr val="tx1"/>
                </a:solidFill>
              </a:rPr>
              <a:t>Logical Addressing</a:t>
            </a:r>
          </a:p>
        </p:txBody>
      </p:sp>
      <p:sp>
        <p:nvSpPr>
          <p:cNvPr id="19" name="Rounded Rectangle 18"/>
          <p:cNvSpPr/>
          <p:nvPr/>
        </p:nvSpPr>
        <p:spPr>
          <a:xfrm>
            <a:off x="4689994" y="4965281"/>
            <a:ext cx="2979175" cy="6489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 Link Layer</a:t>
            </a:r>
          </a:p>
          <a:p>
            <a:pPr algn="ctr"/>
            <a:r>
              <a:rPr lang="en-US" dirty="0">
                <a:solidFill>
                  <a:schemeClr val="tx1"/>
                </a:solidFill>
              </a:rPr>
              <a:t>Physical Addressing</a:t>
            </a:r>
          </a:p>
        </p:txBody>
      </p:sp>
      <p:sp>
        <p:nvSpPr>
          <p:cNvPr id="20" name="Rounded Rectangle 19"/>
          <p:cNvSpPr/>
          <p:nvPr/>
        </p:nvSpPr>
        <p:spPr>
          <a:xfrm>
            <a:off x="4689993" y="5860025"/>
            <a:ext cx="2979175" cy="6489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Physical Layer</a:t>
            </a:r>
          </a:p>
          <a:p>
            <a:pPr algn="ctr"/>
            <a:r>
              <a:rPr lang="en-US" dirty="0">
                <a:solidFill>
                  <a:schemeClr val="tx1"/>
                </a:solidFill>
              </a:rPr>
              <a:t>Binary Transmission</a:t>
            </a:r>
          </a:p>
        </p:txBody>
      </p:sp>
      <p:sp>
        <p:nvSpPr>
          <p:cNvPr id="7" name="Left Bracket 6"/>
          <p:cNvSpPr/>
          <p:nvPr/>
        </p:nvSpPr>
        <p:spPr>
          <a:xfrm>
            <a:off x="2052791" y="4036131"/>
            <a:ext cx="447053" cy="2477733"/>
          </a:xfrm>
          <a:prstGeom prst="leftBracket">
            <a:avLst/>
          </a:prstGeom>
          <a:ln>
            <a:solidFill>
              <a:srgbClr val="0000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0" y="5113439"/>
            <a:ext cx="2250984" cy="461665"/>
          </a:xfrm>
          <a:prstGeom prst="rect">
            <a:avLst/>
          </a:prstGeom>
          <a:noFill/>
        </p:spPr>
        <p:txBody>
          <a:bodyPr wrap="square" rtlCol="0">
            <a:spAutoFit/>
          </a:bodyPr>
          <a:lstStyle/>
          <a:p>
            <a:r>
              <a:rPr lang="en-US" sz="2400" dirty="0"/>
              <a:t>Media  Layers</a:t>
            </a:r>
          </a:p>
        </p:txBody>
      </p:sp>
      <p:sp>
        <p:nvSpPr>
          <p:cNvPr id="23" name="Left Bracket 22"/>
          <p:cNvSpPr/>
          <p:nvPr/>
        </p:nvSpPr>
        <p:spPr>
          <a:xfrm>
            <a:off x="2064774" y="256085"/>
            <a:ext cx="390828" cy="3510115"/>
          </a:xfrm>
          <a:prstGeom prst="leftBracket">
            <a:avLst/>
          </a:prstGeom>
          <a:ln>
            <a:solidFill>
              <a:srgbClr val="0000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162230" y="1780310"/>
            <a:ext cx="1917292" cy="461665"/>
          </a:xfrm>
          <a:prstGeom prst="rect">
            <a:avLst/>
          </a:prstGeom>
          <a:noFill/>
        </p:spPr>
        <p:txBody>
          <a:bodyPr wrap="square" rtlCol="0">
            <a:spAutoFit/>
          </a:bodyPr>
          <a:lstStyle/>
          <a:p>
            <a:r>
              <a:rPr lang="en-US" sz="2400" dirty="0"/>
              <a:t>host  Layers</a:t>
            </a:r>
          </a:p>
        </p:txBody>
      </p:sp>
      <p:sp>
        <p:nvSpPr>
          <p:cNvPr id="2" name="Rectangle 1"/>
          <p:cNvSpPr/>
          <p:nvPr/>
        </p:nvSpPr>
        <p:spPr>
          <a:xfrm>
            <a:off x="7830039" y="5159604"/>
            <a:ext cx="4058547" cy="369332"/>
          </a:xfrm>
          <a:prstGeom prst="rect">
            <a:avLst/>
          </a:prstGeom>
        </p:spPr>
        <p:txBody>
          <a:bodyPr wrap="none">
            <a:spAutoFit/>
          </a:bodyPr>
          <a:lstStyle/>
          <a:p>
            <a:r>
              <a:rPr lang="nb-NO" dirty="0"/>
              <a:t>Token Ring, Ethernet, PPP, ATM, IEEE 802 </a:t>
            </a:r>
            <a:endParaRPr lang="en-US" dirty="0"/>
          </a:p>
        </p:txBody>
      </p:sp>
      <p:sp>
        <p:nvSpPr>
          <p:cNvPr id="3" name="Rectangle 2"/>
          <p:cNvSpPr/>
          <p:nvPr/>
        </p:nvSpPr>
        <p:spPr>
          <a:xfrm>
            <a:off x="7956770" y="4171015"/>
            <a:ext cx="1976281" cy="369332"/>
          </a:xfrm>
          <a:prstGeom prst="rect">
            <a:avLst/>
          </a:prstGeom>
        </p:spPr>
        <p:txBody>
          <a:bodyPr wrap="square">
            <a:spAutoFit/>
          </a:bodyPr>
          <a:lstStyle/>
          <a:p>
            <a:r>
              <a:rPr lang="en-US" dirty="0"/>
              <a:t>IP , ICMP, RIP </a:t>
            </a:r>
          </a:p>
        </p:txBody>
      </p:sp>
      <p:sp>
        <p:nvSpPr>
          <p:cNvPr id="4" name="Rectangle 3"/>
          <p:cNvSpPr/>
          <p:nvPr/>
        </p:nvSpPr>
        <p:spPr>
          <a:xfrm>
            <a:off x="7964143" y="3307389"/>
            <a:ext cx="1159356" cy="369332"/>
          </a:xfrm>
          <a:prstGeom prst="rect">
            <a:avLst/>
          </a:prstGeom>
        </p:spPr>
        <p:txBody>
          <a:bodyPr wrap="none">
            <a:spAutoFit/>
          </a:bodyPr>
          <a:lstStyle/>
          <a:p>
            <a:r>
              <a:rPr lang="en-US" dirty="0"/>
              <a:t>TCP , UDP </a:t>
            </a:r>
          </a:p>
        </p:txBody>
      </p:sp>
      <p:sp>
        <p:nvSpPr>
          <p:cNvPr id="5" name="Rectangle 4"/>
          <p:cNvSpPr/>
          <p:nvPr/>
        </p:nvSpPr>
        <p:spPr>
          <a:xfrm>
            <a:off x="7956770" y="2319019"/>
            <a:ext cx="2278615" cy="369332"/>
          </a:xfrm>
          <a:prstGeom prst="rect">
            <a:avLst/>
          </a:prstGeom>
        </p:spPr>
        <p:txBody>
          <a:bodyPr wrap="square">
            <a:spAutoFit/>
          </a:bodyPr>
          <a:lstStyle/>
          <a:p>
            <a:r>
              <a:rPr lang="en-US" dirty="0"/>
              <a:t>SIP , RTP, NetBIOS </a:t>
            </a:r>
          </a:p>
        </p:txBody>
      </p:sp>
      <p:sp>
        <p:nvSpPr>
          <p:cNvPr id="22" name="Rectangle 21"/>
          <p:cNvSpPr/>
          <p:nvPr/>
        </p:nvSpPr>
        <p:spPr>
          <a:xfrm>
            <a:off x="7956766" y="423913"/>
            <a:ext cx="4143891" cy="646331"/>
          </a:xfrm>
          <a:prstGeom prst="rect">
            <a:avLst/>
          </a:prstGeom>
        </p:spPr>
        <p:txBody>
          <a:bodyPr wrap="none">
            <a:spAutoFit/>
          </a:bodyPr>
          <a:lstStyle/>
          <a:p>
            <a:r>
              <a:rPr lang="en-US" dirty="0"/>
              <a:t>FTP, Telnet, DNS, Http, SMTP, POP3, IMAP, </a:t>
            </a:r>
          </a:p>
          <a:p>
            <a:r>
              <a:rPr lang="en-US" dirty="0"/>
              <a:t>DHCP, SSH</a:t>
            </a:r>
          </a:p>
        </p:txBody>
      </p:sp>
      <p:sp>
        <p:nvSpPr>
          <p:cNvPr id="26" name="Rectangle 25"/>
          <p:cNvSpPr/>
          <p:nvPr/>
        </p:nvSpPr>
        <p:spPr>
          <a:xfrm>
            <a:off x="7956766" y="1329857"/>
            <a:ext cx="601383" cy="369332"/>
          </a:xfrm>
          <a:prstGeom prst="rect">
            <a:avLst/>
          </a:prstGeom>
        </p:spPr>
        <p:txBody>
          <a:bodyPr wrap="none">
            <a:spAutoFit/>
          </a:bodyPr>
          <a:lstStyle/>
          <a:p>
            <a:r>
              <a:rPr lang="en-US" dirty="0"/>
              <a:t>Http</a:t>
            </a:r>
          </a:p>
        </p:txBody>
      </p:sp>
      <p:sp>
        <p:nvSpPr>
          <p:cNvPr id="25" name="Rectangle 24"/>
          <p:cNvSpPr/>
          <p:nvPr/>
        </p:nvSpPr>
        <p:spPr>
          <a:xfrm>
            <a:off x="7912837" y="6051130"/>
            <a:ext cx="2322548" cy="369332"/>
          </a:xfrm>
          <a:prstGeom prst="rect">
            <a:avLst/>
          </a:prstGeom>
        </p:spPr>
        <p:txBody>
          <a:bodyPr wrap="square">
            <a:spAutoFit/>
          </a:bodyPr>
          <a:lstStyle/>
          <a:p>
            <a:r>
              <a:rPr lang="en-US" dirty="0"/>
              <a:t>Electronic Standards</a:t>
            </a:r>
          </a:p>
        </p:txBody>
      </p:sp>
    </p:spTree>
    <p:extLst>
      <p:ext uri="{BB962C8B-B14F-4D97-AF65-F5344CB8AC3E}">
        <p14:creationId xmlns:p14="http://schemas.microsoft.com/office/powerpoint/2010/main" val="3384151460"/>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593520"/>
          </a:xfrm>
        </p:spPr>
        <p:txBody>
          <a:bodyPr>
            <a:normAutofit fontScale="90000"/>
          </a:bodyPr>
          <a:lstStyle/>
          <a:p>
            <a:pPr algn="ctr"/>
            <a:r>
              <a:rPr lang="en-US" dirty="0" smtClean="0"/>
              <a:t>Layers </a:t>
            </a:r>
            <a:r>
              <a:rPr lang="si-LK" dirty="0" smtClean="0"/>
              <a:t>අතර සම්බන්ධතාවය</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33857571"/>
              </p:ext>
            </p:extLst>
          </p:nvPr>
        </p:nvGraphicFramePr>
        <p:xfrm>
          <a:off x="1310147" y="1342107"/>
          <a:ext cx="2288459" cy="4188541"/>
        </p:xfrm>
        <a:graphic>
          <a:graphicData uri="http://schemas.openxmlformats.org/drawingml/2006/table">
            <a:tbl>
              <a:tblPr firstRow="1" bandRow="1">
                <a:tableStyleId>{D7AC3CCA-C797-4891-BE02-D94E43425B78}</a:tableStyleId>
              </a:tblPr>
              <a:tblGrid>
                <a:gridCol w="2288459">
                  <a:extLst>
                    <a:ext uri="{9D8B030D-6E8A-4147-A177-3AD203B41FA5}">
                      <a16:colId xmlns="" xmlns:a16="http://schemas.microsoft.com/office/drawing/2014/main" val="20000"/>
                    </a:ext>
                  </a:extLst>
                </a:gridCol>
              </a:tblGrid>
              <a:tr h="598363">
                <a:tc>
                  <a:txBody>
                    <a:bodyPr/>
                    <a:lstStyle/>
                    <a:p>
                      <a:pPr>
                        <a:lnSpc>
                          <a:spcPct val="200000"/>
                        </a:lnSpc>
                      </a:pPr>
                      <a:r>
                        <a:rPr lang="en-US" sz="1300" b="0" dirty="0" smtClean="0"/>
                        <a:t>7. Application Layer</a:t>
                      </a:r>
                      <a:endParaRPr lang="en-US" sz="1300" b="0" dirty="0"/>
                    </a:p>
                  </a:txBody>
                  <a:tcPr/>
                </a:tc>
                <a:extLst>
                  <a:ext uri="{0D108BD9-81ED-4DB2-BD59-A6C34878D82A}">
                    <a16:rowId xmlns="" xmlns:a16="http://schemas.microsoft.com/office/drawing/2014/main" val="10000"/>
                  </a:ext>
                </a:extLst>
              </a:tr>
              <a:tr h="598363">
                <a:tc>
                  <a:txBody>
                    <a:bodyPr/>
                    <a:lstStyle/>
                    <a:p>
                      <a:pPr>
                        <a:lnSpc>
                          <a:spcPct val="200000"/>
                        </a:lnSpc>
                      </a:pPr>
                      <a:r>
                        <a:rPr lang="en-US" sz="1300" b="0" dirty="0" smtClean="0"/>
                        <a:t>6. Presentation Layer</a:t>
                      </a:r>
                      <a:endParaRPr lang="en-US" sz="1300" b="0" dirty="0"/>
                    </a:p>
                  </a:txBody>
                  <a:tcPr/>
                </a:tc>
                <a:extLst>
                  <a:ext uri="{0D108BD9-81ED-4DB2-BD59-A6C34878D82A}">
                    <a16:rowId xmlns="" xmlns:a16="http://schemas.microsoft.com/office/drawing/2014/main" val="10001"/>
                  </a:ext>
                </a:extLst>
              </a:tr>
              <a:tr h="598363">
                <a:tc>
                  <a:txBody>
                    <a:bodyPr/>
                    <a:lstStyle/>
                    <a:p>
                      <a:pPr>
                        <a:lnSpc>
                          <a:spcPct val="200000"/>
                        </a:lnSpc>
                      </a:pPr>
                      <a:r>
                        <a:rPr lang="en-US" sz="1300" b="0" dirty="0" smtClean="0"/>
                        <a:t>5. Session Layer</a:t>
                      </a:r>
                      <a:endParaRPr lang="en-US" sz="1300" b="0" dirty="0"/>
                    </a:p>
                  </a:txBody>
                  <a:tcPr/>
                </a:tc>
                <a:extLst>
                  <a:ext uri="{0D108BD9-81ED-4DB2-BD59-A6C34878D82A}">
                    <a16:rowId xmlns="" xmlns:a16="http://schemas.microsoft.com/office/drawing/2014/main" val="10002"/>
                  </a:ext>
                </a:extLst>
              </a:tr>
              <a:tr h="598363">
                <a:tc>
                  <a:txBody>
                    <a:bodyPr/>
                    <a:lstStyle/>
                    <a:p>
                      <a:pPr>
                        <a:lnSpc>
                          <a:spcPct val="200000"/>
                        </a:lnSpc>
                      </a:pPr>
                      <a:r>
                        <a:rPr lang="en-US" sz="1300" b="0" dirty="0" smtClean="0"/>
                        <a:t>4. Transport Layer</a:t>
                      </a:r>
                      <a:endParaRPr lang="en-US" sz="1300" b="0" dirty="0"/>
                    </a:p>
                  </a:txBody>
                  <a:tcPr/>
                </a:tc>
                <a:extLst>
                  <a:ext uri="{0D108BD9-81ED-4DB2-BD59-A6C34878D82A}">
                    <a16:rowId xmlns="" xmlns:a16="http://schemas.microsoft.com/office/drawing/2014/main" val="10003"/>
                  </a:ext>
                </a:extLst>
              </a:tr>
              <a:tr h="598363">
                <a:tc>
                  <a:txBody>
                    <a:bodyPr/>
                    <a:lstStyle/>
                    <a:p>
                      <a:pPr>
                        <a:lnSpc>
                          <a:spcPct val="200000"/>
                        </a:lnSpc>
                      </a:pPr>
                      <a:r>
                        <a:rPr lang="en-US" sz="1300" b="0" dirty="0" smtClean="0"/>
                        <a:t>3. Network Layer</a:t>
                      </a:r>
                      <a:endParaRPr lang="en-US" sz="1300" b="0" dirty="0"/>
                    </a:p>
                  </a:txBody>
                  <a:tcPr/>
                </a:tc>
                <a:extLst>
                  <a:ext uri="{0D108BD9-81ED-4DB2-BD59-A6C34878D82A}">
                    <a16:rowId xmlns="" xmlns:a16="http://schemas.microsoft.com/office/drawing/2014/main" val="10004"/>
                  </a:ext>
                </a:extLst>
              </a:tr>
              <a:tr h="598363">
                <a:tc>
                  <a:txBody>
                    <a:bodyPr/>
                    <a:lstStyle/>
                    <a:p>
                      <a:pPr>
                        <a:lnSpc>
                          <a:spcPct val="200000"/>
                        </a:lnSpc>
                      </a:pPr>
                      <a:r>
                        <a:rPr lang="en-US" sz="1300" b="0" dirty="0" smtClean="0"/>
                        <a:t>2. Data Link Layer</a:t>
                      </a:r>
                      <a:endParaRPr lang="en-US" sz="1300" b="0" dirty="0"/>
                    </a:p>
                  </a:txBody>
                  <a:tcPr/>
                </a:tc>
                <a:extLst>
                  <a:ext uri="{0D108BD9-81ED-4DB2-BD59-A6C34878D82A}">
                    <a16:rowId xmlns="" xmlns:a16="http://schemas.microsoft.com/office/drawing/2014/main" val="10005"/>
                  </a:ext>
                </a:extLst>
              </a:tr>
              <a:tr h="598363">
                <a:tc>
                  <a:txBody>
                    <a:bodyPr/>
                    <a:lstStyle/>
                    <a:p>
                      <a:pPr>
                        <a:lnSpc>
                          <a:spcPct val="200000"/>
                        </a:lnSpc>
                      </a:pPr>
                      <a:r>
                        <a:rPr lang="en-US" sz="1300" b="0" dirty="0" smtClean="0"/>
                        <a:t>1. Physical layer</a:t>
                      </a:r>
                      <a:endParaRPr lang="en-US" sz="1300" b="0" dirty="0"/>
                    </a:p>
                  </a:txBody>
                  <a:tcPr/>
                </a:tc>
                <a:extLst>
                  <a:ext uri="{0D108BD9-81ED-4DB2-BD59-A6C34878D82A}">
                    <a16:rowId xmlns="" xmlns:a16="http://schemas.microsoft.com/office/drawing/2014/main" val="10006"/>
                  </a:ext>
                </a:extLst>
              </a:tr>
            </a:tbl>
          </a:graphicData>
        </a:graphic>
      </p:graphicFrame>
      <p:graphicFrame>
        <p:nvGraphicFramePr>
          <p:cNvPr id="5" name="Content Placeholder 3"/>
          <p:cNvGraphicFramePr>
            <a:graphicFrameLocks noGrp="1"/>
          </p:cNvGraphicFramePr>
          <p:nvPr>
            <p:ph idx="1"/>
            <p:extLst>
              <p:ext uri="{D42A27DB-BD31-4B8C-83A1-F6EECF244321}">
                <p14:modId xmlns:p14="http://schemas.microsoft.com/office/powerpoint/2010/main" val="556982459"/>
              </p:ext>
            </p:extLst>
          </p:nvPr>
        </p:nvGraphicFramePr>
        <p:xfrm>
          <a:off x="8551605" y="1371596"/>
          <a:ext cx="2288459" cy="4218039"/>
        </p:xfrm>
        <a:graphic>
          <a:graphicData uri="http://schemas.openxmlformats.org/drawingml/2006/table">
            <a:tbl>
              <a:tblPr firstRow="1" bandRow="1">
                <a:tableStyleId>{D7AC3CCA-C797-4891-BE02-D94E43425B78}</a:tableStyleId>
              </a:tblPr>
              <a:tblGrid>
                <a:gridCol w="2288459">
                  <a:extLst>
                    <a:ext uri="{9D8B030D-6E8A-4147-A177-3AD203B41FA5}">
                      <a16:colId xmlns="" xmlns:a16="http://schemas.microsoft.com/office/drawing/2014/main" val="20000"/>
                    </a:ext>
                  </a:extLst>
                </a:gridCol>
              </a:tblGrid>
              <a:tr h="602577">
                <a:tc>
                  <a:txBody>
                    <a:bodyPr/>
                    <a:lstStyle/>
                    <a:p>
                      <a:pPr>
                        <a:lnSpc>
                          <a:spcPct val="200000"/>
                        </a:lnSpc>
                      </a:pPr>
                      <a:r>
                        <a:rPr lang="en-US" sz="1300" b="0" dirty="0" smtClean="0"/>
                        <a:t>7. Application Layer</a:t>
                      </a:r>
                      <a:endParaRPr lang="en-US" sz="1300" b="0" dirty="0"/>
                    </a:p>
                  </a:txBody>
                  <a:tcPr/>
                </a:tc>
                <a:extLst>
                  <a:ext uri="{0D108BD9-81ED-4DB2-BD59-A6C34878D82A}">
                    <a16:rowId xmlns="" xmlns:a16="http://schemas.microsoft.com/office/drawing/2014/main" val="10000"/>
                  </a:ext>
                </a:extLst>
              </a:tr>
              <a:tr h="602577">
                <a:tc>
                  <a:txBody>
                    <a:bodyPr/>
                    <a:lstStyle/>
                    <a:p>
                      <a:pPr>
                        <a:lnSpc>
                          <a:spcPct val="200000"/>
                        </a:lnSpc>
                      </a:pPr>
                      <a:r>
                        <a:rPr lang="en-US" sz="1300" b="0" dirty="0" smtClean="0"/>
                        <a:t>6. Presentation Layer</a:t>
                      </a:r>
                      <a:endParaRPr lang="en-US" sz="1300" b="0" dirty="0"/>
                    </a:p>
                  </a:txBody>
                  <a:tcPr/>
                </a:tc>
                <a:extLst>
                  <a:ext uri="{0D108BD9-81ED-4DB2-BD59-A6C34878D82A}">
                    <a16:rowId xmlns="" xmlns:a16="http://schemas.microsoft.com/office/drawing/2014/main" val="10001"/>
                  </a:ext>
                </a:extLst>
              </a:tr>
              <a:tr h="602577">
                <a:tc>
                  <a:txBody>
                    <a:bodyPr/>
                    <a:lstStyle/>
                    <a:p>
                      <a:pPr>
                        <a:lnSpc>
                          <a:spcPct val="200000"/>
                        </a:lnSpc>
                      </a:pPr>
                      <a:r>
                        <a:rPr lang="en-US" sz="1300" b="0" dirty="0" smtClean="0"/>
                        <a:t>5. Session Layer</a:t>
                      </a:r>
                      <a:endParaRPr lang="en-US" sz="1300" b="0" dirty="0"/>
                    </a:p>
                  </a:txBody>
                  <a:tcPr/>
                </a:tc>
                <a:extLst>
                  <a:ext uri="{0D108BD9-81ED-4DB2-BD59-A6C34878D82A}">
                    <a16:rowId xmlns="" xmlns:a16="http://schemas.microsoft.com/office/drawing/2014/main" val="10002"/>
                  </a:ext>
                </a:extLst>
              </a:tr>
              <a:tr h="602577">
                <a:tc>
                  <a:txBody>
                    <a:bodyPr/>
                    <a:lstStyle/>
                    <a:p>
                      <a:pPr>
                        <a:lnSpc>
                          <a:spcPct val="200000"/>
                        </a:lnSpc>
                      </a:pPr>
                      <a:r>
                        <a:rPr lang="en-US" sz="1300" b="0" dirty="0" smtClean="0"/>
                        <a:t>4. Transport Layer</a:t>
                      </a:r>
                      <a:endParaRPr lang="en-US" sz="1300" b="0" dirty="0"/>
                    </a:p>
                  </a:txBody>
                  <a:tcPr/>
                </a:tc>
                <a:extLst>
                  <a:ext uri="{0D108BD9-81ED-4DB2-BD59-A6C34878D82A}">
                    <a16:rowId xmlns="" xmlns:a16="http://schemas.microsoft.com/office/drawing/2014/main" val="10003"/>
                  </a:ext>
                </a:extLst>
              </a:tr>
              <a:tr h="602577">
                <a:tc>
                  <a:txBody>
                    <a:bodyPr/>
                    <a:lstStyle/>
                    <a:p>
                      <a:pPr>
                        <a:lnSpc>
                          <a:spcPct val="200000"/>
                        </a:lnSpc>
                      </a:pPr>
                      <a:r>
                        <a:rPr lang="en-US" sz="1300" b="0" dirty="0" smtClean="0"/>
                        <a:t>3. Network Layer</a:t>
                      </a:r>
                      <a:endParaRPr lang="en-US" sz="1300" b="0" dirty="0"/>
                    </a:p>
                  </a:txBody>
                  <a:tcPr/>
                </a:tc>
                <a:extLst>
                  <a:ext uri="{0D108BD9-81ED-4DB2-BD59-A6C34878D82A}">
                    <a16:rowId xmlns="" xmlns:a16="http://schemas.microsoft.com/office/drawing/2014/main" val="10004"/>
                  </a:ext>
                </a:extLst>
              </a:tr>
              <a:tr h="602577">
                <a:tc>
                  <a:txBody>
                    <a:bodyPr/>
                    <a:lstStyle/>
                    <a:p>
                      <a:pPr>
                        <a:lnSpc>
                          <a:spcPct val="200000"/>
                        </a:lnSpc>
                      </a:pPr>
                      <a:r>
                        <a:rPr lang="en-US" sz="1300" b="0" dirty="0" smtClean="0"/>
                        <a:t>2. Data Link Layer</a:t>
                      </a:r>
                      <a:endParaRPr lang="en-US" sz="1300" b="0" dirty="0"/>
                    </a:p>
                  </a:txBody>
                  <a:tcPr/>
                </a:tc>
                <a:extLst>
                  <a:ext uri="{0D108BD9-81ED-4DB2-BD59-A6C34878D82A}">
                    <a16:rowId xmlns="" xmlns:a16="http://schemas.microsoft.com/office/drawing/2014/main" val="10005"/>
                  </a:ext>
                </a:extLst>
              </a:tr>
              <a:tr h="602577">
                <a:tc>
                  <a:txBody>
                    <a:bodyPr/>
                    <a:lstStyle/>
                    <a:p>
                      <a:pPr>
                        <a:lnSpc>
                          <a:spcPct val="200000"/>
                        </a:lnSpc>
                      </a:pPr>
                      <a:r>
                        <a:rPr lang="en-US" sz="1300" b="0" dirty="0" smtClean="0"/>
                        <a:t>1. Physical layer</a:t>
                      </a:r>
                      <a:endParaRPr lang="en-US" sz="1300" b="0" dirty="0"/>
                    </a:p>
                  </a:txBody>
                  <a:tcPr/>
                </a:tc>
                <a:extLst>
                  <a:ext uri="{0D108BD9-81ED-4DB2-BD59-A6C34878D82A}">
                    <a16:rowId xmlns="" xmlns:a16="http://schemas.microsoft.com/office/drawing/2014/main" val="1000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746978508"/>
              </p:ext>
            </p:extLst>
          </p:nvPr>
        </p:nvGraphicFramePr>
        <p:xfrm>
          <a:off x="4229512" y="5085187"/>
          <a:ext cx="3572393" cy="370840"/>
        </p:xfrm>
        <a:graphic>
          <a:graphicData uri="http://schemas.openxmlformats.org/drawingml/2006/table">
            <a:tbl>
              <a:tblPr firstRow="1" bandRow="1">
                <a:tableStyleId>{5940675A-B579-460E-94D1-54222C63F5DA}</a:tableStyleId>
              </a:tblPr>
              <a:tblGrid>
                <a:gridCol w="412511">
                  <a:extLst>
                    <a:ext uri="{9D8B030D-6E8A-4147-A177-3AD203B41FA5}">
                      <a16:colId xmlns="" xmlns:a16="http://schemas.microsoft.com/office/drawing/2014/main" val="20000"/>
                    </a:ext>
                  </a:extLst>
                </a:gridCol>
                <a:gridCol w="412511">
                  <a:extLst>
                    <a:ext uri="{9D8B030D-6E8A-4147-A177-3AD203B41FA5}">
                      <a16:colId xmlns="" xmlns:a16="http://schemas.microsoft.com/office/drawing/2014/main" val="20001"/>
                    </a:ext>
                  </a:extLst>
                </a:gridCol>
                <a:gridCol w="412511">
                  <a:extLst>
                    <a:ext uri="{9D8B030D-6E8A-4147-A177-3AD203B41FA5}">
                      <a16:colId xmlns="" xmlns:a16="http://schemas.microsoft.com/office/drawing/2014/main" val="20002"/>
                    </a:ext>
                  </a:extLst>
                </a:gridCol>
                <a:gridCol w="412511">
                  <a:extLst>
                    <a:ext uri="{9D8B030D-6E8A-4147-A177-3AD203B41FA5}">
                      <a16:colId xmlns="" xmlns:a16="http://schemas.microsoft.com/office/drawing/2014/main" val="20003"/>
                    </a:ext>
                  </a:extLst>
                </a:gridCol>
                <a:gridCol w="412511">
                  <a:extLst>
                    <a:ext uri="{9D8B030D-6E8A-4147-A177-3AD203B41FA5}">
                      <a16:colId xmlns="" xmlns:a16="http://schemas.microsoft.com/office/drawing/2014/main" val="20004"/>
                    </a:ext>
                  </a:extLst>
                </a:gridCol>
                <a:gridCol w="412511">
                  <a:extLst>
                    <a:ext uri="{9D8B030D-6E8A-4147-A177-3AD203B41FA5}">
                      <a16:colId xmlns="" xmlns:a16="http://schemas.microsoft.com/office/drawing/2014/main" val="20005"/>
                    </a:ext>
                  </a:extLst>
                </a:gridCol>
                <a:gridCol w="412511">
                  <a:extLst>
                    <a:ext uri="{9D8B030D-6E8A-4147-A177-3AD203B41FA5}">
                      <a16:colId xmlns="" xmlns:a16="http://schemas.microsoft.com/office/drawing/2014/main" val="20006"/>
                    </a:ext>
                  </a:extLst>
                </a:gridCol>
                <a:gridCol w="684816">
                  <a:extLst>
                    <a:ext uri="{9D8B030D-6E8A-4147-A177-3AD203B41FA5}">
                      <a16:colId xmlns="" xmlns:a16="http://schemas.microsoft.com/office/drawing/2014/main" val="20007"/>
                    </a:ext>
                  </a:extLst>
                </a:gridCol>
              </a:tblGrid>
              <a:tr h="370840">
                <a:tc>
                  <a:txBody>
                    <a:bodyPr/>
                    <a:lstStyle/>
                    <a:p>
                      <a:r>
                        <a:rPr lang="en-US" sz="1500" b="1" dirty="0" smtClean="0"/>
                        <a:t>H1</a:t>
                      </a:r>
                      <a:endParaRPr lang="en-US" sz="1500" b="1" dirty="0"/>
                    </a:p>
                  </a:txBody>
                  <a:tcPr anchor="ctr"/>
                </a:tc>
                <a:tc>
                  <a:txBody>
                    <a:bodyPr/>
                    <a:lstStyle/>
                    <a:p>
                      <a:r>
                        <a:rPr lang="en-US" sz="1500" b="1" dirty="0" smtClean="0"/>
                        <a:t>H2</a:t>
                      </a:r>
                      <a:endParaRPr lang="en-US" sz="1500" b="1" dirty="0"/>
                    </a:p>
                  </a:txBody>
                  <a:tcPr anchor="ctr"/>
                </a:tc>
                <a:tc>
                  <a:txBody>
                    <a:bodyPr/>
                    <a:lstStyle/>
                    <a:p>
                      <a:r>
                        <a:rPr lang="en-US" sz="1500" b="1" dirty="0" smtClean="0"/>
                        <a:t>H3</a:t>
                      </a:r>
                      <a:endParaRPr lang="en-US" sz="1500" b="1" dirty="0"/>
                    </a:p>
                  </a:txBody>
                  <a:tcPr anchor="ctr"/>
                </a:tc>
                <a:tc>
                  <a:txBody>
                    <a:bodyPr/>
                    <a:lstStyle/>
                    <a:p>
                      <a:r>
                        <a:rPr lang="en-US" sz="1500" b="1" dirty="0" smtClean="0"/>
                        <a:t>H4</a:t>
                      </a:r>
                      <a:endParaRPr lang="en-US" sz="1500" b="1" dirty="0"/>
                    </a:p>
                  </a:txBody>
                  <a:tcPr anchor="ctr"/>
                </a:tc>
                <a:tc>
                  <a:txBody>
                    <a:bodyPr/>
                    <a:lstStyle/>
                    <a:p>
                      <a:r>
                        <a:rPr lang="en-US" sz="1500" b="1" dirty="0" smtClean="0"/>
                        <a:t>H5</a:t>
                      </a:r>
                      <a:endParaRPr lang="en-US" sz="1500" b="1" dirty="0"/>
                    </a:p>
                  </a:txBody>
                  <a:tcPr anchor="ctr"/>
                </a:tc>
                <a:tc>
                  <a:txBody>
                    <a:bodyPr/>
                    <a:lstStyle/>
                    <a:p>
                      <a:r>
                        <a:rPr lang="en-US" sz="1500" b="1" dirty="0" smtClean="0"/>
                        <a:t>H6</a:t>
                      </a:r>
                      <a:endParaRPr lang="en-US" sz="1500" b="1" dirty="0"/>
                    </a:p>
                  </a:txBody>
                  <a:tcPr anchor="ctr"/>
                </a:tc>
                <a:tc>
                  <a:txBody>
                    <a:bodyPr/>
                    <a:lstStyle/>
                    <a:p>
                      <a:r>
                        <a:rPr lang="en-US" sz="1500" b="1" dirty="0" smtClean="0"/>
                        <a:t>H7</a:t>
                      </a:r>
                      <a:endParaRPr lang="en-US" sz="1500" b="1" dirty="0"/>
                    </a:p>
                  </a:txBody>
                  <a:tcPr anchor="ctr"/>
                </a:tc>
                <a:tc>
                  <a:txBody>
                    <a:bodyPr/>
                    <a:lstStyle/>
                    <a:p>
                      <a:r>
                        <a:rPr lang="en-US" sz="1300" b="1" dirty="0" smtClean="0"/>
                        <a:t>Data</a:t>
                      </a:r>
                      <a:endParaRPr lang="en-US" sz="1300" b="1" dirty="0"/>
                    </a:p>
                  </a:txBody>
                  <a:tcPr anchor="ctr"/>
                </a:tc>
                <a:extLst>
                  <a:ext uri="{0D108BD9-81ED-4DB2-BD59-A6C34878D82A}">
                    <a16:rowId xmlns=""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2045095"/>
              </p:ext>
            </p:extLst>
          </p:nvPr>
        </p:nvGraphicFramePr>
        <p:xfrm>
          <a:off x="4406491" y="4480503"/>
          <a:ext cx="3159882" cy="370840"/>
        </p:xfrm>
        <a:graphic>
          <a:graphicData uri="http://schemas.openxmlformats.org/drawingml/2006/table">
            <a:tbl>
              <a:tblPr firstRow="1" bandRow="1">
                <a:tableStyleId>{5940675A-B579-460E-94D1-54222C63F5DA}</a:tableStyleId>
              </a:tblPr>
              <a:tblGrid>
                <a:gridCol w="412511">
                  <a:extLst>
                    <a:ext uri="{9D8B030D-6E8A-4147-A177-3AD203B41FA5}">
                      <a16:colId xmlns="" xmlns:a16="http://schemas.microsoft.com/office/drawing/2014/main" val="20000"/>
                    </a:ext>
                  </a:extLst>
                </a:gridCol>
                <a:gridCol w="412511">
                  <a:extLst>
                    <a:ext uri="{9D8B030D-6E8A-4147-A177-3AD203B41FA5}">
                      <a16:colId xmlns="" xmlns:a16="http://schemas.microsoft.com/office/drawing/2014/main" val="20001"/>
                    </a:ext>
                  </a:extLst>
                </a:gridCol>
                <a:gridCol w="412511">
                  <a:extLst>
                    <a:ext uri="{9D8B030D-6E8A-4147-A177-3AD203B41FA5}">
                      <a16:colId xmlns="" xmlns:a16="http://schemas.microsoft.com/office/drawing/2014/main" val="20002"/>
                    </a:ext>
                  </a:extLst>
                </a:gridCol>
                <a:gridCol w="412511">
                  <a:extLst>
                    <a:ext uri="{9D8B030D-6E8A-4147-A177-3AD203B41FA5}">
                      <a16:colId xmlns="" xmlns:a16="http://schemas.microsoft.com/office/drawing/2014/main" val="20003"/>
                    </a:ext>
                  </a:extLst>
                </a:gridCol>
                <a:gridCol w="412511">
                  <a:extLst>
                    <a:ext uri="{9D8B030D-6E8A-4147-A177-3AD203B41FA5}">
                      <a16:colId xmlns="" xmlns:a16="http://schemas.microsoft.com/office/drawing/2014/main" val="20004"/>
                    </a:ext>
                  </a:extLst>
                </a:gridCol>
                <a:gridCol w="412511">
                  <a:extLst>
                    <a:ext uri="{9D8B030D-6E8A-4147-A177-3AD203B41FA5}">
                      <a16:colId xmlns="" xmlns:a16="http://schemas.microsoft.com/office/drawing/2014/main" val="20005"/>
                    </a:ext>
                  </a:extLst>
                </a:gridCol>
                <a:gridCol w="684816">
                  <a:extLst>
                    <a:ext uri="{9D8B030D-6E8A-4147-A177-3AD203B41FA5}">
                      <a16:colId xmlns="" xmlns:a16="http://schemas.microsoft.com/office/drawing/2014/main" val="20006"/>
                    </a:ext>
                  </a:extLst>
                </a:gridCol>
              </a:tblGrid>
              <a:tr h="370840">
                <a:tc>
                  <a:txBody>
                    <a:bodyPr/>
                    <a:lstStyle/>
                    <a:p>
                      <a:r>
                        <a:rPr lang="en-US" sz="1500" b="1" dirty="0" smtClean="0"/>
                        <a:t>H2</a:t>
                      </a:r>
                      <a:endParaRPr lang="en-US" sz="1500" b="1" dirty="0"/>
                    </a:p>
                  </a:txBody>
                  <a:tcPr anchor="ctr"/>
                </a:tc>
                <a:tc>
                  <a:txBody>
                    <a:bodyPr/>
                    <a:lstStyle/>
                    <a:p>
                      <a:r>
                        <a:rPr lang="en-US" sz="1500" b="1" dirty="0" smtClean="0"/>
                        <a:t>H3</a:t>
                      </a:r>
                      <a:endParaRPr lang="en-US" sz="1500" b="1" dirty="0"/>
                    </a:p>
                  </a:txBody>
                  <a:tcPr anchor="ctr"/>
                </a:tc>
                <a:tc>
                  <a:txBody>
                    <a:bodyPr/>
                    <a:lstStyle/>
                    <a:p>
                      <a:r>
                        <a:rPr lang="en-US" sz="1500" b="1" dirty="0" smtClean="0"/>
                        <a:t>H4</a:t>
                      </a:r>
                      <a:endParaRPr lang="en-US" sz="1500" b="1" dirty="0"/>
                    </a:p>
                  </a:txBody>
                  <a:tcPr anchor="ctr"/>
                </a:tc>
                <a:tc>
                  <a:txBody>
                    <a:bodyPr/>
                    <a:lstStyle/>
                    <a:p>
                      <a:r>
                        <a:rPr lang="en-US" sz="1500" b="1" dirty="0" smtClean="0"/>
                        <a:t>H5</a:t>
                      </a:r>
                      <a:endParaRPr lang="en-US" sz="1500" b="1" dirty="0"/>
                    </a:p>
                  </a:txBody>
                  <a:tcPr anchor="ctr"/>
                </a:tc>
                <a:tc>
                  <a:txBody>
                    <a:bodyPr/>
                    <a:lstStyle/>
                    <a:p>
                      <a:r>
                        <a:rPr lang="en-US" sz="1500" b="1" dirty="0" smtClean="0"/>
                        <a:t>H6</a:t>
                      </a:r>
                      <a:endParaRPr lang="en-US" sz="1500" b="1" dirty="0"/>
                    </a:p>
                  </a:txBody>
                  <a:tcPr anchor="ctr"/>
                </a:tc>
                <a:tc>
                  <a:txBody>
                    <a:bodyPr/>
                    <a:lstStyle/>
                    <a:p>
                      <a:r>
                        <a:rPr lang="en-US" sz="1500" b="1" dirty="0" smtClean="0"/>
                        <a:t>H7</a:t>
                      </a:r>
                      <a:endParaRPr lang="en-US" sz="1500" b="1" dirty="0"/>
                    </a:p>
                  </a:txBody>
                  <a:tcPr anchor="ctr"/>
                </a:tc>
                <a:tc>
                  <a:txBody>
                    <a:bodyPr/>
                    <a:lstStyle/>
                    <a:p>
                      <a:r>
                        <a:rPr lang="en-US" sz="1300" b="1" dirty="0" smtClean="0"/>
                        <a:t>Data</a:t>
                      </a:r>
                      <a:endParaRPr lang="en-US" sz="1300" b="1" dirty="0"/>
                    </a:p>
                  </a:txBody>
                  <a:tcPr anchor="ctr"/>
                </a:tc>
                <a:extLst>
                  <a:ext uri="{0D108BD9-81ED-4DB2-BD59-A6C34878D82A}">
                    <a16:rowId xmlns=""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320754168"/>
              </p:ext>
            </p:extLst>
          </p:nvPr>
        </p:nvGraphicFramePr>
        <p:xfrm>
          <a:off x="4627702" y="3861069"/>
          <a:ext cx="2747371" cy="370840"/>
        </p:xfrm>
        <a:graphic>
          <a:graphicData uri="http://schemas.openxmlformats.org/drawingml/2006/table">
            <a:tbl>
              <a:tblPr firstRow="1" bandRow="1">
                <a:tableStyleId>{5940675A-B579-460E-94D1-54222C63F5DA}</a:tableStyleId>
              </a:tblPr>
              <a:tblGrid>
                <a:gridCol w="412511">
                  <a:extLst>
                    <a:ext uri="{9D8B030D-6E8A-4147-A177-3AD203B41FA5}">
                      <a16:colId xmlns="" xmlns:a16="http://schemas.microsoft.com/office/drawing/2014/main" val="20000"/>
                    </a:ext>
                  </a:extLst>
                </a:gridCol>
                <a:gridCol w="412511">
                  <a:extLst>
                    <a:ext uri="{9D8B030D-6E8A-4147-A177-3AD203B41FA5}">
                      <a16:colId xmlns="" xmlns:a16="http://schemas.microsoft.com/office/drawing/2014/main" val="20001"/>
                    </a:ext>
                  </a:extLst>
                </a:gridCol>
                <a:gridCol w="412511">
                  <a:extLst>
                    <a:ext uri="{9D8B030D-6E8A-4147-A177-3AD203B41FA5}">
                      <a16:colId xmlns="" xmlns:a16="http://schemas.microsoft.com/office/drawing/2014/main" val="20002"/>
                    </a:ext>
                  </a:extLst>
                </a:gridCol>
                <a:gridCol w="412511">
                  <a:extLst>
                    <a:ext uri="{9D8B030D-6E8A-4147-A177-3AD203B41FA5}">
                      <a16:colId xmlns="" xmlns:a16="http://schemas.microsoft.com/office/drawing/2014/main" val="20003"/>
                    </a:ext>
                  </a:extLst>
                </a:gridCol>
                <a:gridCol w="412511">
                  <a:extLst>
                    <a:ext uri="{9D8B030D-6E8A-4147-A177-3AD203B41FA5}">
                      <a16:colId xmlns="" xmlns:a16="http://schemas.microsoft.com/office/drawing/2014/main" val="20004"/>
                    </a:ext>
                  </a:extLst>
                </a:gridCol>
                <a:gridCol w="684816">
                  <a:extLst>
                    <a:ext uri="{9D8B030D-6E8A-4147-A177-3AD203B41FA5}">
                      <a16:colId xmlns="" xmlns:a16="http://schemas.microsoft.com/office/drawing/2014/main" val="20005"/>
                    </a:ext>
                  </a:extLst>
                </a:gridCol>
              </a:tblGrid>
              <a:tr h="370840">
                <a:tc>
                  <a:txBody>
                    <a:bodyPr/>
                    <a:lstStyle/>
                    <a:p>
                      <a:r>
                        <a:rPr lang="en-US" sz="1500" b="1" dirty="0" smtClean="0"/>
                        <a:t>H3</a:t>
                      </a:r>
                      <a:endParaRPr lang="en-US" sz="1500" b="1" dirty="0"/>
                    </a:p>
                  </a:txBody>
                  <a:tcPr anchor="ctr"/>
                </a:tc>
                <a:tc>
                  <a:txBody>
                    <a:bodyPr/>
                    <a:lstStyle/>
                    <a:p>
                      <a:r>
                        <a:rPr lang="en-US" sz="1500" b="1" dirty="0" smtClean="0"/>
                        <a:t>H4</a:t>
                      </a:r>
                      <a:endParaRPr lang="en-US" sz="1500" b="1" dirty="0"/>
                    </a:p>
                  </a:txBody>
                  <a:tcPr anchor="ctr"/>
                </a:tc>
                <a:tc>
                  <a:txBody>
                    <a:bodyPr/>
                    <a:lstStyle/>
                    <a:p>
                      <a:r>
                        <a:rPr lang="en-US" sz="1500" b="1" dirty="0" smtClean="0"/>
                        <a:t>H5</a:t>
                      </a:r>
                      <a:endParaRPr lang="en-US" sz="1500" b="1" dirty="0"/>
                    </a:p>
                  </a:txBody>
                  <a:tcPr anchor="ctr"/>
                </a:tc>
                <a:tc>
                  <a:txBody>
                    <a:bodyPr/>
                    <a:lstStyle/>
                    <a:p>
                      <a:r>
                        <a:rPr lang="en-US" sz="1500" b="1" dirty="0" smtClean="0"/>
                        <a:t>H6</a:t>
                      </a:r>
                      <a:endParaRPr lang="en-US" sz="1500" b="1" dirty="0"/>
                    </a:p>
                  </a:txBody>
                  <a:tcPr anchor="ctr"/>
                </a:tc>
                <a:tc>
                  <a:txBody>
                    <a:bodyPr/>
                    <a:lstStyle/>
                    <a:p>
                      <a:r>
                        <a:rPr lang="en-US" sz="1500" b="1" dirty="0" smtClean="0"/>
                        <a:t>H7</a:t>
                      </a:r>
                      <a:endParaRPr lang="en-US" sz="1500" b="1" dirty="0"/>
                    </a:p>
                  </a:txBody>
                  <a:tcPr anchor="ctr"/>
                </a:tc>
                <a:tc>
                  <a:txBody>
                    <a:bodyPr/>
                    <a:lstStyle/>
                    <a:p>
                      <a:r>
                        <a:rPr lang="en-US" sz="1300" b="1" dirty="0" smtClean="0"/>
                        <a:t>Data</a:t>
                      </a:r>
                      <a:endParaRPr lang="en-US" sz="1300" b="1" dirty="0"/>
                    </a:p>
                  </a:txBody>
                  <a:tcPr anchor="ctr"/>
                </a:tc>
                <a:extLst>
                  <a:ext uri="{0D108BD9-81ED-4DB2-BD59-A6C34878D82A}">
                    <a16:rowId xmlns=""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107898851"/>
              </p:ext>
            </p:extLst>
          </p:nvPr>
        </p:nvGraphicFramePr>
        <p:xfrm>
          <a:off x="4804687" y="3271129"/>
          <a:ext cx="2334860" cy="370840"/>
        </p:xfrm>
        <a:graphic>
          <a:graphicData uri="http://schemas.openxmlformats.org/drawingml/2006/table">
            <a:tbl>
              <a:tblPr firstRow="1" bandRow="1">
                <a:tableStyleId>{5940675A-B579-460E-94D1-54222C63F5DA}</a:tableStyleId>
              </a:tblPr>
              <a:tblGrid>
                <a:gridCol w="412511">
                  <a:extLst>
                    <a:ext uri="{9D8B030D-6E8A-4147-A177-3AD203B41FA5}">
                      <a16:colId xmlns="" xmlns:a16="http://schemas.microsoft.com/office/drawing/2014/main" val="20000"/>
                    </a:ext>
                  </a:extLst>
                </a:gridCol>
                <a:gridCol w="412511">
                  <a:extLst>
                    <a:ext uri="{9D8B030D-6E8A-4147-A177-3AD203B41FA5}">
                      <a16:colId xmlns="" xmlns:a16="http://schemas.microsoft.com/office/drawing/2014/main" val="20001"/>
                    </a:ext>
                  </a:extLst>
                </a:gridCol>
                <a:gridCol w="412511">
                  <a:extLst>
                    <a:ext uri="{9D8B030D-6E8A-4147-A177-3AD203B41FA5}">
                      <a16:colId xmlns="" xmlns:a16="http://schemas.microsoft.com/office/drawing/2014/main" val="20002"/>
                    </a:ext>
                  </a:extLst>
                </a:gridCol>
                <a:gridCol w="412511">
                  <a:extLst>
                    <a:ext uri="{9D8B030D-6E8A-4147-A177-3AD203B41FA5}">
                      <a16:colId xmlns="" xmlns:a16="http://schemas.microsoft.com/office/drawing/2014/main" val="20003"/>
                    </a:ext>
                  </a:extLst>
                </a:gridCol>
                <a:gridCol w="684816">
                  <a:extLst>
                    <a:ext uri="{9D8B030D-6E8A-4147-A177-3AD203B41FA5}">
                      <a16:colId xmlns="" xmlns:a16="http://schemas.microsoft.com/office/drawing/2014/main" val="20004"/>
                    </a:ext>
                  </a:extLst>
                </a:gridCol>
              </a:tblGrid>
              <a:tr h="370840">
                <a:tc>
                  <a:txBody>
                    <a:bodyPr/>
                    <a:lstStyle/>
                    <a:p>
                      <a:r>
                        <a:rPr lang="en-US" sz="1500" b="1" dirty="0" smtClean="0"/>
                        <a:t>H4</a:t>
                      </a:r>
                      <a:endParaRPr lang="en-US" sz="1500" b="1" dirty="0"/>
                    </a:p>
                  </a:txBody>
                  <a:tcPr anchor="ctr"/>
                </a:tc>
                <a:tc>
                  <a:txBody>
                    <a:bodyPr/>
                    <a:lstStyle/>
                    <a:p>
                      <a:r>
                        <a:rPr lang="en-US" sz="1500" b="1" dirty="0" smtClean="0"/>
                        <a:t>H5</a:t>
                      </a:r>
                      <a:endParaRPr lang="en-US" sz="1500" b="1" dirty="0"/>
                    </a:p>
                  </a:txBody>
                  <a:tcPr anchor="ctr"/>
                </a:tc>
                <a:tc>
                  <a:txBody>
                    <a:bodyPr/>
                    <a:lstStyle/>
                    <a:p>
                      <a:r>
                        <a:rPr lang="en-US" sz="1500" b="1" dirty="0" smtClean="0"/>
                        <a:t>H6</a:t>
                      </a:r>
                      <a:endParaRPr lang="en-US" sz="1500" b="1" dirty="0"/>
                    </a:p>
                  </a:txBody>
                  <a:tcPr anchor="ctr"/>
                </a:tc>
                <a:tc>
                  <a:txBody>
                    <a:bodyPr/>
                    <a:lstStyle/>
                    <a:p>
                      <a:r>
                        <a:rPr lang="en-US" sz="1500" b="1" dirty="0" smtClean="0"/>
                        <a:t>H7</a:t>
                      </a:r>
                      <a:endParaRPr lang="en-US" sz="1500" b="1" dirty="0"/>
                    </a:p>
                  </a:txBody>
                  <a:tcPr anchor="ctr"/>
                </a:tc>
                <a:tc>
                  <a:txBody>
                    <a:bodyPr/>
                    <a:lstStyle/>
                    <a:p>
                      <a:r>
                        <a:rPr lang="en-US" sz="1300" b="1" dirty="0" smtClean="0"/>
                        <a:t>Data</a:t>
                      </a:r>
                      <a:endParaRPr lang="en-US" sz="1300" b="1" dirty="0"/>
                    </a:p>
                  </a:txBody>
                  <a:tcPr anchor="ctr"/>
                </a:tc>
                <a:extLst>
                  <a:ext uri="{0D108BD9-81ED-4DB2-BD59-A6C34878D82A}">
                    <a16:rowId xmlns="" xmlns:a16="http://schemas.microsoft.com/office/drawing/2014/main" val="1000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222560910"/>
              </p:ext>
            </p:extLst>
          </p:nvPr>
        </p:nvGraphicFramePr>
        <p:xfrm>
          <a:off x="4966915" y="2666443"/>
          <a:ext cx="1922349" cy="370840"/>
        </p:xfrm>
        <a:graphic>
          <a:graphicData uri="http://schemas.openxmlformats.org/drawingml/2006/table">
            <a:tbl>
              <a:tblPr firstRow="1" bandRow="1">
                <a:tableStyleId>{5940675A-B579-460E-94D1-54222C63F5DA}</a:tableStyleId>
              </a:tblPr>
              <a:tblGrid>
                <a:gridCol w="412511">
                  <a:extLst>
                    <a:ext uri="{9D8B030D-6E8A-4147-A177-3AD203B41FA5}">
                      <a16:colId xmlns="" xmlns:a16="http://schemas.microsoft.com/office/drawing/2014/main" val="20000"/>
                    </a:ext>
                  </a:extLst>
                </a:gridCol>
                <a:gridCol w="412511">
                  <a:extLst>
                    <a:ext uri="{9D8B030D-6E8A-4147-A177-3AD203B41FA5}">
                      <a16:colId xmlns="" xmlns:a16="http://schemas.microsoft.com/office/drawing/2014/main" val="20001"/>
                    </a:ext>
                  </a:extLst>
                </a:gridCol>
                <a:gridCol w="412511">
                  <a:extLst>
                    <a:ext uri="{9D8B030D-6E8A-4147-A177-3AD203B41FA5}">
                      <a16:colId xmlns="" xmlns:a16="http://schemas.microsoft.com/office/drawing/2014/main" val="20002"/>
                    </a:ext>
                  </a:extLst>
                </a:gridCol>
                <a:gridCol w="684816">
                  <a:extLst>
                    <a:ext uri="{9D8B030D-6E8A-4147-A177-3AD203B41FA5}">
                      <a16:colId xmlns="" xmlns:a16="http://schemas.microsoft.com/office/drawing/2014/main" val="20003"/>
                    </a:ext>
                  </a:extLst>
                </a:gridCol>
              </a:tblGrid>
              <a:tr h="370840">
                <a:tc>
                  <a:txBody>
                    <a:bodyPr/>
                    <a:lstStyle/>
                    <a:p>
                      <a:r>
                        <a:rPr lang="en-US" sz="1500" b="1" dirty="0" smtClean="0"/>
                        <a:t>H5</a:t>
                      </a:r>
                      <a:endParaRPr lang="en-US" sz="1500" b="1" dirty="0"/>
                    </a:p>
                  </a:txBody>
                  <a:tcPr anchor="ctr"/>
                </a:tc>
                <a:tc>
                  <a:txBody>
                    <a:bodyPr/>
                    <a:lstStyle/>
                    <a:p>
                      <a:r>
                        <a:rPr lang="en-US" sz="1500" b="1" dirty="0" smtClean="0"/>
                        <a:t>H6</a:t>
                      </a:r>
                      <a:endParaRPr lang="en-US" sz="1500" b="1" dirty="0"/>
                    </a:p>
                  </a:txBody>
                  <a:tcPr anchor="ctr"/>
                </a:tc>
                <a:tc>
                  <a:txBody>
                    <a:bodyPr/>
                    <a:lstStyle/>
                    <a:p>
                      <a:r>
                        <a:rPr lang="en-US" sz="1500" b="1" dirty="0" smtClean="0"/>
                        <a:t>H7</a:t>
                      </a:r>
                      <a:endParaRPr lang="en-US" sz="1500" b="1" dirty="0"/>
                    </a:p>
                  </a:txBody>
                  <a:tcPr anchor="ctr"/>
                </a:tc>
                <a:tc>
                  <a:txBody>
                    <a:bodyPr/>
                    <a:lstStyle/>
                    <a:p>
                      <a:r>
                        <a:rPr lang="en-US" sz="1300" b="1" dirty="0" smtClean="0"/>
                        <a:t>Data</a:t>
                      </a:r>
                      <a:endParaRPr lang="en-US" sz="1300" b="1" dirty="0"/>
                    </a:p>
                  </a:txBody>
                  <a:tcPr anchor="ctr"/>
                </a:tc>
                <a:extLst>
                  <a:ext uri="{0D108BD9-81ED-4DB2-BD59-A6C34878D82A}">
                    <a16:rowId xmlns=""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061984761"/>
              </p:ext>
            </p:extLst>
          </p:nvPr>
        </p:nvGraphicFramePr>
        <p:xfrm>
          <a:off x="5129147" y="2076508"/>
          <a:ext cx="1509838" cy="370840"/>
        </p:xfrm>
        <a:graphic>
          <a:graphicData uri="http://schemas.openxmlformats.org/drawingml/2006/table">
            <a:tbl>
              <a:tblPr firstRow="1" bandRow="1">
                <a:tableStyleId>{5940675A-B579-460E-94D1-54222C63F5DA}</a:tableStyleId>
              </a:tblPr>
              <a:tblGrid>
                <a:gridCol w="412511">
                  <a:extLst>
                    <a:ext uri="{9D8B030D-6E8A-4147-A177-3AD203B41FA5}">
                      <a16:colId xmlns="" xmlns:a16="http://schemas.microsoft.com/office/drawing/2014/main" val="20000"/>
                    </a:ext>
                  </a:extLst>
                </a:gridCol>
                <a:gridCol w="412511">
                  <a:extLst>
                    <a:ext uri="{9D8B030D-6E8A-4147-A177-3AD203B41FA5}">
                      <a16:colId xmlns="" xmlns:a16="http://schemas.microsoft.com/office/drawing/2014/main" val="20001"/>
                    </a:ext>
                  </a:extLst>
                </a:gridCol>
                <a:gridCol w="684816">
                  <a:extLst>
                    <a:ext uri="{9D8B030D-6E8A-4147-A177-3AD203B41FA5}">
                      <a16:colId xmlns="" xmlns:a16="http://schemas.microsoft.com/office/drawing/2014/main" val="20002"/>
                    </a:ext>
                  </a:extLst>
                </a:gridCol>
              </a:tblGrid>
              <a:tr h="370840">
                <a:tc>
                  <a:txBody>
                    <a:bodyPr/>
                    <a:lstStyle/>
                    <a:p>
                      <a:r>
                        <a:rPr lang="en-US" sz="1500" b="1" dirty="0" smtClean="0"/>
                        <a:t>H6</a:t>
                      </a:r>
                      <a:endParaRPr lang="en-US" sz="1500" b="1" dirty="0"/>
                    </a:p>
                  </a:txBody>
                  <a:tcPr anchor="ctr"/>
                </a:tc>
                <a:tc>
                  <a:txBody>
                    <a:bodyPr/>
                    <a:lstStyle/>
                    <a:p>
                      <a:r>
                        <a:rPr lang="en-US" sz="1500" b="1" dirty="0" smtClean="0"/>
                        <a:t>H7</a:t>
                      </a:r>
                      <a:endParaRPr lang="en-US" sz="1500" b="1" dirty="0"/>
                    </a:p>
                  </a:txBody>
                  <a:tcPr anchor="ctr"/>
                </a:tc>
                <a:tc>
                  <a:txBody>
                    <a:bodyPr/>
                    <a:lstStyle/>
                    <a:p>
                      <a:r>
                        <a:rPr lang="en-US" sz="1300" b="1" dirty="0" smtClean="0"/>
                        <a:t>Data</a:t>
                      </a:r>
                      <a:endParaRPr lang="en-US" sz="1300" b="1" dirty="0"/>
                    </a:p>
                  </a:txBody>
                  <a:tcPr anchor="ctr"/>
                </a:tc>
                <a:extLst>
                  <a:ext uri="{0D108BD9-81ED-4DB2-BD59-A6C34878D82A}">
                    <a16:rowId xmlns="" xmlns:a16="http://schemas.microsoft.com/office/drawing/2014/main" val="1000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895416742"/>
              </p:ext>
            </p:extLst>
          </p:nvPr>
        </p:nvGraphicFramePr>
        <p:xfrm>
          <a:off x="5335618" y="1471824"/>
          <a:ext cx="1097327" cy="370840"/>
        </p:xfrm>
        <a:graphic>
          <a:graphicData uri="http://schemas.openxmlformats.org/drawingml/2006/table">
            <a:tbl>
              <a:tblPr firstRow="1" bandRow="1">
                <a:tableStyleId>{5940675A-B579-460E-94D1-54222C63F5DA}</a:tableStyleId>
              </a:tblPr>
              <a:tblGrid>
                <a:gridCol w="412511">
                  <a:extLst>
                    <a:ext uri="{9D8B030D-6E8A-4147-A177-3AD203B41FA5}">
                      <a16:colId xmlns="" xmlns:a16="http://schemas.microsoft.com/office/drawing/2014/main" val="20000"/>
                    </a:ext>
                  </a:extLst>
                </a:gridCol>
                <a:gridCol w="684816">
                  <a:extLst>
                    <a:ext uri="{9D8B030D-6E8A-4147-A177-3AD203B41FA5}">
                      <a16:colId xmlns="" xmlns:a16="http://schemas.microsoft.com/office/drawing/2014/main" val="20001"/>
                    </a:ext>
                  </a:extLst>
                </a:gridCol>
              </a:tblGrid>
              <a:tr h="370840">
                <a:tc>
                  <a:txBody>
                    <a:bodyPr/>
                    <a:lstStyle/>
                    <a:p>
                      <a:r>
                        <a:rPr lang="en-US" sz="1500" b="1" dirty="0" smtClean="0"/>
                        <a:t>H7</a:t>
                      </a:r>
                      <a:endParaRPr lang="en-US" sz="1500" b="1" dirty="0"/>
                    </a:p>
                  </a:txBody>
                  <a:tcPr anchor="ctr"/>
                </a:tc>
                <a:tc>
                  <a:txBody>
                    <a:bodyPr/>
                    <a:lstStyle/>
                    <a:p>
                      <a:r>
                        <a:rPr lang="en-US" sz="1300" b="1" dirty="0" smtClean="0"/>
                        <a:t>Data</a:t>
                      </a:r>
                      <a:endParaRPr lang="en-US" sz="1300" b="1" dirty="0"/>
                    </a:p>
                  </a:txBody>
                  <a:tcPr anchor="ctr"/>
                </a:tc>
                <a:extLst>
                  <a:ext uri="{0D108BD9-81ED-4DB2-BD59-A6C34878D82A}">
                    <a16:rowId xmlns="" xmlns:a16="http://schemas.microsoft.com/office/drawing/2014/main" val="10000"/>
                  </a:ext>
                </a:extLst>
              </a:tr>
            </a:tbl>
          </a:graphicData>
        </a:graphic>
      </p:graphicFrame>
      <p:sp>
        <p:nvSpPr>
          <p:cNvPr id="13" name="Down Arrow 12"/>
          <p:cNvSpPr/>
          <p:nvPr/>
        </p:nvSpPr>
        <p:spPr>
          <a:xfrm>
            <a:off x="3758383" y="1371602"/>
            <a:ext cx="368711" cy="42180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rot="10800000">
            <a:off x="8068757" y="1246551"/>
            <a:ext cx="368711" cy="42180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rot="16200000">
            <a:off x="3441601" y="3170903"/>
            <a:ext cx="1371600" cy="369332"/>
          </a:xfrm>
          <a:prstGeom prst="rect">
            <a:avLst/>
          </a:prstGeom>
          <a:noFill/>
        </p:spPr>
        <p:txBody>
          <a:bodyPr wrap="square" rtlCol="0">
            <a:spAutoFit/>
          </a:bodyPr>
          <a:lstStyle/>
          <a:p>
            <a:r>
              <a:rPr lang="en-US" b="1" dirty="0"/>
              <a:t>Capsulation</a:t>
            </a:r>
          </a:p>
        </p:txBody>
      </p:sp>
      <p:sp>
        <p:nvSpPr>
          <p:cNvPr id="16" name="TextBox 15"/>
          <p:cNvSpPr txBox="1"/>
          <p:nvPr/>
        </p:nvSpPr>
        <p:spPr>
          <a:xfrm rot="16200000">
            <a:off x="7153574" y="3200254"/>
            <a:ext cx="1607885" cy="369332"/>
          </a:xfrm>
          <a:prstGeom prst="rect">
            <a:avLst/>
          </a:prstGeom>
          <a:noFill/>
        </p:spPr>
        <p:txBody>
          <a:bodyPr wrap="square" rtlCol="0">
            <a:spAutoFit/>
          </a:bodyPr>
          <a:lstStyle/>
          <a:p>
            <a:r>
              <a:rPr lang="en-US" b="1" dirty="0"/>
              <a:t>DE capsulation</a:t>
            </a:r>
          </a:p>
        </p:txBody>
      </p:sp>
      <p:sp>
        <p:nvSpPr>
          <p:cNvPr id="17" name="Rectangle 16"/>
          <p:cNvSpPr/>
          <p:nvPr/>
        </p:nvSpPr>
        <p:spPr>
          <a:xfrm>
            <a:off x="1814056" y="5589641"/>
            <a:ext cx="8450825" cy="6046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Data Transmission</a:t>
            </a:r>
            <a:endParaRPr lang="en-US" sz="1400" b="1" dirty="0">
              <a:solidFill>
                <a:schemeClr val="tx1"/>
              </a:solidFill>
            </a:endParaRPr>
          </a:p>
        </p:txBody>
      </p:sp>
      <p:sp>
        <p:nvSpPr>
          <p:cNvPr id="18" name="Right Arrow 17"/>
          <p:cNvSpPr/>
          <p:nvPr/>
        </p:nvSpPr>
        <p:spPr>
          <a:xfrm>
            <a:off x="2610465" y="5955509"/>
            <a:ext cx="6622027" cy="223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63971"/>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726" y="232389"/>
            <a:ext cx="11152239" cy="682011"/>
          </a:xfrm>
        </p:spPr>
        <p:txBody>
          <a:bodyPr>
            <a:normAutofit/>
          </a:bodyPr>
          <a:lstStyle/>
          <a:p>
            <a:pPr algn="ctr"/>
            <a:r>
              <a:rPr lang="en-US" sz="2800" b="1" u="sng" dirty="0"/>
              <a:t>TCP/IP Model - </a:t>
            </a:r>
            <a:r>
              <a:rPr lang="si-LK" sz="2800" b="1" u="sng" dirty="0"/>
              <a:t>සම්ප්‍රේෂණ පාලන නියමාවලි හා අන්තර්ජාල නියමාවලි ආකෘතිය</a:t>
            </a:r>
            <a:endParaRPr lang="en-US" sz="2800" b="1" u="sng" dirty="0"/>
          </a:p>
        </p:txBody>
      </p:sp>
      <p:sp>
        <p:nvSpPr>
          <p:cNvPr id="3" name="Content Placeholder 2"/>
          <p:cNvSpPr>
            <a:spLocks noGrp="1"/>
          </p:cNvSpPr>
          <p:nvPr>
            <p:ph idx="1"/>
          </p:nvPr>
        </p:nvSpPr>
        <p:spPr>
          <a:xfrm>
            <a:off x="381004" y="914401"/>
            <a:ext cx="11402961" cy="973395"/>
          </a:xfrm>
        </p:spPr>
        <p:txBody>
          <a:bodyPr>
            <a:normAutofit lnSpcReduction="10000"/>
          </a:bodyPr>
          <a:lstStyle/>
          <a:p>
            <a:r>
              <a:rPr lang="en-US" dirty="0" smtClean="0"/>
              <a:t>TCP/IP </a:t>
            </a:r>
            <a:r>
              <a:rPr lang="si-LK" dirty="0" smtClean="0"/>
              <a:t>ආකෘතිය තුල ස්ථර 7ක් වෙනුවට ස්ථර 4ක් භාවිතා කරයි.</a:t>
            </a:r>
          </a:p>
          <a:p>
            <a:r>
              <a:rPr lang="en-US" dirty="0" smtClean="0"/>
              <a:t>OSI </a:t>
            </a:r>
            <a:r>
              <a:rPr lang="si-LK" dirty="0" smtClean="0"/>
              <a:t>ආකෘතියට වඩා බහුලව භාවිතා කරන්නේ මෙම ආකෘතියයි.</a:t>
            </a:r>
          </a:p>
          <a:p>
            <a:endParaRPr lang="si-LK" dirty="0" smtClean="0"/>
          </a:p>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1471232657"/>
              </p:ext>
            </p:extLst>
          </p:nvPr>
        </p:nvGraphicFramePr>
        <p:xfrm>
          <a:off x="557976" y="2050025"/>
          <a:ext cx="2288459" cy="4188541"/>
        </p:xfrm>
        <a:graphic>
          <a:graphicData uri="http://schemas.openxmlformats.org/drawingml/2006/table">
            <a:tbl>
              <a:tblPr firstRow="1" bandRow="1">
                <a:tableStyleId>{D7AC3CCA-C797-4891-BE02-D94E43425B78}</a:tableStyleId>
              </a:tblPr>
              <a:tblGrid>
                <a:gridCol w="2288459">
                  <a:extLst>
                    <a:ext uri="{9D8B030D-6E8A-4147-A177-3AD203B41FA5}">
                      <a16:colId xmlns="" xmlns:a16="http://schemas.microsoft.com/office/drawing/2014/main" val="20000"/>
                    </a:ext>
                  </a:extLst>
                </a:gridCol>
              </a:tblGrid>
              <a:tr h="598363">
                <a:tc>
                  <a:txBody>
                    <a:bodyPr/>
                    <a:lstStyle/>
                    <a:p>
                      <a:pPr>
                        <a:lnSpc>
                          <a:spcPct val="200000"/>
                        </a:lnSpc>
                      </a:pPr>
                      <a:r>
                        <a:rPr lang="en-US" sz="1300" b="0" dirty="0" smtClean="0"/>
                        <a:t>7. Application Layer</a:t>
                      </a:r>
                      <a:endParaRPr lang="en-US" sz="1300" b="0" dirty="0"/>
                    </a:p>
                  </a:txBody>
                  <a:tcPr/>
                </a:tc>
                <a:extLst>
                  <a:ext uri="{0D108BD9-81ED-4DB2-BD59-A6C34878D82A}">
                    <a16:rowId xmlns="" xmlns:a16="http://schemas.microsoft.com/office/drawing/2014/main" val="10000"/>
                  </a:ext>
                </a:extLst>
              </a:tr>
              <a:tr h="598363">
                <a:tc>
                  <a:txBody>
                    <a:bodyPr/>
                    <a:lstStyle/>
                    <a:p>
                      <a:pPr>
                        <a:lnSpc>
                          <a:spcPct val="200000"/>
                        </a:lnSpc>
                      </a:pPr>
                      <a:r>
                        <a:rPr lang="en-US" sz="1300" b="0" dirty="0" smtClean="0"/>
                        <a:t>6. Presentation Layer</a:t>
                      </a:r>
                      <a:endParaRPr lang="en-US" sz="1300" b="0" dirty="0"/>
                    </a:p>
                  </a:txBody>
                  <a:tcPr/>
                </a:tc>
                <a:extLst>
                  <a:ext uri="{0D108BD9-81ED-4DB2-BD59-A6C34878D82A}">
                    <a16:rowId xmlns="" xmlns:a16="http://schemas.microsoft.com/office/drawing/2014/main" val="10001"/>
                  </a:ext>
                </a:extLst>
              </a:tr>
              <a:tr h="598363">
                <a:tc>
                  <a:txBody>
                    <a:bodyPr/>
                    <a:lstStyle/>
                    <a:p>
                      <a:pPr>
                        <a:lnSpc>
                          <a:spcPct val="200000"/>
                        </a:lnSpc>
                      </a:pPr>
                      <a:r>
                        <a:rPr lang="en-US" sz="1300" b="0" dirty="0" smtClean="0"/>
                        <a:t>5. Session Layer</a:t>
                      </a:r>
                      <a:endParaRPr lang="en-US" sz="1300" b="0" dirty="0"/>
                    </a:p>
                  </a:txBody>
                  <a:tcPr/>
                </a:tc>
                <a:extLst>
                  <a:ext uri="{0D108BD9-81ED-4DB2-BD59-A6C34878D82A}">
                    <a16:rowId xmlns="" xmlns:a16="http://schemas.microsoft.com/office/drawing/2014/main" val="10002"/>
                  </a:ext>
                </a:extLst>
              </a:tr>
              <a:tr h="598363">
                <a:tc>
                  <a:txBody>
                    <a:bodyPr/>
                    <a:lstStyle/>
                    <a:p>
                      <a:pPr>
                        <a:lnSpc>
                          <a:spcPct val="200000"/>
                        </a:lnSpc>
                      </a:pPr>
                      <a:r>
                        <a:rPr lang="en-US" sz="1300" b="0" dirty="0" smtClean="0"/>
                        <a:t>4. Transport Layer</a:t>
                      </a:r>
                      <a:endParaRPr lang="en-US" sz="1300" b="0" dirty="0"/>
                    </a:p>
                  </a:txBody>
                  <a:tcPr/>
                </a:tc>
                <a:extLst>
                  <a:ext uri="{0D108BD9-81ED-4DB2-BD59-A6C34878D82A}">
                    <a16:rowId xmlns="" xmlns:a16="http://schemas.microsoft.com/office/drawing/2014/main" val="10003"/>
                  </a:ext>
                </a:extLst>
              </a:tr>
              <a:tr h="598363">
                <a:tc>
                  <a:txBody>
                    <a:bodyPr/>
                    <a:lstStyle/>
                    <a:p>
                      <a:pPr>
                        <a:lnSpc>
                          <a:spcPct val="200000"/>
                        </a:lnSpc>
                      </a:pPr>
                      <a:r>
                        <a:rPr lang="en-US" sz="1300" b="0" dirty="0" smtClean="0"/>
                        <a:t>3. Network Layer</a:t>
                      </a:r>
                      <a:endParaRPr lang="en-US" sz="1300" b="0" dirty="0"/>
                    </a:p>
                  </a:txBody>
                  <a:tcPr/>
                </a:tc>
                <a:extLst>
                  <a:ext uri="{0D108BD9-81ED-4DB2-BD59-A6C34878D82A}">
                    <a16:rowId xmlns="" xmlns:a16="http://schemas.microsoft.com/office/drawing/2014/main" val="10004"/>
                  </a:ext>
                </a:extLst>
              </a:tr>
              <a:tr h="598363">
                <a:tc>
                  <a:txBody>
                    <a:bodyPr/>
                    <a:lstStyle/>
                    <a:p>
                      <a:pPr>
                        <a:lnSpc>
                          <a:spcPct val="200000"/>
                        </a:lnSpc>
                      </a:pPr>
                      <a:r>
                        <a:rPr lang="en-US" sz="1300" b="0" dirty="0" smtClean="0"/>
                        <a:t>2. Data Link Layer</a:t>
                      </a:r>
                      <a:endParaRPr lang="en-US" sz="1300" b="0" dirty="0"/>
                    </a:p>
                  </a:txBody>
                  <a:tcPr/>
                </a:tc>
                <a:extLst>
                  <a:ext uri="{0D108BD9-81ED-4DB2-BD59-A6C34878D82A}">
                    <a16:rowId xmlns="" xmlns:a16="http://schemas.microsoft.com/office/drawing/2014/main" val="10005"/>
                  </a:ext>
                </a:extLst>
              </a:tr>
              <a:tr h="598363">
                <a:tc>
                  <a:txBody>
                    <a:bodyPr/>
                    <a:lstStyle/>
                    <a:p>
                      <a:pPr>
                        <a:lnSpc>
                          <a:spcPct val="200000"/>
                        </a:lnSpc>
                      </a:pPr>
                      <a:r>
                        <a:rPr lang="en-US" sz="1300" b="0" dirty="0" smtClean="0"/>
                        <a:t>1. Physical layer</a:t>
                      </a:r>
                      <a:endParaRPr lang="en-US" sz="1300" b="0" dirty="0"/>
                    </a:p>
                  </a:txBody>
                  <a:tcPr/>
                </a:tc>
                <a:extLst>
                  <a:ext uri="{0D108BD9-81ED-4DB2-BD59-A6C34878D82A}">
                    <a16:rowId xmlns="" xmlns:a16="http://schemas.microsoft.com/office/drawing/2014/main" val="10006"/>
                  </a:ext>
                </a:extLst>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3212888816"/>
              </p:ext>
            </p:extLst>
          </p:nvPr>
        </p:nvGraphicFramePr>
        <p:xfrm>
          <a:off x="4274568" y="2050025"/>
          <a:ext cx="2288459" cy="4667378"/>
        </p:xfrm>
        <a:graphic>
          <a:graphicData uri="http://schemas.openxmlformats.org/drawingml/2006/table">
            <a:tbl>
              <a:tblPr firstRow="1" bandRow="1">
                <a:tableStyleId>{D7AC3CCA-C797-4891-BE02-D94E43425B78}</a:tableStyleId>
              </a:tblPr>
              <a:tblGrid>
                <a:gridCol w="2288459">
                  <a:extLst>
                    <a:ext uri="{9D8B030D-6E8A-4147-A177-3AD203B41FA5}">
                      <a16:colId xmlns="" xmlns:a16="http://schemas.microsoft.com/office/drawing/2014/main" val="20000"/>
                    </a:ext>
                  </a:extLst>
                </a:gridCol>
              </a:tblGrid>
              <a:tr h="1843549">
                <a:tc>
                  <a:txBody>
                    <a:bodyPr/>
                    <a:lstStyle/>
                    <a:p>
                      <a:pPr algn="ctr">
                        <a:lnSpc>
                          <a:spcPct val="100000"/>
                        </a:lnSpc>
                      </a:pPr>
                      <a:r>
                        <a:rPr lang="en-US" sz="2400" b="0" dirty="0" smtClean="0"/>
                        <a:t>Applicatio</a:t>
                      </a:r>
                      <a:r>
                        <a:rPr lang="en-US" sz="2400" b="0" baseline="0" dirty="0" smtClean="0"/>
                        <a:t>n Layer</a:t>
                      </a:r>
                      <a:endParaRPr lang="en-US" sz="1300" b="0" dirty="0"/>
                    </a:p>
                  </a:txBody>
                  <a:tcPr anchor="ctr"/>
                </a:tc>
                <a:extLst>
                  <a:ext uri="{0D108BD9-81ED-4DB2-BD59-A6C34878D82A}">
                    <a16:rowId xmlns="" xmlns:a16="http://schemas.microsoft.com/office/drawing/2014/main" val="10000"/>
                  </a:ext>
                </a:extLst>
              </a:tr>
              <a:tr h="720535">
                <a:tc>
                  <a:txBody>
                    <a:bodyPr/>
                    <a:lstStyle/>
                    <a:p>
                      <a:pPr algn="ctr">
                        <a:lnSpc>
                          <a:spcPct val="200000"/>
                        </a:lnSpc>
                      </a:pPr>
                      <a:r>
                        <a:rPr lang="en-US" sz="2400" b="0" kern="1200" dirty="0" smtClean="0">
                          <a:solidFill>
                            <a:schemeClr val="dk1"/>
                          </a:solidFill>
                          <a:latin typeface="+mn-lt"/>
                          <a:ea typeface="+mn-ea"/>
                          <a:cs typeface="+mn-cs"/>
                        </a:rPr>
                        <a:t>Transport Layer</a:t>
                      </a:r>
                      <a:endParaRPr lang="en-US" sz="2400" b="0" kern="1200" dirty="0">
                        <a:solidFill>
                          <a:schemeClr val="dk1"/>
                        </a:solidFill>
                        <a:latin typeface="+mn-lt"/>
                        <a:ea typeface="+mn-ea"/>
                        <a:cs typeface="+mn-cs"/>
                      </a:endParaRPr>
                    </a:p>
                  </a:txBody>
                  <a:tcPr anchor="ctr"/>
                </a:tc>
                <a:extLst>
                  <a:ext uri="{0D108BD9-81ED-4DB2-BD59-A6C34878D82A}">
                    <a16:rowId xmlns="" xmlns:a16="http://schemas.microsoft.com/office/drawing/2014/main" val="10001"/>
                  </a:ext>
                </a:extLst>
              </a:tr>
              <a:tr h="720535">
                <a:tc>
                  <a:txBody>
                    <a:bodyPr/>
                    <a:lstStyle/>
                    <a:p>
                      <a:pPr algn="ctr">
                        <a:lnSpc>
                          <a:spcPct val="200000"/>
                        </a:lnSpc>
                      </a:pPr>
                      <a:r>
                        <a:rPr lang="en-US" sz="2400" b="0" kern="1200" dirty="0" smtClean="0">
                          <a:solidFill>
                            <a:schemeClr val="dk1"/>
                          </a:solidFill>
                          <a:latin typeface="+mn-lt"/>
                          <a:ea typeface="+mn-ea"/>
                          <a:cs typeface="+mn-cs"/>
                        </a:rPr>
                        <a:t>Internet Layer</a:t>
                      </a:r>
                      <a:endParaRPr lang="en-US" sz="2400" b="0" kern="1200" dirty="0">
                        <a:solidFill>
                          <a:schemeClr val="dk1"/>
                        </a:solidFill>
                        <a:latin typeface="+mn-lt"/>
                        <a:ea typeface="+mn-ea"/>
                        <a:cs typeface="+mn-cs"/>
                      </a:endParaRPr>
                    </a:p>
                  </a:txBody>
                  <a:tcPr anchor="ctr"/>
                </a:tc>
                <a:extLst>
                  <a:ext uri="{0D108BD9-81ED-4DB2-BD59-A6C34878D82A}">
                    <a16:rowId xmlns="" xmlns:a16="http://schemas.microsoft.com/office/drawing/2014/main" val="10002"/>
                  </a:ext>
                </a:extLst>
              </a:tr>
              <a:tr h="1177909">
                <a:tc>
                  <a:txBody>
                    <a:bodyPr/>
                    <a:lstStyle/>
                    <a:p>
                      <a:pPr algn="ctr">
                        <a:lnSpc>
                          <a:spcPct val="100000"/>
                        </a:lnSpc>
                      </a:pPr>
                      <a:r>
                        <a:rPr lang="en-US" sz="2400" b="0" kern="1200" dirty="0" smtClean="0">
                          <a:solidFill>
                            <a:schemeClr val="dk1"/>
                          </a:solidFill>
                          <a:latin typeface="+mn-lt"/>
                          <a:ea typeface="+mn-ea"/>
                          <a:cs typeface="+mn-cs"/>
                        </a:rPr>
                        <a:t>Network Interface Layer</a:t>
                      </a:r>
                      <a:endParaRPr lang="en-US" sz="2400" b="0" kern="1200" dirty="0">
                        <a:solidFill>
                          <a:schemeClr val="dk1"/>
                        </a:solidFill>
                        <a:latin typeface="+mn-lt"/>
                        <a:ea typeface="+mn-ea"/>
                        <a:cs typeface="+mn-cs"/>
                      </a:endParaRPr>
                    </a:p>
                  </a:txBody>
                  <a:tcPr anchor="ctr"/>
                </a:tc>
                <a:extLst>
                  <a:ext uri="{0D108BD9-81ED-4DB2-BD59-A6C34878D82A}">
                    <a16:rowId xmlns="" xmlns:a16="http://schemas.microsoft.com/office/drawing/2014/main" val="10003"/>
                  </a:ext>
                </a:extLst>
              </a:tr>
            </a:tbl>
          </a:graphicData>
        </a:graphic>
      </p:graphicFrame>
      <p:sp>
        <p:nvSpPr>
          <p:cNvPr id="7" name="Right Brace 6"/>
          <p:cNvSpPr/>
          <p:nvPr/>
        </p:nvSpPr>
        <p:spPr>
          <a:xfrm>
            <a:off x="3392126" y="2050025"/>
            <a:ext cx="339213" cy="191729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a:off x="3392127" y="5250430"/>
            <a:ext cx="339215" cy="12241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7005483" y="2635171"/>
            <a:ext cx="4778477" cy="584775"/>
          </a:xfrm>
          <a:prstGeom prst="rect">
            <a:avLst/>
          </a:prstGeom>
          <a:noFill/>
        </p:spPr>
        <p:txBody>
          <a:bodyPr wrap="square" rtlCol="0">
            <a:spAutoFit/>
          </a:bodyPr>
          <a:lstStyle/>
          <a:p>
            <a:r>
              <a:rPr lang="en-US" sz="3200" dirty="0"/>
              <a:t>Telnet, FTP, SMTP, DNS, RIP</a:t>
            </a:r>
          </a:p>
        </p:txBody>
      </p:sp>
      <p:sp>
        <p:nvSpPr>
          <p:cNvPr id="10" name="TextBox 9"/>
          <p:cNvSpPr txBox="1"/>
          <p:nvPr/>
        </p:nvSpPr>
        <p:spPr>
          <a:xfrm>
            <a:off x="7005483" y="3967319"/>
            <a:ext cx="2357179" cy="584775"/>
          </a:xfrm>
          <a:prstGeom prst="rect">
            <a:avLst/>
          </a:prstGeom>
          <a:noFill/>
        </p:spPr>
        <p:txBody>
          <a:bodyPr wrap="square" rtlCol="0">
            <a:spAutoFit/>
          </a:bodyPr>
          <a:lstStyle/>
          <a:p>
            <a:r>
              <a:rPr lang="en-US" sz="3200" dirty="0"/>
              <a:t>TCP, UDP</a:t>
            </a:r>
            <a:endParaRPr lang="en-US" dirty="0"/>
          </a:p>
        </p:txBody>
      </p:sp>
      <p:sp>
        <p:nvSpPr>
          <p:cNvPr id="11" name="TextBox 10"/>
          <p:cNvSpPr txBox="1"/>
          <p:nvPr/>
        </p:nvSpPr>
        <p:spPr>
          <a:xfrm>
            <a:off x="7005486" y="4705411"/>
            <a:ext cx="4262284" cy="584775"/>
          </a:xfrm>
          <a:prstGeom prst="rect">
            <a:avLst/>
          </a:prstGeom>
          <a:noFill/>
        </p:spPr>
        <p:txBody>
          <a:bodyPr wrap="square" rtlCol="0">
            <a:spAutoFit/>
          </a:bodyPr>
          <a:lstStyle/>
          <a:p>
            <a:r>
              <a:rPr lang="en-US" sz="3200" dirty="0"/>
              <a:t>ARP, IP, ICMP</a:t>
            </a:r>
          </a:p>
        </p:txBody>
      </p:sp>
      <p:sp>
        <p:nvSpPr>
          <p:cNvPr id="12" name="TextBox 11"/>
          <p:cNvSpPr txBox="1"/>
          <p:nvPr/>
        </p:nvSpPr>
        <p:spPr>
          <a:xfrm>
            <a:off x="7005486" y="5570100"/>
            <a:ext cx="4262284" cy="1077218"/>
          </a:xfrm>
          <a:prstGeom prst="rect">
            <a:avLst/>
          </a:prstGeom>
          <a:noFill/>
        </p:spPr>
        <p:txBody>
          <a:bodyPr wrap="square" rtlCol="0">
            <a:spAutoFit/>
          </a:bodyPr>
          <a:lstStyle/>
          <a:p>
            <a:r>
              <a:rPr lang="en-US" sz="3200" dirty="0"/>
              <a:t>Ethernet, Token Ring, ATM, Frame</a:t>
            </a:r>
          </a:p>
        </p:txBody>
      </p:sp>
    </p:spTree>
    <p:extLst>
      <p:ext uri="{BB962C8B-B14F-4D97-AF65-F5344CB8AC3E}">
        <p14:creationId xmlns:p14="http://schemas.microsoft.com/office/powerpoint/2010/main" val="2675896226"/>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0205" y="743151"/>
            <a:ext cx="9138651" cy="5451587"/>
          </a:xfrm>
          <a:prstGeom prst="rect">
            <a:avLst/>
          </a:prstGeom>
        </p:spPr>
      </p:pic>
      <p:sp>
        <p:nvSpPr>
          <p:cNvPr id="5" name="Down Arrow 4"/>
          <p:cNvSpPr/>
          <p:nvPr/>
        </p:nvSpPr>
        <p:spPr>
          <a:xfrm>
            <a:off x="1030309" y="691636"/>
            <a:ext cx="387019" cy="55546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396" y="2640172"/>
            <a:ext cx="1391571" cy="923330"/>
          </a:xfrm>
          <a:prstGeom prst="rect">
            <a:avLst/>
          </a:prstGeom>
          <a:noFill/>
        </p:spPr>
        <p:txBody>
          <a:bodyPr wrap="square" rtlCol="0">
            <a:spAutoFit/>
          </a:bodyPr>
          <a:lstStyle/>
          <a:p>
            <a:r>
              <a:rPr lang="si-LK" dirty="0"/>
              <a:t>අමතර තොරතුරු එකතු වේ</a:t>
            </a:r>
            <a:endParaRPr lang="en-US" dirty="0"/>
          </a:p>
        </p:txBody>
      </p:sp>
      <p:sp>
        <p:nvSpPr>
          <p:cNvPr id="7" name="Up Arrow 6"/>
          <p:cNvSpPr/>
          <p:nvPr/>
        </p:nvSpPr>
        <p:spPr>
          <a:xfrm>
            <a:off x="10534916" y="721219"/>
            <a:ext cx="373488" cy="54477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890586" y="2640173"/>
            <a:ext cx="1292833" cy="923330"/>
          </a:xfrm>
          <a:prstGeom prst="rect">
            <a:avLst/>
          </a:prstGeom>
          <a:noFill/>
        </p:spPr>
        <p:txBody>
          <a:bodyPr wrap="square" rtlCol="0">
            <a:spAutoFit/>
          </a:bodyPr>
          <a:lstStyle/>
          <a:p>
            <a:r>
              <a:rPr lang="si-LK" dirty="0"/>
              <a:t>අමතර තොරතුරු  ඉවත් වේ</a:t>
            </a:r>
            <a:endParaRPr lang="en-US" dirty="0"/>
          </a:p>
        </p:txBody>
      </p:sp>
    </p:spTree>
    <p:extLst>
      <p:ext uri="{BB962C8B-B14F-4D97-AF65-F5344CB8AC3E}">
        <p14:creationId xmlns:p14="http://schemas.microsoft.com/office/powerpoint/2010/main" val="1590218627"/>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39942" y="878159"/>
            <a:ext cx="6822175" cy="5584280"/>
          </a:xfrm>
          <a:prstGeom prst="rect">
            <a:avLst/>
          </a:prstGeom>
        </p:spPr>
      </p:pic>
    </p:spTree>
    <p:extLst>
      <p:ext uri="{BB962C8B-B14F-4D97-AF65-F5344CB8AC3E}">
        <p14:creationId xmlns:p14="http://schemas.microsoft.com/office/powerpoint/2010/main" val="116367986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29737" y="365129"/>
            <a:ext cx="8132535" cy="6099401"/>
          </a:xfrm>
          <a:prstGeom prst="rect">
            <a:avLst/>
          </a:prstGeom>
        </p:spPr>
      </p:pic>
    </p:spTree>
    <p:extLst>
      <p:ext uri="{BB962C8B-B14F-4D97-AF65-F5344CB8AC3E}">
        <p14:creationId xmlns:p14="http://schemas.microsoft.com/office/powerpoint/2010/main" val="1335591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184" y="174061"/>
            <a:ext cx="10515600" cy="1108833"/>
          </a:xfrm>
        </p:spPr>
        <p:txBody>
          <a:bodyPr>
            <a:normAutofit/>
          </a:bodyPr>
          <a:lstStyle/>
          <a:p>
            <a:pPr algn="ctr"/>
            <a:r>
              <a:rPr lang="si-LK" sz="3200" dirty="0"/>
              <a:t>නියමු නොවන සම්ප්‍රේෂන මාධ්‍යන් </a:t>
            </a:r>
            <a:br>
              <a:rPr lang="si-LK" sz="3200" dirty="0"/>
            </a:br>
            <a:r>
              <a:rPr lang="en-US" sz="3200" dirty="0"/>
              <a:t>Unguided Media</a:t>
            </a:r>
            <a:r>
              <a:rPr lang="si-LK" sz="3200" dirty="0"/>
              <a:t>  (</a:t>
            </a:r>
            <a:r>
              <a:rPr lang="en-US" sz="3200" dirty="0"/>
              <a:t>Wireless Media</a:t>
            </a:r>
            <a:r>
              <a:rPr lang="si-LK" sz="3200" dirty="0"/>
              <a:t>)</a:t>
            </a:r>
            <a:endParaRPr lang="en-US" sz="3200" dirty="0"/>
          </a:p>
        </p:txBody>
      </p:sp>
      <p:sp>
        <p:nvSpPr>
          <p:cNvPr id="3" name="Content Placeholder 2"/>
          <p:cNvSpPr>
            <a:spLocks noGrp="1"/>
          </p:cNvSpPr>
          <p:nvPr>
            <p:ph idx="1"/>
          </p:nvPr>
        </p:nvSpPr>
        <p:spPr>
          <a:xfrm>
            <a:off x="810909" y="1429840"/>
            <a:ext cx="11076295" cy="4351339"/>
          </a:xfrm>
        </p:spPr>
        <p:txBody>
          <a:bodyPr/>
          <a:lstStyle/>
          <a:p>
            <a:r>
              <a:rPr lang="si-LK" dirty="0" smtClean="0"/>
              <a:t>අවකාශය තුල තරංග ලෙස දත්ත ගමන් කරයි.</a:t>
            </a:r>
          </a:p>
          <a:p>
            <a:r>
              <a:rPr lang="si-LK" dirty="0" smtClean="0"/>
              <a:t>මේ සඳහා ප්‍රධාන අකාරයේ විද්‍යුත් තරංග ආකාර 3ක් භාවිතා කරයි</a:t>
            </a:r>
          </a:p>
          <a:p>
            <a:pPr marL="514338" indent="-514338">
              <a:buFont typeface="+mj-lt"/>
              <a:buAutoNum type="arabicPeriod"/>
            </a:pPr>
            <a:r>
              <a:rPr lang="en-US" dirty="0" smtClean="0"/>
              <a:t>Radio Waves</a:t>
            </a:r>
          </a:p>
          <a:p>
            <a:pPr marL="514338" indent="-514338">
              <a:buFont typeface="+mj-lt"/>
              <a:buAutoNum type="arabicPeriod"/>
            </a:pPr>
            <a:r>
              <a:rPr lang="en-US" dirty="0" smtClean="0"/>
              <a:t>Infrared</a:t>
            </a:r>
          </a:p>
          <a:p>
            <a:pPr marL="514338" indent="-514338">
              <a:buFont typeface="+mj-lt"/>
              <a:buAutoNum type="arabicPeriod"/>
            </a:pPr>
            <a:r>
              <a:rPr lang="en-US" dirty="0" smtClean="0"/>
              <a:t>Microwaves</a:t>
            </a:r>
          </a:p>
          <a:p>
            <a:pPr marL="514338" indent="-514338">
              <a:buFont typeface="+mj-lt"/>
              <a:buAutoNum type="arabicPeriod"/>
            </a:pPr>
            <a:endParaRPr lang="en-US" dirty="0"/>
          </a:p>
          <a:p>
            <a:pPr marL="0" indent="0">
              <a:buNone/>
            </a:pPr>
            <a:r>
              <a:rPr lang="si-LK" dirty="0" smtClean="0"/>
              <a:t>මේවා එකිනෙක වෙන්වන්නේ ඒවායේ සංඛ්‍යාතයන් හා තරංග ආයාමයන් මගිනි.</a:t>
            </a:r>
            <a:endParaRPr lang="en-US" dirty="0"/>
          </a:p>
        </p:txBody>
      </p:sp>
    </p:spTree>
    <p:extLst>
      <p:ext uri="{BB962C8B-B14F-4D97-AF65-F5344CB8AC3E}">
        <p14:creationId xmlns:p14="http://schemas.microsoft.com/office/powerpoint/2010/main" val="42764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50797" y="637974"/>
            <a:ext cx="10338545" cy="4684653"/>
          </a:xfrm>
          <a:prstGeom prst="rect">
            <a:avLst/>
          </a:prstGeom>
        </p:spPr>
      </p:pic>
    </p:spTree>
    <p:extLst>
      <p:ext uri="{BB962C8B-B14F-4D97-AF65-F5344CB8AC3E}">
        <p14:creationId xmlns:p14="http://schemas.microsoft.com/office/powerpoint/2010/main" val="278610204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Layer 2 Switch?</a:t>
            </a:r>
            <a:br>
              <a:rPr lang="en-US" dirty="0"/>
            </a:b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481054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Layer 3 Switch?</a:t>
            </a:r>
            <a:br>
              <a:rPr lang="en-US" dirty="0"/>
            </a:b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85446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Difference between Layer 2 and Layer 3 Switch</a:t>
            </a:r>
            <a:br>
              <a:rPr lang="en-US" dirty="0"/>
            </a:b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114459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Switching vs. Routing in Layer 2 and Layer 3 Switch</a:t>
            </a:r>
          </a:p>
          <a:p>
            <a:r>
              <a:rPr lang="en-US" dirty="0"/>
              <a:t>– Switching operates at Layer 2 of the OSI Reference Model, where data packets are redirected to a destination port based on MAC addresses. So Layer 2 switches simple do switching. A Layer 3 switch, on the other hand, is a specialized hardware device used for routing data packets using IP addresses. So it simply does routing</a:t>
            </a:r>
            <a:r>
              <a:rPr lang="en-US" dirty="0" smtClean="0"/>
              <a:t>.</a:t>
            </a:r>
          </a:p>
          <a:p>
            <a:r>
              <a:rPr lang="en-US" dirty="0"/>
              <a:t>Functionality of Layer 2 and Layer 3 Switch</a:t>
            </a:r>
          </a:p>
          <a:p>
            <a:r>
              <a:rPr lang="en-US" dirty="0"/>
              <a:t>– A Layer 2 switch can only switch packets from one port to another, where as a Layer 3 switch is capable of both switching as well as routing. Well, routing is not possible in Layer 2 switching, which means devices can communicate within the same network. In layer 3 switching, devices can communicate within as well as outside the networks.</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21528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a:t>MAC vs. IP Address  in Layer 2 and Layer 3 Switch</a:t>
            </a:r>
          </a:p>
          <a:p>
            <a:r>
              <a:rPr lang="en-US" dirty="0"/>
              <a:t>– Layer 2 switches use devices’ MAC addresses to redirect data packets from source port to destination port. They redirect the packets by maintaining a MAC address table. Layer 3 switches, on the contrary, use IP addresses to link various subnets together utilizing special routing protocols</a:t>
            </a:r>
          </a:p>
          <a:p>
            <a:endParaRPr lang="en-US" dirty="0"/>
          </a:p>
          <a:p>
            <a:r>
              <a:rPr lang="en-US" dirty="0"/>
              <a:t>Applications of Layer 2 and Layer 3 Switch</a:t>
            </a:r>
          </a:p>
          <a:p>
            <a:r>
              <a:rPr lang="en-US" dirty="0"/>
              <a:t>– Layer 2 switching is hardware-based and switches use ASICs (application specific integrated circuits) to maintain MAC address table. Switches and bridges use Layer 2 switching like a typical LAN, which breaks up a large domain into multiple smaller domains. Switches use a process called Address Resolution Protocol (ARP) to determine the MAC addresses of other devices. Layer 3 switches are a modern blend of switches and routers, which are commonly used for routing within virtual LANs (VLANs).</a:t>
            </a:r>
          </a:p>
          <a:p>
            <a:endParaRPr lang="en-US" dirty="0"/>
          </a:p>
          <a:p>
            <a:endParaRPr lang="en-US" dirty="0"/>
          </a:p>
          <a:p>
            <a:endParaRPr lang="en-US" dirty="0"/>
          </a:p>
        </p:txBody>
      </p:sp>
    </p:spTree>
    <p:extLst>
      <p:ext uri="{BB962C8B-B14F-4D97-AF65-F5344CB8AC3E}">
        <p14:creationId xmlns:p14="http://schemas.microsoft.com/office/powerpoint/2010/main" val="1058623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r>
              <a:rPr lang="en-US" dirty="0"/>
              <a:t>Layer 2 </a:t>
            </a:r>
            <a:r>
              <a:rPr lang="en-US" dirty="0" smtClean="0"/>
              <a:t>switch</a:t>
            </a:r>
            <a:endParaRPr lang="en-US" dirty="0"/>
          </a:p>
        </p:txBody>
      </p:sp>
      <p:sp>
        <p:nvSpPr>
          <p:cNvPr id="6" name="Content Placeholder 5"/>
          <p:cNvSpPr>
            <a:spLocks noGrp="1"/>
          </p:cNvSpPr>
          <p:nvPr>
            <p:ph sz="half" idx="2"/>
          </p:nvPr>
        </p:nvSpPr>
        <p:spPr/>
        <p:txBody>
          <a:bodyPr>
            <a:normAutofit fontScale="62500" lnSpcReduction="20000"/>
          </a:bodyPr>
          <a:lstStyle/>
          <a:p>
            <a:r>
              <a:rPr lang="en-US" dirty="0" smtClean="0"/>
              <a:t>Switching </a:t>
            </a:r>
            <a:r>
              <a:rPr lang="en-US" dirty="0"/>
              <a:t>operates at the Layer 2 of the OSI Reference Model.	Layer 3 switches do both switching as well as routing.</a:t>
            </a:r>
          </a:p>
          <a:p>
            <a:r>
              <a:rPr lang="en-US" dirty="0"/>
              <a:t>It uses MAC addresses to facilitate communication within devices from the same network.	It uses IP addresses to link different subnets together using dynamic routing protocols.</a:t>
            </a:r>
          </a:p>
          <a:p>
            <a:r>
              <a:rPr lang="en-US" dirty="0"/>
              <a:t>It is a single broadcast domain.	It is a multiple broadcast domain.</a:t>
            </a:r>
          </a:p>
          <a:p>
            <a:r>
              <a:rPr lang="en-US" dirty="0"/>
              <a:t>Devices can only communicate within the same network.	Devices can communicate within or outside the networks.</a:t>
            </a:r>
          </a:p>
          <a:p>
            <a:r>
              <a:rPr lang="en-US" dirty="0"/>
              <a:t>Switching at Layer 2 is quite fast as they do not look at the Layer 3 portion of the data packets.</a:t>
            </a:r>
          </a:p>
          <a:p>
            <a:endParaRPr lang="en-US" dirty="0"/>
          </a:p>
          <a:p>
            <a:endParaRPr lang="en-US" dirty="0"/>
          </a:p>
        </p:txBody>
      </p:sp>
      <p:sp>
        <p:nvSpPr>
          <p:cNvPr id="7" name="Text Placeholder 6"/>
          <p:cNvSpPr>
            <a:spLocks noGrp="1"/>
          </p:cNvSpPr>
          <p:nvPr>
            <p:ph type="body" sz="quarter" idx="3"/>
          </p:nvPr>
        </p:nvSpPr>
        <p:spPr/>
        <p:txBody>
          <a:bodyPr/>
          <a:lstStyle/>
          <a:p>
            <a:r>
              <a:rPr lang="en-US" dirty="0"/>
              <a:t>Layer 2 </a:t>
            </a:r>
            <a:r>
              <a:rPr lang="en-US" dirty="0" smtClean="0"/>
              <a:t>switch</a:t>
            </a:r>
            <a:endParaRPr lang="en-US" dirty="0"/>
          </a:p>
        </p:txBody>
      </p:sp>
      <p:sp>
        <p:nvSpPr>
          <p:cNvPr id="8" name="Content Placeholder 7"/>
          <p:cNvSpPr>
            <a:spLocks noGrp="1"/>
          </p:cNvSpPr>
          <p:nvPr>
            <p:ph sz="quarter" idx="4"/>
          </p:nvPr>
        </p:nvSpPr>
        <p:spPr>
          <a:xfrm>
            <a:off x="6172203" y="2505075"/>
            <a:ext cx="5183188" cy="4352925"/>
          </a:xfrm>
        </p:spPr>
        <p:txBody>
          <a:bodyPr>
            <a:normAutofit fontScale="77500" lnSpcReduction="20000"/>
          </a:bodyPr>
          <a:lstStyle/>
          <a:p>
            <a:r>
              <a:rPr lang="en-US" dirty="0"/>
              <a:t>Layer 3 switches do both switching as well as routing.</a:t>
            </a:r>
          </a:p>
          <a:p>
            <a:r>
              <a:rPr lang="en-US" dirty="0"/>
              <a:t>It uses IP addresses to link different subnets together using dynamic routing protocols.</a:t>
            </a:r>
          </a:p>
          <a:p>
            <a:r>
              <a:rPr lang="en-US" dirty="0"/>
              <a:t>It is a multiple broadcast domain</a:t>
            </a:r>
            <a:r>
              <a:rPr lang="en-US" dirty="0" smtClean="0"/>
              <a:t>.</a:t>
            </a:r>
          </a:p>
          <a:p>
            <a:r>
              <a:rPr lang="en-US" dirty="0"/>
              <a:t>Devices can communicate within or outside the networks</a:t>
            </a:r>
            <a:r>
              <a:rPr lang="en-US" dirty="0" smtClean="0"/>
              <a:t>.</a:t>
            </a:r>
          </a:p>
          <a:p>
            <a:r>
              <a:rPr lang="en-US" dirty="0"/>
              <a:t>It takes time to examine data packets before sending them to their destination.</a:t>
            </a:r>
          </a:p>
          <a:p>
            <a:endParaRPr lang="en-US" dirty="0"/>
          </a:p>
          <a:p>
            <a:r>
              <a:rPr lang="en-US" dirty="0"/>
              <a:t>Read more: Difference between Layer 2 Switch and Layer 3 Switch | Difference </a:t>
            </a:r>
            <a:r>
              <a:rPr lang="en-US" dirty="0" smtClean="0"/>
              <a:t>Between</a:t>
            </a:r>
            <a:endParaRPr lang="en-US" dirty="0"/>
          </a:p>
          <a:p>
            <a:endParaRPr lang="en-US" dirty="0"/>
          </a:p>
        </p:txBody>
      </p:sp>
    </p:spTree>
    <p:extLst>
      <p:ext uri="{BB962C8B-B14F-4D97-AF65-F5344CB8AC3E}">
        <p14:creationId xmlns:p14="http://schemas.microsoft.com/office/powerpoint/2010/main" val="1364489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8" y="2091873"/>
            <a:ext cx="4225356" cy="1714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54" y="4207844"/>
            <a:ext cx="3324604" cy="19936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194" y="600676"/>
            <a:ext cx="6904652" cy="547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556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511" y="215001"/>
            <a:ext cx="10515600" cy="590219"/>
          </a:xfrm>
        </p:spPr>
        <p:txBody>
          <a:bodyPr>
            <a:normAutofit/>
          </a:bodyPr>
          <a:lstStyle/>
          <a:p>
            <a:pPr algn="ctr"/>
            <a:r>
              <a:rPr lang="en-US" sz="3200" dirty="0"/>
              <a:t>Internet Service Provider - ISP</a:t>
            </a:r>
          </a:p>
        </p:txBody>
      </p:sp>
      <p:sp>
        <p:nvSpPr>
          <p:cNvPr id="3" name="Content Placeholder 2"/>
          <p:cNvSpPr>
            <a:spLocks noGrp="1"/>
          </p:cNvSpPr>
          <p:nvPr>
            <p:ph idx="1"/>
          </p:nvPr>
        </p:nvSpPr>
        <p:spPr>
          <a:xfrm>
            <a:off x="204719" y="914400"/>
            <a:ext cx="11655188" cy="5377219"/>
          </a:xfrm>
        </p:spPr>
        <p:txBody>
          <a:bodyPr/>
          <a:lstStyle/>
          <a:p>
            <a:r>
              <a:rPr lang="si-LK" dirty="0"/>
              <a:t>අන්තරජාලය සඳහා අයිතිකරුවකු නොමැති අතර අන්තර්ජාල සේවා සපයන ආයතන ඇත. එම ආයතන </a:t>
            </a:r>
            <a:r>
              <a:rPr lang="en-US" dirty="0"/>
              <a:t>Internet Service Provider (ISP) </a:t>
            </a:r>
            <a:r>
              <a:rPr lang="si-LK" dirty="0"/>
              <a:t>ලෙස හඳුන්වයි</a:t>
            </a:r>
            <a:r>
              <a:rPr lang="si-LK" dirty="0" smtClean="0"/>
              <a:t>. අන්තර්ජාලය භාවිතය සඳහා අවශ්‍ය සම්බන්ධතා පහසුකම් මෙම ආයතන මගින් ලබා දේ. </a:t>
            </a:r>
          </a:p>
          <a:p>
            <a:r>
              <a:rPr lang="si-LK" dirty="0" smtClean="0"/>
              <a:t>විවිධ ආකාරයෙන් සේවා සපයයි.</a:t>
            </a:r>
          </a:p>
          <a:p>
            <a:pPr marL="514338" indent="-514338">
              <a:buFont typeface="+mj-lt"/>
              <a:buAutoNum type="arabicPeriod"/>
            </a:pPr>
            <a:r>
              <a:rPr lang="si-LK" dirty="0" smtClean="0"/>
              <a:t>අක්වටන (</a:t>
            </a:r>
            <a:r>
              <a:rPr lang="en-US" dirty="0" smtClean="0"/>
              <a:t>dial UP) - </a:t>
            </a:r>
            <a:r>
              <a:rPr lang="si-LK" dirty="0" smtClean="0"/>
              <a:t>භාවිතා කරන කාලය‍ට පමණක් අයකිරීම් සිදුකරයි.සම්බන්ධතාවය ලබාදීම සඳහා </a:t>
            </a:r>
            <a:r>
              <a:rPr lang="en-US" dirty="0"/>
              <a:t>public switched telephone network (</a:t>
            </a:r>
            <a:r>
              <a:rPr lang="en-US" dirty="0" smtClean="0"/>
              <a:t>PSTN</a:t>
            </a:r>
            <a:r>
              <a:rPr lang="si-LK" dirty="0" smtClean="0"/>
              <a:t>) භාවිතා කරයි.</a:t>
            </a:r>
          </a:p>
          <a:p>
            <a:pPr lvl="1"/>
            <a:r>
              <a:rPr lang="en-US" dirty="0" smtClean="0"/>
              <a:t>Prepaid</a:t>
            </a:r>
          </a:p>
          <a:p>
            <a:pPr lvl="1"/>
            <a:r>
              <a:rPr lang="en-US" dirty="0" smtClean="0"/>
              <a:t>Postpaid</a:t>
            </a:r>
          </a:p>
          <a:p>
            <a:pPr marL="514338" indent="-514338">
              <a:buFont typeface="+mj-lt"/>
              <a:buAutoNum type="arabicPeriod"/>
            </a:pPr>
            <a:r>
              <a:rPr lang="en-US" dirty="0" smtClean="0"/>
              <a:t>Broadband / Leased Line / DSL - </a:t>
            </a:r>
            <a:r>
              <a:rPr lang="si-LK" dirty="0" smtClean="0"/>
              <a:t>අඛණ්ඩ අන්තර්ජාල සම්බන්ධතාවයකි. ස්ථාවර ගාස්තුවකට යටත්ව අයකිරීම් සිදුකෙරේ. භාවිතා කරන ධාරිතාවයට මුදල් අයකරයි.</a:t>
            </a:r>
            <a:endParaRPr lang="en-US" dirty="0"/>
          </a:p>
        </p:txBody>
      </p:sp>
    </p:spTree>
    <p:extLst>
      <p:ext uri="{BB962C8B-B14F-4D97-AF65-F5344CB8AC3E}">
        <p14:creationId xmlns:p14="http://schemas.microsoft.com/office/powerpoint/2010/main" val="3362132657"/>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0224"/>
            <a:ext cx="10515600" cy="589937"/>
          </a:xfrm>
        </p:spPr>
        <p:txBody>
          <a:bodyPr>
            <a:noAutofit/>
          </a:bodyPr>
          <a:lstStyle/>
          <a:p>
            <a:pPr algn="ctr"/>
            <a:r>
              <a:rPr lang="en-US" sz="3200" u="sng" dirty="0"/>
              <a:t>Leased Lines - </a:t>
            </a:r>
            <a:r>
              <a:rPr lang="si-LK" sz="3200" u="sng" dirty="0"/>
              <a:t>බදුගත් සම්බන්ධතා - </a:t>
            </a:r>
            <a:r>
              <a:rPr lang="en-US" sz="3200" dirty="0"/>
              <a:t>dedicated line</a:t>
            </a:r>
            <a:endParaRPr lang="en-US" sz="3200" u="sng" dirty="0"/>
          </a:p>
        </p:txBody>
      </p:sp>
      <p:sp>
        <p:nvSpPr>
          <p:cNvPr id="3" name="Content Placeholder 2"/>
          <p:cNvSpPr>
            <a:spLocks noGrp="1"/>
          </p:cNvSpPr>
          <p:nvPr>
            <p:ph idx="1"/>
          </p:nvPr>
        </p:nvSpPr>
        <p:spPr>
          <a:xfrm>
            <a:off x="484242" y="1316475"/>
            <a:ext cx="11447207" cy="5248099"/>
          </a:xfrm>
        </p:spPr>
        <p:txBody>
          <a:bodyPr>
            <a:normAutofit/>
          </a:bodyPr>
          <a:lstStyle/>
          <a:p>
            <a:r>
              <a:rPr lang="si-LK" dirty="0" smtClean="0"/>
              <a:t>ස්ථාන 2ක් අතර දත්ත හෝ සේවා හුවමාරු කර ගැනීම සඳහා වෙන්කරන ලද දුරකතන සන්නිවේදන සේවාවන් </a:t>
            </a:r>
            <a:r>
              <a:rPr lang="en-US" dirty="0" smtClean="0"/>
              <a:t>leased line </a:t>
            </a:r>
            <a:r>
              <a:rPr lang="si-LK" dirty="0" smtClean="0"/>
              <a:t>සම්බන්ධතා ලෙස හඳුන්වයි.</a:t>
            </a:r>
          </a:p>
          <a:p>
            <a:r>
              <a:rPr lang="si-LK" dirty="0" smtClean="0"/>
              <a:t>ස්ථාන 2 අතර කෙලින්ම වෙන්කල රැහැනක් නොමැති අතර වෙන්කල පරිපථයක් </a:t>
            </a:r>
            <a:r>
              <a:rPr lang="en-US" dirty="0" smtClean="0"/>
              <a:t>(circuit) </a:t>
            </a:r>
            <a:r>
              <a:rPr lang="si-LK" dirty="0" smtClean="0"/>
              <a:t>භාවිතා කරයි.</a:t>
            </a:r>
            <a:endParaRPr lang="en-US" dirty="0" smtClean="0"/>
          </a:p>
          <a:p>
            <a:r>
              <a:rPr lang="si-LK" dirty="0" smtClean="0"/>
              <a:t>සෑම මොහොතකම සක්‍රීය කර ඇති අතර ස්ථාවර මාසික/වාර්ෂික කුලියක් ගෙවිය යුතුය.</a:t>
            </a:r>
          </a:p>
          <a:p>
            <a:r>
              <a:rPr lang="si-LK" dirty="0" smtClean="0"/>
              <a:t>කෙටි දුර හෝ දිගු දුර ලෙස ලබාගත හැකිය</a:t>
            </a:r>
          </a:p>
          <a:p>
            <a:r>
              <a:rPr lang="si-LK" dirty="0" smtClean="0"/>
              <a:t>ව්‍යාපාරික අයතන වල ශාඛා එකිනෙක සම්බන්ධකර ගැනීම සඳහා බොහෝ විට භාවිතා කරයි</a:t>
            </a:r>
          </a:p>
          <a:p>
            <a:r>
              <a:rPr lang="si-LK" dirty="0" smtClean="0"/>
              <a:t>තඹ රැහැන් හෝ ප්‍රකාශ තන්තු භාවිතා කරයි.</a:t>
            </a:r>
            <a:endParaRPr lang="en-US" dirty="0"/>
          </a:p>
          <a:p>
            <a:pPr lvl="1"/>
            <a:endParaRPr lang="si-LK" dirty="0" smtClean="0"/>
          </a:p>
          <a:p>
            <a:endParaRPr lang="en-US" dirty="0"/>
          </a:p>
        </p:txBody>
      </p:sp>
    </p:spTree>
    <p:extLst>
      <p:ext uri="{BB962C8B-B14F-4D97-AF65-F5344CB8AC3E}">
        <p14:creationId xmlns:p14="http://schemas.microsoft.com/office/powerpoint/2010/main" val="1692962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99064" y="331839"/>
            <a:ext cx="10018713" cy="803787"/>
          </a:xfrm>
          <a:noFill/>
          <a:ln>
            <a:noFill/>
          </a:ln>
        </p:spPr>
        <p:style>
          <a:lnRef idx="1">
            <a:schemeClr val="accent3"/>
          </a:lnRef>
          <a:fillRef idx="2">
            <a:schemeClr val="accent3"/>
          </a:fillRef>
          <a:effectRef idx="1">
            <a:schemeClr val="accent3"/>
          </a:effectRef>
          <a:fontRef idx="minor">
            <a:schemeClr val="dk1"/>
          </a:fontRef>
        </p:style>
        <p:txBody>
          <a:bodyPr/>
          <a:lstStyle/>
          <a:p>
            <a:pPr algn="ctr"/>
            <a:r>
              <a:rPr lang="en-US" dirty="0" smtClean="0"/>
              <a:t>Radio Waves</a:t>
            </a:r>
            <a:endParaRPr lang="en-US" dirty="0"/>
          </a:p>
        </p:txBody>
      </p:sp>
      <p:sp>
        <p:nvSpPr>
          <p:cNvPr id="8" name="Content Placeholder 7"/>
          <p:cNvSpPr>
            <a:spLocks noGrp="1"/>
          </p:cNvSpPr>
          <p:nvPr>
            <p:ph idx="1"/>
          </p:nvPr>
        </p:nvSpPr>
        <p:spPr>
          <a:xfrm>
            <a:off x="1543308" y="1074173"/>
            <a:ext cx="10018713" cy="1772267"/>
          </a:xfrm>
        </p:spPr>
        <p:txBody>
          <a:bodyPr>
            <a:normAutofit/>
          </a:bodyPr>
          <a:lstStyle/>
          <a:p>
            <a:r>
              <a:rPr lang="si-LK" dirty="0"/>
              <a:t>ගුවන් විදුලි තරංග ද දත්ත සම්ප්‍රේෂණය සඳහා යොදා ගනී. </a:t>
            </a:r>
          </a:p>
          <a:p>
            <a:pPr lvl="1"/>
            <a:r>
              <a:rPr lang="en-US" dirty="0"/>
              <a:t>Example: - </a:t>
            </a:r>
            <a:r>
              <a:rPr lang="si-LK" dirty="0"/>
              <a:t>ගුවන් විදුලි යන්ත්‍ර, රූපවාහිනී යන්ත්‍ර</a:t>
            </a:r>
            <a:r>
              <a:rPr lang="en-US" dirty="0"/>
              <a:t>, Wireless Mice &amp; Keyboard, Cellular Phones, Wireless Networks, Garage Door Opener</a:t>
            </a:r>
          </a:p>
        </p:txBody>
      </p:sp>
      <p:pic>
        <p:nvPicPr>
          <p:cNvPr id="31746" name="Picture 2" descr="http://okinawa.nict.go.jp/EN/VM/img/n03.gif"/>
          <p:cNvPicPr>
            <a:picLocks noChangeAspect="1" noChangeArrowheads="1"/>
          </p:cNvPicPr>
          <p:nvPr/>
        </p:nvPicPr>
        <p:blipFill>
          <a:blip r:embed="rId3"/>
          <a:srcRect/>
          <a:stretch>
            <a:fillRect/>
          </a:stretch>
        </p:blipFill>
        <p:spPr bwMode="auto">
          <a:xfrm>
            <a:off x="2129717" y="2520587"/>
            <a:ext cx="5699051" cy="2596667"/>
          </a:xfrm>
          <a:prstGeom prst="rect">
            <a:avLst/>
          </a:prstGeom>
          <a:noFill/>
        </p:spPr>
      </p:pic>
      <p:sp>
        <p:nvSpPr>
          <p:cNvPr id="2" name="TextBox 1"/>
          <p:cNvSpPr txBox="1"/>
          <p:nvPr/>
        </p:nvSpPr>
        <p:spPr>
          <a:xfrm>
            <a:off x="1878907" y="6040551"/>
            <a:ext cx="7139836" cy="461665"/>
          </a:xfrm>
          <a:prstGeom prst="rect">
            <a:avLst/>
          </a:prstGeom>
          <a:noFill/>
        </p:spPr>
        <p:txBody>
          <a:bodyPr wrap="square" rtlCol="0">
            <a:spAutoFit/>
          </a:bodyPr>
          <a:lstStyle/>
          <a:p>
            <a:r>
              <a:rPr lang="si-LK" sz="2400" dirty="0"/>
              <a:t>සම්ප්‍රේෂකයේ සහ ග්‍රාහකයේ සංඛ්‍යාතයන් එක සමාන වේ</a:t>
            </a:r>
            <a:r>
              <a:rPr lang="si-LK" dirty="0"/>
              <a:t>.</a:t>
            </a:r>
            <a:endParaRPr lang="en-US" dirty="0"/>
          </a:p>
        </p:txBody>
      </p:sp>
    </p:spTree>
    <p:extLst>
      <p:ext uri="{BB962C8B-B14F-4D97-AF65-F5344CB8AC3E}">
        <p14:creationId xmlns:p14="http://schemas.microsoft.com/office/powerpoint/2010/main" val="1514037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746"/>
                                        </p:tgtEl>
                                        <p:attrNameLst>
                                          <p:attrName>style.visibility</p:attrName>
                                        </p:attrNameLst>
                                      </p:cBhvr>
                                      <p:to>
                                        <p:strVal val="visible"/>
                                      </p:to>
                                    </p:set>
                                    <p:animEffect transition="in" filter="circle(in)">
                                      <p:cBhvr>
                                        <p:cTn id="12" dur="2000"/>
                                        <p:tgtEl>
                                          <p:spTgt spid="317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550" y="1090249"/>
            <a:ext cx="11656956" cy="5111263"/>
          </a:xfrm>
        </p:spPr>
        <p:txBody>
          <a:bodyPr>
            <a:normAutofit/>
          </a:bodyPr>
          <a:lstStyle/>
          <a:p>
            <a:pPr>
              <a:lnSpc>
                <a:spcPct val="150000"/>
              </a:lnSpc>
            </a:pPr>
            <a:r>
              <a:rPr lang="si-LK" dirty="0" smtClean="0"/>
              <a:t>අන්තර්ජාලය යනු ලෝක ව්‍යාප්තව ඇති පරිගණක ජාල අතර ජාලයයි. (</a:t>
            </a:r>
            <a:r>
              <a:rPr lang="en-US" dirty="0"/>
              <a:t>T</a:t>
            </a:r>
            <a:r>
              <a:rPr lang="en-US" dirty="0" smtClean="0"/>
              <a:t>he Internet is a network of networks in the world.)</a:t>
            </a:r>
          </a:p>
          <a:p>
            <a:pPr>
              <a:lnSpc>
                <a:spcPct val="150000"/>
              </a:lnSpc>
            </a:pPr>
            <a:r>
              <a:rPr lang="si-LK" dirty="0" smtClean="0"/>
              <a:t>ආරම්භය (1960 අග භාගය) – </a:t>
            </a:r>
            <a:endParaRPr lang="en-US" dirty="0" smtClean="0"/>
          </a:p>
          <a:p>
            <a:pPr lvl="1">
              <a:lnSpc>
                <a:spcPct val="150000"/>
              </a:lnSpc>
            </a:pPr>
            <a:r>
              <a:rPr lang="si-LK" dirty="0" smtClean="0"/>
              <a:t>දුරකතන සන්නිවේදන තාක්ෂණය හා චන්ද්‍රිකා තාක්ෂණය දියුණු වී තිබුනි.</a:t>
            </a:r>
          </a:p>
          <a:p>
            <a:pPr lvl="1">
              <a:lnSpc>
                <a:spcPct val="150000"/>
              </a:lnSpc>
            </a:pPr>
            <a:r>
              <a:rPr lang="si-LK" dirty="0" smtClean="0"/>
              <a:t>ඇමරිකාවේ ආරක්ෂක අමාත්‍යාංශයේ </a:t>
            </a:r>
            <a:r>
              <a:rPr lang="en-US" dirty="0" smtClean="0"/>
              <a:t>ARPANET </a:t>
            </a:r>
            <a:r>
              <a:rPr lang="si-LK" dirty="0" smtClean="0"/>
              <a:t>පරිගණක ජාලය බිහිවීම. </a:t>
            </a:r>
          </a:p>
          <a:p>
            <a:pPr lvl="2">
              <a:lnSpc>
                <a:spcPct val="150000"/>
              </a:lnSpc>
            </a:pPr>
            <a:r>
              <a:rPr lang="en-US" dirty="0" smtClean="0"/>
              <a:t>ARPA – Advanced Research Project Association (</a:t>
            </a:r>
            <a:r>
              <a:rPr lang="en-US" dirty="0" smtClean="0">
                <a:solidFill>
                  <a:srgbClr val="0000FF"/>
                </a:solidFill>
              </a:rPr>
              <a:t>J.C.R. Licklider</a:t>
            </a:r>
            <a:r>
              <a:rPr lang="en-US" dirty="0"/>
              <a:t>)</a:t>
            </a:r>
            <a:endParaRPr lang="en-US" dirty="0" smtClean="0"/>
          </a:p>
          <a:p>
            <a:pPr lvl="1">
              <a:lnSpc>
                <a:spcPct val="150000"/>
              </a:lnSpc>
            </a:pPr>
            <a:r>
              <a:rPr lang="si-LK" dirty="0" smtClean="0"/>
              <a:t>පසු කාලීනව විශ්ව විද්‍යාල හා විද්‍යා පර්යේෂණ අයතනවලට ද මෙම පරිගණක පද්ධතිය සම්බන්ධ කරන ලදි. </a:t>
            </a:r>
          </a:p>
        </p:txBody>
      </p:sp>
      <p:sp>
        <p:nvSpPr>
          <p:cNvPr id="2" name="Rectangle 1"/>
          <p:cNvSpPr/>
          <p:nvPr/>
        </p:nvSpPr>
        <p:spPr>
          <a:xfrm>
            <a:off x="4460089" y="214531"/>
            <a:ext cx="2916183" cy="707886"/>
          </a:xfrm>
          <a:prstGeom prst="rect">
            <a:avLst/>
          </a:prstGeom>
        </p:spPr>
        <p:txBody>
          <a:bodyPr wrap="none">
            <a:spAutoFit/>
          </a:bodyPr>
          <a:lstStyle/>
          <a:p>
            <a:r>
              <a:rPr lang="si-LK" dirty="0"/>
              <a:t> </a:t>
            </a:r>
            <a:r>
              <a:rPr lang="si-LK" sz="4000" dirty="0"/>
              <a:t>අන්තර්ජාලය </a:t>
            </a:r>
          </a:p>
        </p:txBody>
      </p:sp>
    </p:spTree>
    <p:extLst>
      <p:ext uri="{BB962C8B-B14F-4D97-AF65-F5344CB8AC3E}">
        <p14:creationId xmlns:p14="http://schemas.microsoft.com/office/powerpoint/2010/main" val="33421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423081" y="2104532"/>
            <a:ext cx="11259403" cy="4607169"/>
          </a:xfrm>
        </p:spPr>
        <p:txBody>
          <a:bodyPr>
            <a:normAutofit fontScale="92500" lnSpcReduction="20000"/>
          </a:bodyPr>
          <a:lstStyle/>
          <a:p>
            <a:pPr>
              <a:lnSpc>
                <a:spcPct val="150000"/>
              </a:lnSpc>
            </a:pPr>
            <a:r>
              <a:rPr lang="en-US" dirty="0" smtClean="0"/>
              <a:t>1</a:t>
            </a:r>
            <a:r>
              <a:rPr lang="en-US" baseline="30000" dirty="0" smtClean="0"/>
              <a:t>st</a:t>
            </a:r>
            <a:r>
              <a:rPr lang="en-US" dirty="0" smtClean="0"/>
              <a:t> Email via Arpanet – Raymond Tomlinson</a:t>
            </a:r>
          </a:p>
          <a:p>
            <a:pPr>
              <a:lnSpc>
                <a:spcPct val="150000"/>
              </a:lnSpc>
            </a:pPr>
            <a:r>
              <a:rPr lang="en-US" dirty="0" smtClean="0"/>
              <a:t>Mail Box – Robert Khan</a:t>
            </a:r>
          </a:p>
          <a:p>
            <a:pPr>
              <a:lnSpc>
                <a:spcPct val="150000"/>
              </a:lnSpc>
            </a:pPr>
            <a:r>
              <a:rPr lang="en-US" dirty="0" smtClean="0"/>
              <a:t>Data transferring between two networks –</a:t>
            </a:r>
          </a:p>
          <a:p>
            <a:pPr lvl="1">
              <a:lnSpc>
                <a:spcPct val="150000"/>
              </a:lnSpc>
            </a:pPr>
            <a:r>
              <a:rPr lang="en-US" dirty="0" smtClean="0"/>
              <a:t>Common Language- (TCP/IP) – Vinton Cerf and Robert Khan</a:t>
            </a:r>
          </a:p>
          <a:p>
            <a:pPr>
              <a:lnSpc>
                <a:spcPct val="150000"/>
              </a:lnSpc>
            </a:pPr>
            <a:r>
              <a:rPr lang="en-US" dirty="0" smtClean="0"/>
              <a:t>WWW – Tim Berners Lee (</a:t>
            </a:r>
            <a:r>
              <a:rPr lang="si-LK" dirty="0" smtClean="0"/>
              <a:t>1989</a:t>
            </a:r>
            <a:r>
              <a:rPr lang="en-US" dirty="0" smtClean="0"/>
              <a:t>)</a:t>
            </a:r>
          </a:p>
          <a:p>
            <a:pPr lvl="1">
              <a:lnSpc>
                <a:spcPct val="150000"/>
              </a:lnSpc>
            </a:pPr>
            <a:r>
              <a:rPr lang="en-US" dirty="0" smtClean="0"/>
              <a:t>URL – Uniform Resource Locater - </a:t>
            </a:r>
            <a:r>
              <a:rPr lang="si-LK" dirty="0" smtClean="0"/>
              <a:t>ඒකාකාර සම්පත් නිශ්චායකය</a:t>
            </a:r>
            <a:endParaRPr lang="en-US" dirty="0" smtClean="0"/>
          </a:p>
          <a:p>
            <a:pPr lvl="1">
              <a:lnSpc>
                <a:spcPct val="150000"/>
              </a:lnSpc>
            </a:pPr>
            <a:r>
              <a:rPr lang="en-US" dirty="0" smtClean="0"/>
              <a:t>HTTP – Hyper Text Transfer Protocol</a:t>
            </a:r>
            <a:r>
              <a:rPr lang="si-LK" dirty="0" smtClean="0"/>
              <a:t> - </a:t>
            </a:r>
            <a:endParaRPr lang="en-US" dirty="0" smtClean="0"/>
          </a:p>
          <a:p>
            <a:pPr lvl="1">
              <a:lnSpc>
                <a:spcPct val="150000"/>
              </a:lnSpc>
            </a:pPr>
            <a:r>
              <a:rPr lang="en-US" dirty="0" smtClean="0"/>
              <a:t>HTML – Hyper Text Markup Language</a:t>
            </a:r>
          </a:p>
        </p:txBody>
      </p:sp>
      <p:grpSp>
        <p:nvGrpSpPr>
          <p:cNvPr id="14" name="Group 13"/>
          <p:cNvGrpSpPr/>
          <p:nvPr/>
        </p:nvGrpSpPr>
        <p:grpSpPr>
          <a:xfrm>
            <a:off x="2457966" y="379077"/>
            <a:ext cx="8760495" cy="1425918"/>
            <a:chOff x="2275676" y="416167"/>
            <a:chExt cx="7653770" cy="1425917"/>
          </a:xfrm>
        </p:grpSpPr>
        <p:grpSp>
          <p:nvGrpSpPr>
            <p:cNvPr id="11" name="Group 10"/>
            <p:cNvGrpSpPr/>
            <p:nvPr/>
          </p:nvGrpSpPr>
          <p:grpSpPr>
            <a:xfrm>
              <a:off x="2637692" y="416167"/>
              <a:ext cx="3739662" cy="785448"/>
              <a:chOff x="2672861" y="808891"/>
              <a:chExt cx="3739662" cy="785448"/>
            </a:xfrm>
          </p:grpSpPr>
          <p:sp>
            <p:nvSpPr>
              <p:cNvPr id="4" name="Rectangle 3"/>
              <p:cNvSpPr/>
              <p:nvPr/>
            </p:nvSpPr>
            <p:spPr>
              <a:xfrm>
                <a:off x="2672861" y="808891"/>
                <a:ext cx="984739" cy="785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4" idx="3"/>
              </p:cNvCxnSpPr>
              <p:nvPr/>
            </p:nvCxnSpPr>
            <p:spPr>
              <a:xfrm flipV="1">
                <a:off x="3657600" y="1195753"/>
                <a:ext cx="1852246" cy="58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509846" y="808891"/>
                <a:ext cx="902677" cy="78544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2275676" y="1195753"/>
              <a:ext cx="1708770" cy="646331"/>
            </a:xfrm>
            <a:prstGeom prst="rect">
              <a:avLst/>
            </a:prstGeom>
          </p:spPr>
          <p:txBody>
            <a:bodyPr wrap="none">
              <a:spAutoFit/>
            </a:bodyPr>
            <a:lstStyle/>
            <a:p>
              <a:pPr algn="ctr"/>
              <a:r>
                <a:rPr lang="en-US" dirty="0">
                  <a:solidFill>
                    <a:srgbClr val="0000FF"/>
                  </a:solidFill>
                </a:rPr>
                <a:t>Leonard </a:t>
              </a:r>
              <a:r>
                <a:rPr lang="en-US" dirty="0" err="1">
                  <a:solidFill>
                    <a:srgbClr val="0000FF"/>
                  </a:solidFill>
                </a:rPr>
                <a:t>Kleinrok’s</a:t>
              </a:r>
              <a:r>
                <a:rPr lang="en-US" dirty="0">
                  <a:solidFill>
                    <a:srgbClr val="0000FF"/>
                  </a:solidFill>
                </a:rPr>
                <a:t> </a:t>
              </a:r>
            </a:p>
            <a:p>
              <a:pPr algn="ctr"/>
              <a:r>
                <a:rPr lang="en-US" dirty="0">
                  <a:solidFill>
                    <a:srgbClr val="0000FF"/>
                  </a:solidFill>
                </a:rPr>
                <a:t>Computer</a:t>
              </a:r>
              <a:endParaRPr lang="en-US" dirty="0"/>
            </a:p>
          </p:txBody>
        </p:sp>
        <p:sp>
          <p:nvSpPr>
            <p:cNvPr id="10" name="Rectangle 9"/>
            <p:cNvSpPr/>
            <p:nvPr/>
          </p:nvSpPr>
          <p:spPr>
            <a:xfrm>
              <a:off x="5015554" y="1195753"/>
              <a:ext cx="1820921" cy="646331"/>
            </a:xfrm>
            <a:prstGeom prst="rect">
              <a:avLst/>
            </a:prstGeom>
          </p:spPr>
          <p:txBody>
            <a:bodyPr wrap="none">
              <a:spAutoFit/>
            </a:bodyPr>
            <a:lstStyle/>
            <a:p>
              <a:pPr algn="ctr"/>
              <a:r>
                <a:rPr lang="en-US" dirty="0">
                  <a:solidFill>
                    <a:srgbClr val="0000FF"/>
                  </a:solidFill>
                </a:rPr>
                <a:t>Douglas </a:t>
              </a:r>
              <a:r>
                <a:rPr lang="en-US" dirty="0" err="1">
                  <a:solidFill>
                    <a:srgbClr val="0000FF"/>
                  </a:solidFill>
                </a:rPr>
                <a:t>Engelbert’s</a:t>
              </a:r>
              <a:r>
                <a:rPr lang="en-US" dirty="0">
                  <a:solidFill>
                    <a:srgbClr val="0000FF"/>
                  </a:solidFill>
                </a:rPr>
                <a:t> </a:t>
              </a:r>
            </a:p>
            <a:p>
              <a:pPr algn="ctr"/>
              <a:r>
                <a:rPr lang="en-US" dirty="0">
                  <a:solidFill>
                    <a:srgbClr val="0000FF"/>
                  </a:solidFill>
                </a:rPr>
                <a:t>Computer</a:t>
              </a:r>
              <a:endParaRPr lang="en-US" dirty="0"/>
            </a:p>
          </p:txBody>
        </p:sp>
        <p:sp>
          <p:nvSpPr>
            <p:cNvPr id="13" name="TextBox 12"/>
            <p:cNvSpPr txBox="1"/>
            <p:nvPr/>
          </p:nvSpPr>
          <p:spPr>
            <a:xfrm>
              <a:off x="6529754" y="476058"/>
              <a:ext cx="3399692" cy="369332"/>
            </a:xfrm>
            <a:prstGeom prst="rect">
              <a:avLst/>
            </a:prstGeom>
            <a:noFill/>
          </p:spPr>
          <p:txBody>
            <a:bodyPr wrap="square" rtlCol="0">
              <a:spAutoFit/>
            </a:bodyPr>
            <a:lstStyle/>
            <a:p>
              <a:r>
                <a:rPr lang="en-US" dirty="0"/>
                <a:t>1</a:t>
              </a:r>
              <a:r>
                <a:rPr lang="en-US" baseline="30000" dirty="0"/>
                <a:t>st</a:t>
              </a:r>
              <a:r>
                <a:rPr lang="en-US" dirty="0"/>
                <a:t> Network Computers in the world</a:t>
              </a:r>
            </a:p>
          </p:txBody>
        </p:sp>
      </p:grpSp>
    </p:spTree>
    <p:extLst>
      <p:ext uri="{BB962C8B-B14F-4D97-AF65-F5344CB8AC3E}">
        <p14:creationId xmlns:p14="http://schemas.microsoft.com/office/powerpoint/2010/main" val="259766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circle(in)">
                                      <p:cBhvr>
                                        <p:cTn id="12" dur="20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circle(in)">
                                      <p:cBhvr>
                                        <p:cTn id="17" dur="20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circle(in)">
                                      <p:cBhvr>
                                        <p:cTn id="22" dur="20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circle(in)">
                                      <p:cBhvr>
                                        <p:cTn id="27" dur="20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circle(in)">
                                      <p:cBhvr>
                                        <p:cTn id="32" dur="20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circle(in)">
                                      <p:cBhvr>
                                        <p:cTn id="37" dur="20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circle(in)">
                                      <p:cBhvr>
                                        <p:cTn id="42" dur="2000"/>
                                        <p:tgtEl>
                                          <p:spTgt spid="1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xEl>
                                              <p:pRg st="7" end="7"/>
                                            </p:txEl>
                                          </p:spTgt>
                                        </p:tgtEl>
                                        <p:attrNameLst>
                                          <p:attrName>style.visibility</p:attrName>
                                        </p:attrNameLst>
                                      </p:cBhvr>
                                      <p:to>
                                        <p:strVal val="visible"/>
                                      </p:to>
                                    </p:set>
                                    <p:animEffect transition="in" filter="circle(in)">
                                      <p:cBhvr>
                                        <p:cTn id="47" dur="20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64026" y="534469"/>
            <a:ext cx="11232108" cy="5398111"/>
          </a:xfrm>
        </p:spPr>
        <p:txBody>
          <a:bodyPr>
            <a:normAutofit/>
          </a:bodyPr>
          <a:lstStyle/>
          <a:p>
            <a:pPr>
              <a:lnSpc>
                <a:spcPct val="100000"/>
              </a:lnSpc>
            </a:pPr>
            <a:r>
              <a:rPr lang="si-LK" dirty="0" smtClean="0"/>
              <a:t>අන</a:t>
            </a:r>
            <a:r>
              <a:rPr lang="si-LK" dirty="0"/>
              <a:t>්තර්ජාලය හා සම්බන්ධ විවිධ ආචාරධර්ම (</a:t>
            </a:r>
            <a:r>
              <a:rPr lang="en-US" dirty="0" smtClean="0"/>
              <a:t>Standards), </a:t>
            </a:r>
            <a:r>
              <a:rPr lang="si-LK" dirty="0" smtClean="0"/>
              <a:t>නියමාවලි </a:t>
            </a:r>
            <a:r>
              <a:rPr lang="en-US" dirty="0" smtClean="0"/>
              <a:t>(Protocol) </a:t>
            </a:r>
            <a:r>
              <a:rPr lang="si-LK" dirty="0" smtClean="0"/>
              <a:t>හා ප්‍රතිපත්ති සකස</a:t>
            </a:r>
            <a:r>
              <a:rPr lang="si-LK" dirty="0"/>
              <a:t>් කිරීමත් හා ඒවා පිළිපැදීම සඳහා මිනිසුන් පෙළඹවීමත් සිදුකරනු ලබන්නේ රාජ්‍ය නොවන ජාත්‍යන්තර ස්වාධීන ආයතන එකමුතුවෙන් පිහිටුව</a:t>
            </a:r>
            <a:r>
              <a:rPr lang="si-LK" dirty="0" smtClean="0"/>
              <a:t>ා ගත් </a:t>
            </a:r>
            <a:r>
              <a:rPr lang="si-LK" dirty="0"/>
              <a:t>සංවිධානයකිනි</a:t>
            </a:r>
            <a:r>
              <a:rPr lang="si-LK" dirty="0" smtClean="0"/>
              <a:t>. </a:t>
            </a:r>
            <a:r>
              <a:rPr lang="en-US" dirty="0" smtClean="0"/>
              <a:t>- </a:t>
            </a:r>
            <a:r>
              <a:rPr lang="en-US" u="sng" dirty="0"/>
              <a:t>The Internet </a:t>
            </a:r>
            <a:r>
              <a:rPr lang="en-US" u="sng" dirty="0" smtClean="0"/>
              <a:t>Society</a:t>
            </a:r>
          </a:p>
          <a:p>
            <a:pPr>
              <a:lnSpc>
                <a:spcPct val="100000"/>
              </a:lnSpc>
            </a:pPr>
            <a:r>
              <a:rPr lang="si-LK" dirty="0" smtClean="0"/>
              <a:t>අන්තර්ජාල සම්බන්ධතාවයක් ලබා ගැනීම සඳහා අවශ්‍යතාවයන්</a:t>
            </a:r>
          </a:p>
          <a:p>
            <a:pPr>
              <a:lnSpc>
                <a:spcPct val="100000"/>
              </a:lnSpc>
            </a:pPr>
            <a:endParaRPr lang="si-LK" dirty="0" smtClean="0"/>
          </a:p>
          <a:p>
            <a:pPr lvl="1">
              <a:lnSpc>
                <a:spcPct val="100000"/>
              </a:lnSpc>
            </a:pPr>
            <a:r>
              <a:rPr lang="si-LK" dirty="0" smtClean="0"/>
              <a:t>පරිගණකයක් හෝ එවැනි උපංගයක්</a:t>
            </a:r>
          </a:p>
          <a:p>
            <a:pPr lvl="1">
              <a:lnSpc>
                <a:spcPct val="100000"/>
              </a:lnSpc>
            </a:pPr>
            <a:r>
              <a:rPr lang="si-LK" dirty="0" smtClean="0"/>
              <a:t>සන්නිවේදන/සම්ප්‍රේෂණ මාධ්‍යක්</a:t>
            </a:r>
          </a:p>
          <a:p>
            <a:pPr lvl="1">
              <a:lnSpc>
                <a:spcPct val="100000"/>
              </a:lnSpc>
            </a:pPr>
            <a:r>
              <a:rPr lang="si-LK" dirty="0" smtClean="0"/>
              <a:t>මොඩමයක් හෝ රවුටරයක්</a:t>
            </a:r>
          </a:p>
          <a:p>
            <a:pPr lvl="1">
              <a:lnSpc>
                <a:spcPct val="100000"/>
              </a:lnSpc>
            </a:pPr>
            <a:r>
              <a:rPr lang="si-LK" dirty="0" smtClean="0"/>
              <a:t>අන්තර්ජාල සේවා සපයන්නෙක්</a:t>
            </a:r>
            <a:endParaRPr lang="en-US" dirty="0"/>
          </a:p>
          <a:p>
            <a:endParaRPr lang="en-US" dirty="0"/>
          </a:p>
        </p:txBody>
      </p:sp>
    </p:spTree>
    <p:extLst>
      <p:ext uri="{BB962C8B-B14F-4D97-AF65-F5344CB8AC3E}">
        <p14:creationId xmlns:p14="http://schemas.microsoft.com/office/powerpoint/2010/main" val="164410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circle(in)">
                                      <p:cBhvr>
                                        <p:cTn id="17" dur="2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circle(in)">
                                      <p:cBhvr>
                                        <p:cTn id="22" dur="20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circle(in)">
                                      <p:cBhvr>
                                        <p:cTn id="27" dur="20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circle(in)">
                                      <p:cBhvr>
                                        <p:cTn id="32"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771" y="128355"/>
            <a:ext cx="4330824" cy="706091"/>
          </a:xfrm>
        </p:spPr>
        <p:txBody>
          <a:bodyPr>
            <a:normAutofit fontScale="90000"/>
          </a:bodyPr>
          <a:lstStyle/>
          <a:p>
            <a:pPr algn="l"/>
            <a:r>
              <a:rPr lang="en-US" dirty="0" smtClean="0">
                <a:solidFill>
                  <a:srgbClr val="0070C0"/>
                </a:solidFill>
              </a:rPr>
              <a:t>Web Page/Web Site</a:t>
            </a:r>
            <a:endParaRPr lang="en-US" dirty="0">
              <a:solidFill>
                <a:srgbClr val="0070C0"/>
              </a:solidFill>
            </a:endParaRPr>
          </a:p>
        </p:txBody>
      </p:sp>
      <p:sp>
        <p:nvSpPr>
          <p:cNvPr id="3" name="Content Placeholder 2"/>
          <p:cNvSpPr>
            <a:spLocks noGrp="1"/>
          </p:cNvSpPr>
          <p:nvPr>
            <p:ph idx="1"/>
          </p:nvPr>
        </p:nvSpPr>
        <p:spPr>
          <a:xfrm>
            <a:off x="423085" y="834449"/>
            <a:ext cx="11768919" cy="5798367"/>
          </a:xfrm>
        </p:spPr>
        <p:txBody>
          <a:bodyPr>
            <a:normAutofit fontScale="92500" lnSpcReduction="10000"/>
          </a:bodyPr>
          <a:lstStyle/>
          <a:p>
            <a:pPr>
              <a:lnSpc>
                <a:spcPct val="150000"/>
              </a:lnSpc>
              <a:buFont typeface="Wingdings" panose="05000000000000000000" pitchFamily="2" charset="2"/>
              <a:buChar char="ü"/>
            </a:pPr>
            <a:r>
              <a:rPr lang="si-LK" sz="2000" dirty="0"/>
              <a:t> </a:t>
            </a:r>
            <a:r>
              <a:rPr lang="si-LK" dirty="0" smtClean="0"/>
              <a:t>අන</a:t>
            </a:r>
            <a:r>
              <a:rPr lang="si-LK" dirty="0"/>
              <a:t>්තර්ජාලය තුල තොරතුරු ගබඩාකර ඇත්තේ ‍වෙබ් පිටු (</a:t>
            </a:r>
            <a:r>
              <a:rPr lang="en-US" dirty="0"/>
              <a:t>Web Page) </a:t>
            </a:r>
            <a:r>
              <a:rPr lang="si-LK" dirty="0"/>
              <a:t>ලෙසය</a:t>
            </a:r>
            <a:r>
              <a:rPr lang="si-LK" dirty="0" smtClean="0"/>
              <a:t>. </a:t>
            </a:r>
            <a:r>
              <a:rPr lang="en-US" dirty="0" smtClean="0"/>
              <a:t>Web Page </a:t>
            </a:r>
            <a:r>
              <a:rPr lang="si-LK" dirty="0" smtClean="0"/>
              <a:t>තුල ගබඩාකර ඇති තොරතුරු බලා ගැනීම සඳහා විශේ</a:t>
            </a:r>
            <a:r>
              <a:rPr lang="si-LK" dirty="0"/>
              <a:t>ෂ</a:t>
            </a:r>
            <a:r>
              <a:rPr lang="si-LK" dirty="0" smtClean="0"/>
              <a:t> වූ මෘදුකාංගයක් අවශ්‍ය වේ. එය </a:t>
            </a:r>
            <a:r>
              <a:rPr lang="en-US" dirty="0" smtClean="0"/>
              <a:t>web browser </a:t>
            </a:r>
            <a:r>
              <a:rPr lang="si-LK" dirty="0" smtClean="0"/>
              <a:t>ලෙස හඳුන්වයි. </a:t>
            </a:r>
            <a:endParaRPr lang="en-US" dirty="0"/>
          </a:p>
          <a:p>
            <a:pPr>
              <a:lnSpc>
                <a:spcPct val="150000"/>
              </a:lnSpc>
              <a:buFont typeface="Wingdings" panose="05000000000000000000" pitchFamily="2" charset="2"/>
              <a:buChar char="ü"/>
            </a:pPr>
            <a:r>
              <a:rPr lang="si-LK" dirty="0" smtClean="0"/>
              <a:t> </a:t>
            </a:r>
            <a:r>
              <a:rPr lang="en-US" dirty="0" smtClean="0"/>
              <a:t>Web </a:t>
            </a:r>
            <a:r>
              <a:rPr lang="en-US" dirty="0"/>
              <a:t>Browser </a:t>
            </a:r>
            <a:r>
              <a:rPr lang="si-LK" dirty="0"/>
              <a:t>එකක් මගින් තොරතුරු ලබාගත හැකි </a:t>
            </a:r>
            <a:r>
              <a:rPr lang="en-US" dirty="0"/>
              <a:t>web server </a:t>
            </a:r>
            <a:r>
              <a:rPr lang="si-LK" dirty="0"/>
              <a:t>එකක් තුල ගබඩාකර ඇති </a:t>
            </a:r>
            <a:r>
              <a:rPr lang="en-US" dirty="0"/>
              <a:t>web document </a:t>
            </a:r>
            <a:r>
              <a:rPr lang="si-LK" dirty="0"/>
              <a:t>එකක් </a:t>
            </a:r>
            <a:r>
              <a:rPr lang="en-US" dirty="0"/>
              <a:t>web page </a:t>
            </a:r>
            <a:r>
              <a:rPr lang="si-LK" dirty="0"/>
              <a:t>එකක් ලෙස හදුන්වයි</a:t>
            </a:r>
            <a:r>
              <a:rPr lang="si-LK" dirty="0" smtClean="0"/>
              <a:t>.</a:t>
            </a:r>
            <a:endParaRPr lang="si-LK" dirty="0"/>
          </a:p>
          <a:p>
            <a:pPr>
              <a:lnSpc>
                <a:spcPct val="150000"/>
              </a:lnSpc>
              <a:buFont typeface="Wingdings" panose="05000000000000000000" pitchFamily="2" charset="2"/>
              <a:buChar char="ü"/>
            </a:pPr>
            <a:r>
              <a:rPr lang="si-LK" dirty="0"/>
              <a:t>සෑම </a:t>
            </a:r>
            <a:r>
              <a:rPr lang="en-US" dirty="0" smtClean="0"/>
              <a:t>Web</a:t>
            </a:r>
            <a:r>
              <a:rPr lang="si-LK" dirty="0" smtClean="0"/>
              <a:t> </a:t>
            </a:r>
            <a:r>
              <a:rPr lang="en-US" dirty="0" smtClean="0"/>
              <a:t>Site </a:t>
            </a:r>
            <a:r>
              <a:rPr lang="si-LK" dirty="0"/>
              <a:t>එකක්ම </a:t>
            </a:r>
            <a:r>
              <a:rPr lang="en-US" dirty="0"/>
              <a:t>Home Page </a:t>
            </a:r>
            <a:r>
              <a:rPr lang="si-LK" dirty="0"/>
              <a:t>එකකින් සමන්විත වන අතර මෙයට </a:t>
            </a:r>
            <a:r>
              <a:rPr lang="en-US" dirty="0"/>
              <a:t>hyperlink </a:t>
            </a:r>
            <a:r>
              <a:rPr lang="si-LK" dirty="0"/>
              <a:t>මගින් සම්බන්ධ තවත් වෙබ් පිටු ඇත</a:t>
            </a:r>
            <a:r>
              <a:rPr lang="si-LK" dirty="0" smtClean="0"/>
              <a:t>.</a:t>
            </a:r>
            <a:endParaRPr lang="en-US" dirty="0"/>
          </a:p>
          <a:p>
            <a:pPr>
              <a:lnSpc>
                <a:spcPct val="150000"/>
              </a:lnSpc>
              <a:buFont typeface="Wingdings" panose="05000000000000000000" pitchFamily="2" charset="2"/>
              <a:buChar char="ü"/>
            </a:pPr>
            <a:r>
              <a:rPr lang="en-US" dirty="0"/>
              <a:t>Web Page </a:t>
            </a:r>
            <a:r>
              <a:rPr lang="si-LK" dirty="0"/>
              <a:t>නිර්මාණය සඳහා විවිධ </a:t>
            </a:r>
            <a:r>
              <a:rPr lang="en-US" dirty="0"/>
              <a:t>Software </a:t>
            </a:r>
            <a:r>
              <a:rPr lang="si-LK" dirty="0"/>
              <a:t>භාවිතා කරන අතර මේ සඳහා පදනම් වී ඇති මූලික පරිගණක භාෂාව වන්නේ </a:t>
            </a:r>
            <a:r>
              <a:rPr lang="en-US" dirty="0"/>
              <a:t>HTML </a:t>
            </a:r>
            <a:r>
              <a:rPr lang="si-LK" dirty="0"/>
              <a:t>ය</a:t>
            </a:r>
            <a:r>
              <a:rPr lang="si-LK" dirty="0" smtClean="0"/>
              <a:t>.</a:t>
            </a:r>
            <a:endParaRPr lang="si-LK" dirty="0"/>
          </a:p>
        </p:txBody>
      </p:sp>
    </p:spTree>
    <p:extLst>
      <p:ext uri="{BB962C8B-B14F-4D97-AF65-F5344CB8AC3E}">
        <p14:creationId xmlns:p14="http://schemas.microsoft.com/office/powerpoint/2010/main" val="233201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5000"/>
            <a:ext cx="10515600" cy="726696"/>
          </a:xfrm>
        </p:spPr>
        <p:txBody>
          <a:bodyPr>
            <a:normAutofit/>
          </a:bodyPr>
          <a:lstStyle/>
          <a:p>
            <a:pPr algn="ctr"/>
            <a:r>
              <a:rPr lang="si-LK" sz="3200" dirty="0"/>
              <a:t>අන්තර්ජාලයේ සේවාවන්</a:t>
            </a:r>
            <a:endParaRPr lang="en-US" sz="3200" dirty="0"/>
          </a:p>
        </p:txBody>
      </p:sp>
      <p:sp>
        <p:nvSpPr>
          <p:cNvPr id="3" name="Content Placeholder 2"/>
          <p:cNvSpPr>
            <a:spLocks noGrp="1"/>
          </p:cNvSpPr>
          <p:nvPr>
            <p:ph idx="1"/>
          </p:nvPr>
        </p:nvSpPr>
        <p:spPr>
          <a:xfrm>
            <a:off x="565247" y="1238774"/>
            <a:ext cx="4893860" cy="5216620"/>
          </a:xfrm>
        </p:spPr>
        <p:txBody>
          <a:bodyPr/>
          <a:lstStyle/>
          <a:p>
            <a:pPr>
              <a:lnSpc>
                <a:spcPct val="150000"/>
              </a:lnSpc>
            </a:pPr>
            <a:r>
              <a:rPr lang="en-US" dirty="0" smtClean="0"/>
              <a:t>World Wide Web</a:t>
            </a:r>
          </a:p>
          <a:p>
            <a:pPr>
              <a:lnSpc>
                <a:spcPct val="150000"/>
              </a:lnSpc>
            </a:pPr>
            <a:r>
              <a:rPr lang="en-US" dirty="0" smtClean="0"/>
              <a:t>Email</a:t>
            </a:r>
          </a:p>
          <a:p>
            <a:pPr>
              <a:lnSpc>
                <a:spcPct val="150000"/>
              </a:lnSpc>
            </a:pPr>
            <a:r>
              <a:rPr lang="en-US" dirty="0" smtClean="0"/>
              <a:t>File Transfer protocol</a:t>
            </a:r>
          </a:p>
          <a:p>
            <a:pPr>
              <a:lnSpc>
                <a:spcPct val="150000"/>
              </a:lnSpc>
            </a:pPr>
            <a:r>
              <a:rPr lang="en-US" dirty="0" smtClean="0"/>
              <a:t>Tele Computing</a:t>
            </a:r>
          </a:p>
          <a:p>
            <a:pPr>
              <a:lnSpc>
                <a:spcPct val="150000"/>
              </a:lnSpc>
            </a:pPr>
            <a:r>
              <a:rPr lang="en-US" dirty="0" smtClean="0"/>
              <a:t>News Groups</a:t>
            </a:r>
          </a:p>
          <a:p>
            <a:pPr>
              <a:lnSpc>
                <a:spcPct val="150000"/>
              </a:lnSpc>
            </a:pPr>
            <a:r>
              <a:rPr lang="en-US" dirty="0" smtClean="0"/>
              <a:t>Chat and Conferencing</a:t>
            </a:r>
            <a:endParaRPr lang="en-US" dirty="0"/>
          </a:p>
        </p:txBody>
      </p:sp>
      <p:sp>
        <p:nvSpPr>
          <p:cNvPr id="4" name="Content Placeholder 2"/>
          <p:cNvSpPr txBox="1">
            <a:spLocks/>
          </p:cNvSpPr>
          <p:nvPr/>
        </p:nvSpPr>
        <p:spPr>
          <a:xfrm>
            <a:off x="6096004" y="1238774"/>
            <a:ext cx="5709313" cy="5216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dirty="0"/>
              <a:t>World Wide Web</a:t>
            </a:r>
          </a:p>
          <a:p>
            <a:pPr marL="0" indent="0">
              <a:lnSpc>
                <a:spcPct val="100000"/>
              </a:lnSpc>
              <a:buNone/>
            </a:pPr>
            <a:endParaRPr lang="en-US" dirty="0"/>
          </a:p>
        </p:txBody>
      </p:sp>
    </p:spTree>
    <p:extLst>
      <p:ext uri="{BB962C8B-B14F-4D97-AF65-F5344CB8AC3E}">
        <p14:creationId xmlns:p14="http://schemas.microsoft.com/office/powerpoint/2010/main" val="896121822"/>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705"/>
            <a:ext cx="10515600" cy="740344"/>
          </a:xfrm>
        </p:spPr>
        <p:txBody>
          <a:bodyPr>
            <a:normAutofit/>
          </a:bodyPr>
          <a:lstStyle/>
          <a:p>
            <a:pPr algn="ctr"/>
            <a:r>
              <a:rPr lang="en-US" sz="3200" dirty="0"/>
              <a:t>WWW</a:t>
            </a:r>
          </a:p>
        </p:txBody>
      </p:sp>
      <p:sp>
        <p:nvSpPr>
          <p:cNvPr id="3" name="Content Placeholder 2"/>
          <p:cNvSpPr>
            <a:spLocks noGrp="1"/>
          </p:cNvSpPr>
          <p:nvPr>
            <p:ph idx="1"/>
          </p:nvPr>
        </p:nvSpPr>
        <p:spPr>
          <a:xfrm>
            <a:off x="578892" y="1088649"/>
            <a:ext cx="11240069" cy="5557815"/>
          </a:xfrm>
        </p:spPr>
        <p:txBody>
          <a:bodyPr>
            <a:normAutofit/>
          </a:bodyPr>
          <a:lstStyle/>
          <a:p>
            <a:r>
              <a:rPr lang="si-LK" dirty="0"/>
              <a:t>අන්තර්ජාලය තුල අන්තර්ගත කර ඇති තොරතුරු අන්තර්ජාලය පරිශීලනය කරන්නන් හට සපයන සේවාව </a:t>
            </a:r>
            <a:r>
              <a:rPr lang="en-US" dirty="0"/>
              <a:t>world wide web (</a:t>
            </a:r>
            <a:r>
              <a:rPr lang="si-LK" dirty="0"/>
              <a:t>ලෝක ව්‍යාප්ත වියමන/විශ්ව විසිරි වියමන) වේ</a:t>
            </a:r>
            <a:r>
              <a:rPr lang="si-LK" dirty="0" smtClean="0"/>
              <a:t>. </a:t>
            </a:r>
          </a:p>
          <a:p>
            <a:r>
              <a:rPr lang="si-LK" dirty="0" smtClean="0"/>
              <a:t>අන</a:t>
            </a:r>
            <a:r>
              <a:rPr lang="si-LK" dirty="0"/>
              <a:t>්තර්ජාලයට සම්බන්ධ පරිගණකවල ගබඩාකර ඇති විද්‍යුත් ලේඛණ වල එකතුව </a:t>
            </a:r>
            <a:r>
              <a:rPr lang="en-US" dirty="0"/>
              <a:t>www </a:t>
            </a:r>
            <a:r>
              <a:rPr lang="si-LK" dirty="0"/>
              <a:t>ලෙස හැඳින්විය හැකිය. </a:t>
            </a:r>
            <a:endParaRPr lang="si-LK" dirty="0" smtClean="0"/>
          </a:p>
          <a:p>
            <a:r>
              <a:rPr lang="si-LK" dirty="0"/>
              <a:t>වෙබ් පිටු විශාල ප්‍රමාණයක එකතුවක් සදහා ප්‍රවේශ වීමට යොදා ගන්නා ජා</a:t>
            </a:r>
            <a:r>
              <a:rPr lang="si-LK" dirty="0" smtClean="0"/>
              <a:t>ලය ලෙසද </a:t>
            </a:r>
            <a:r>
              <a:rPr lang="en-US" dirty="0" smtClean="0"/>
              <a:t>WWW </a:t>
            </a:r>
            <a:r>
              <a:rPr lang="si-LK" dirty="0" smtClean="0"/>
              <a:t>හැඳින්විය හැකිය. </a:t>
            </a:r>
            <a:r>
              <a:rPr lang="si-LK" dirty="0"/>
              <a:t>මෙම වෙබ් අඩවි එකින් එකට අධිපාඨ සන්ධාන හරහා සම්බන්ධ ‍වී ඇත. එක් එක් වෙබ් අඩවි වෙන වෙනම හඳුනා ගැනීම සදහා වෙබ් ලිපිනයන් භාවිතා කරයි. එය </a:t>
            </a:r>
            <a:r>
              <a:rPr lang="en-US" dirty="0"/>
              <a:t>URL</a:t>
            </a:r>
            <a:r>
              <a:rPr lang="si-LK" dirty="0"/>
              <a:t> –</a:t>
            </a:r>
            <a:r>
              <a:rPr lang="en-US" dirty="0"/>
              <a:t> Uniform Resource Locator - </a:t>
            </a:r>
            <a:r>
              <a:rPr lang="si-LK" dirty="0"/>
              <a:t>ඒකාකාර සම්පත් නිශ්චායකය ලෙස හඳුන්වයි. </a:t>
            </a:r>
          </a:p>
          <a:p>
            <a:r>
              <a:rPr lang="en-US" dirty="0"/>
              <a:t>www. </a:t>
            </a:r>
            <a:r>
              <a:rPr lang="si-LK" dirty="0"/>
              <a:t>යනු අන්තර්ජාලයට කියන තවත් නමක් නොවේ.</a:t>
            </a:r>
          </a:p>
          <a:p>
            <a:endParaRPr lang="en-US" dirty="0"/>
          </a:p>
        </p:txBody>
      </p:sp>
    </p:spTree>
    <p:extLst>
      <p:ext uri="{BB962C8B-B14F-4D97-AF65-F5344CB8AC3E}">
        <p14:creationId xmlns:p14="http://schemas.microsoft.com/office/powerpoint/2010/main" val="709561782"/>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0412"/>
            <a:ext cx="10515600" cy="658457"/>
          </a:xfrm>
        </p:spPr>
        <p:txBody>
          <a:bodyPr>
            <a:normAutofit/>
          </a:bodyPr>
          <a:lstStyle/>
          <a:p>
            <a:pPr algn="ctr"/>
            <a:r>
              <a:rPr lang="si-LK" sz="3200" dirty="0"/>
              <a:t>වෙබ් අඩවියක් නිර්මාණය කර අන්තර්ජාලයට යොමු කිරීම</a:t>
            </a:r>
            <a:endParaRPr lang="en-US" sz="3200" dirty="0"/>
          </a:p>
        </p:txBody>
      </p:sp>
      <p:sp>
        <p:nvSpPr>
          <p:cNvPr id="3" name="Content Placeholder 2"/>
          <p:cNvSpPr>
            <a:spLocks noGrp="1"/>
          </p:cNvSpPr>
          <p:nvPr>
            <p:ph idx="1"/>
          </p:nvPr>
        </p:nvSpPr>
        <p:spPr>
          <a:xfrm>
            <a:off x="333236" y="1129589"/>
            <a:ext cx="11458433" cy="4351339"/>
          </a:xfrm>
        </p:spPr>
        <p:txBody>
          <a:bodyPr/>
          <a:lstStyle/>
          <a:p>
            <a:r>
              <a:rPr lang="si-LK" dirty="0" smtClean="0"/>
              <a:t>මේ සදහා ප්‍රධාන පියවර 3ක් සම්පූර්ණ කල යුතුයි</a:t>
            </a:r>
          </a:p>
          <a:p>
            <a:pPr marL="514338" indent="-514338">
              <a:buFont typeface="+mj-lt"/>
              <a:buAutoNum type="arabicPeriod"/>
            </a:pPr>
            <a:r>
              <a:rPr lang="si-LK" dirty="0" smtClean="0"/>
              <a:t>වෙබ් අඩවිය නිර්මාණය කිරීම</a:t>
            </a:r>
            <a:r>
              <a:rPr lang="en-US" dirty="0" smtClean="0"/>
              <a:t> (Developing Web Site)</a:t>
            </a:r>
            <a:endParaRPr lang="si-LK" dirty="0" smtClean="0"/>
          </a:p>
          <a:p>
            <a:pPr marL="514338" indent="-514338">
              <a:buFont typeface="+mj-lt"/>
              <a:buAutoNum type="arabicPeriod"/>
            </a:pPr>
            <a:r>
              <a:rPr lang="si-LK" dirty="0" smtClean="0"/>
              <a:t>වෙබ් අඩවියට නමක් ලබා ගැනීම </a:t>
            </a:r>
            <a:r>
              <a:rPr lang="en-US" dirty="0" smtClean="0"/>
              <a:t>(Domain Name)</a:t>
            </a:r>
          </a:p>
          <a:p>
            <a:pPr marL="514338" indent="-514338">
              <a:buFont typeface="+mj-lt"/>
              <a:buAutoNum type="arabicPeriod"/>
            </a:pPr>
            <a:r>
              <a:rPr lang="si-LK" dirty="0" smtClean="0"/>
              <a:t>වෙබ් අඩවිය ප්‍රකාශයට පත්කිරීම  (</a:t>
            </a:r>
            <a:r>
              <a:rPr lang="en-US" dirty="0" smtClean="0"/>
              <a:t>Host)</a:t>
            </a:r>
            <a:endParaRPr lang="en-US" dirty="0"/>
          </a:p>
        </p:txBody>
      </p:sp>
    </p:spTree>
    <p:extLst>
      <p:ext uri="{BB962C8B-B14F-4D97-AF65-F5344CB8AC3E}">
        <p14:creationId xmlns:p14="http://schemas.microsoft.com/office/powerpoint/2010/main" val="988454958"/>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3" y="87929"/>
            <a:ext cx="10018713" cy="767860"/>
          </a:xfrm>
        </p:spPr>
        <p:txBody>
          <a:bodyPr>
            <a:normAutofit/>
          </a:bodyPr>
          <a:lstStyle/>
          <a:p>
            <a:pPr algn="ctr"/>
            <a:r>
              <a:rPr lang="en-US" sz="3200" dirty="0"/>
              <a:t>Email </a:t>
            </a:r>
            <a:r>
              <a:rPr lang="si-LK" sz="3200" dirty="0"/>
              <a:t>ගිණුමක ව්‍යුහය</a:t>
            </a:r>
            <a:endParaRPr lang="en-US" sz="3200" dirty="0"/>
          </a:p>
        </p:txBody>
      </p:sp>
      <p:sp>
        <p:nvSpPr>
          <p:cNvPr id="3" name="Content Placeholder 2"/>
          <p:cNvSpPr>
            <a:spLocks noGrp="1"/>
          </p:cNvSpPr>
          <p:nvPr>
            <p:ph idx="1"/>
          </p:nvPr>
        </p:nvSpPr>
        <p:spPr>
          <a:xfrm>
            <a:off x="477676" y="1069692"/>
            <a:ext cx="11714329" cy="5351585"/>
          </a:xfrm>
        </p:spPr>
        <p:txBody>
          <a:bodyPr>
            <a:normAutofit/>
          </a:bodyPr>
          <a:lstStyle/>
          <a:p>
            <a:pPr marL="0" indent="0">
              <a:buNone/>
            </a:pPr>
            <a:r>
              <a:rPr lang="si-LK" dirty="0"/>
              <a:t>ඊමේල් ගිණුමක් ප්‍රධාන කොටස් 3කින් යුක්ත වේ.</a:t>
            </a:r>
          </a:p>
          <a:p>
            <a:pPr marL="0" indent="0">
              <a:buNone/>
            </a:pPr>
            <a:r>
              <a:rPr lang="en-US" dirty="0" smtClean="0"/>
              <a:t>antonga19@gmail.com</a:t>
            </a:r>
          </a:p>
          <a:p>
            <a:pPr marL="457189" indent="-457189">
              <a:buFont typeface="+mj-lt"/>
              <a:buAutoNum type="arabicPeriod"/>
            </a:pPr>
            <a:r>
              <a:rPr lang="si-LK" dirty="0" smtClean="0"/>
              <a:t>ගිණුමේ අයිතිකරු හඳුනාගැනීමේ නම</a:t>
            </a:r>
            <a:endParaRPr lang="en-US" dirty="0" smtClean="0"/>
          </a:p>
          <a:p>
            <a:pPr marL="457189" indent="-457189">
              <a:buFont typeface="+mj-lt"/>
              <a:buAutoNum type="arabicPeriod"/>
            </a:pPr>
            <a:r>
              <a:rPr lang="si-LK" dirty="0" smtClean="0"/>
              <a:t>@ සංකේතය</a:t>
            </a:r>
          </a:p>
          <a:p>
            <a:pPr marL="457189" indent="-457189">
              <a:buFont typeface="+mj-lt"/>
              <a:buAutoNum type="arabicPeriod"/>
            </a:pPr>
            <a:r>
              <a:rPr lang="si-LK" dirty="0" smtClean="0"/>
              <a:t>සේවාව සපයන්නා</a:t>
            </a:r>
            <a:r>
              <a:rPr lang="en-US" dirty="0" smtClean="0"/>
              <a:t> </a:t>
            </a:r>
            <a:endParaRPr lang="en-US" dirty="0"/>
          </a:p>
          <a:p>
            <a:pPr>
              <a:buFont typeface="Wingdings" panose="05000000000000000000" pitchFamily="2" charset="2"/>
              <a:buChar char="ü"/>
            </a:pPr>
            <a:r>
              <a:rPr lang="en-US" dirty="0"/>
              <a:t>Uppercase and lowercase Latin letters (A–Z, a–z) (ASCII: 65–90, 97–122)</a:t>
            </a:r>
          </a:p>
          <a:p>
            <a:pPr>
              <a:buFont typeface="Wingdings" panose="05000000000000000000" pitchFamily="2" charset="2"/>
              <a:buChar char="ü"/>
            </a:pPr>
            <a:r>
              <a:rPr lang="en-US" dirty="0"/>
              <a:t>Digits 0 to 9 (ASCII: </a:t>
            </a:r>
            <a:r>
              <a:rPr lang="en-US" dirty="0" smtClean="0"/>
              <a:t>48–57</a:t>
            </a:r>
          </a:p>
          <a:p>
            <a:pPr>
              <a:buFont typeface="Wingdings" panose="05000000000000000000" pitchFamily="2" charset="2"/>
              <a:buChar char="ü"/>
            </a:pPr>
            <a:r>
              <a:rPr lang="en-US" dirty="0" smtClean="0"/>
              <a:t>Some symbols</a:t>
            </a:r>
          </a:p>
        </p:txBody>
      </p:sp>
    </p:spTree>
    <p:extLst>
      <p:ext uri="{BB962C8B-B14F-4D97-AF65-F5344CB8AC3E}">
        <p14:creationId xmlns:p14="http://schemas.microsoft.com/office/powerpoint/2010/main" val="1182491429"/>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305" y="365127"/>
            <a:ext cx="4784679" cy="699400"/>
          </a:xfrm>
        </p:spPr>
        <p:txBody>
          <a:bodyPr>
            <a:normAutofit/>
          </a:bodyPr>
          <a:lstStyle/>
          <a:p>
            <a:pPr algn="ctr"/>
            <a:r>
              <a:rPr lang="en-US" sz="3200" dirty="0"/>
              <a:t>Email </a:t>
            </a:r>
            <a:r>
              <a:rPr lang="si-LK" sz="3200" dirty="0"/>
              <a:t>වල වාසි</a:t>
            </a:r>
            <a:endParaRPr lang="en-US" sz="3200" dirty="0"/>
          </a:p>
        </p:txBody>
      </p:sp>
      <p:sp>
        <p:nvSpPr>
          <p:cNvPr id="3" name="Content Placeholder 2"/>
          <p:cNvSpPr>
            <a:spLocks noGrp="1"/>
          </p:cNvSpPr>
          <p:nvPr>
            <p:ph idx="1"/>
          </p:nvPr>
        </p:nvSpPr>
        <p:spPr>
          <a:xfrm>
            <a:off x="374180" y="1293363"/>
            <a:ext cx="5535305" cy="4351339"/>
          </a:xfrm>
        </p:spPr>
        <p:txBody>
          <a:bodyPr/>
          <a:lstStyle/>
          <a:p>
            <a:r>
              <a:rPr lang="si-LK" dirty="0" smtClean="0"/>
              <a:t>තොරතුරු යැවීම හා ලබා ගැනීම ඉතා පහසුය</a:t>
            </a:r>
          </a:p>
          <a:p>
            <a:r>
              <a:rPr lang="si-LK" dirty="0" smtClean="0"/>
              <a:t>වේගවත්ය</a:t>
            </a:r>
          </a:p>
          <a:p>
            <a:r>
              <a:rPr lang="si-LK" dirty="0" smtClean="0"/>
              <a:t>ඉතා ලාභදායකයි</a:t>
            </a:r>
          </a:p>
          <a:p>
            <a:r>
              <a:rPr lang="si-LK" dirty="0" smtClean="0"/>
              <a:t>ගබඩා කිරීම හා හසුරුවා ගැනීම පහසුය</a:t>
            </a:r>
          </a:p>
          <a:p>
            <a:r>
              <a:rPr lang="si-LK" dirty="0" smtClean="0"/>
              <a:t>ශ්‍රව්‍ය හා දෘශ්‍ය ඇමුණුම්</a:t>
            </a:r>
          </a:p>
          <a:p>
            <a:endParaRPr lang="en-US" dirty="0"/>
          </a:p>
        </p:txBody>
      </p:sp>
      <p:sp>
        <p:nvSpPr>
          <p:cNvPr id="4" name="Title 1"/>
          <p:cNvSpPr txBox="1">
            <a:spLocks/>
          </p:cNvSpPr>
          <p:nvPr/>
        </p:nvSpPr>
        <p:spPr>
          <a:xfrm>
            <a:off x="6174477" y="365127"/>
            <a:ext cx="4784679" cy="699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Email </a:t>
            </a:r>
            <a:r>
              <a:rPr lang="si-LK" sz="3200" dirty="0"/>
              <a:t>වල අවාසි</a:t>
            </a:r>
            <a:endParaRPr lang="en-US" sz="3200" dirty="0"/>
          </a:p>
        </p:txBody>
      </p:sp>
      <p:sp>
        <p:nvSpPr>
          <p:cNvPr id="5" name="Content Placeholder 2"/>
          <p:cNvSpPr txBox="1">
            <a:spLocks/>
          </p:cNvSpPr>
          <p:nvPr/>
        </p:nvSpPr>
        <p:spPr>
          <a:xfrm>
            <a:off x="6174478" y="1293363"/>
            <a:ext cx="5535305" cy="4351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i-LK" dirty="0"/>
              <a:t>පරිගණක වලට හානිකරන වෛරස් ප්‍රවාරණය</a:t>
            </a:r>
          </a:p>
          <a:p>
            <a:r>
              <a:rPr lang="si-LK" dirty="0"/>
              <a:t>ආරක්ෂාවට බලපෑම් විය හැකිය</a:t>
            </a:r>
          </a:p>
          <a:p>
            <a:r>
              <a:rPr lang="si-LK" dirty="0"/>
              <a:t>කරදරකාරී </a:t>
            </a:r>
            <a:r>
              <a:rPr lang="en-US" dirty="0"/>
              <a:t>email</a:t>
            </a:r>
            <a:r>
              <a:rPr lang="si-LK" dirty="0"/>
              <a:t> </a:t>
            </a:r>
          </a:p>
          <a:p>
            <a:endParaRPr lang="en-US" dirty="0"/>
          </a:p>
        </p:txBody>
      </p:sp>
    </p:spTree>
    <p:extLst>
      <p:ext uri="{BB962C8B-B14F-4D97-AF65-F5344CB8AC3E}">
        <p14:creationId xmlns:p14="http://schemas.microsoft.com/office/powerpoint/2010/main" val="3876896485"/>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106" y="262723"/>
            <a:ext cx="10018713" cy="763172"/>
          </a:xfrm>
        </p:spPr>
        <p:txBody>
          <a:bodyPr>
            <a:normAutofit/>
          </a:bodyPr>
          <a:lstStyle/>
          <a:p>
            <a:pPr algn="ctr"/>
            <a:r>
              <a:rPr lang="en-US" sz="3200" dirty="0"/>
              <a:t>Intranet - </a:t>
            </a:r>
            <a:r>
              <a:rPr lang="si-LK" sz="3200" dirty="0"/>
              <a:t>අන්ත‍:ජාලය</a:t>
            </a:r>
            <a:endParaRPr lang="en-US" sz="3200" dirty="0"/>
          </a:p>
        </p:txBody>
      </p:sp>
      <p:sp>
        <p:nvSpPr>
          <p:cNvPr id="3" name="Content Placeholder 2"/>
          <p:cNvSpPr>
            <a:spLocks noGrp="1"/>
          </p:cNvSpPr>
          <p:nvPr>
            <p:ph idx="1"/>
          </p:nvPr>
        </p:nvSpPr>
        <p:spPr>
          <a:xfrm>
            <a:off x="868063" y="1599097"/>
            <a:ext cx="4705475" cy="3677531"/>
          </a:xfrm>
        </p:spPr>
        <p:txBody>
          <a:bodyPr>
            <a:normAutofit/>
          </a:bodyPr>
          <a:lstStyle/>
          <a:p>
            <a:pPr marL="0" indent="0">
              <a:buNone/>
            </a:pPr>
            <a:r>
              <a:rPr lang="si-LK" dirty="0" smtClean="0"/>
              <a:t>යම් ආයතනයකට පමණක් සීමා වු පරිගණක ජාලයකි.  අවසර ලත් අයට පමණක් මෙම ජාලයට සම්බන්ධවිය හැකිය.</a:t>
            </a:r>
            <a:endParaRPr lang="en-US" dirty="0"/>
          </a:p>
        </p:txBody>
      </p:sp>
      <p:pic>
        <p:nvPicPr>
          <p:cNvPr id="2050" name="Picture 2" descr="http://kilobox.net/wp-content/uploads/2009/08/computer-te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5822" y="1025895"/>
            <a:ext cx="4374223" cy="4374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7346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3" y="271463"/>
            <a:ext cx="10018713" cy="771525"/>
          </a:xfrm>
        </p:spPr>
        <p:style>
          <a:lnRef idx="1">
            <a:schemeClr val="accent3"/>
          </a:lnRef>
          <a:fillRef idx="2">
            <a:schemeClr val="accent3"/>
          </a:fillRef>
          <a:effectRef idx="1">
            <a:schemeClr val="accent3"/>
          </a:effectRef>
          <a:fontRef idx="minor">
            <a:schemeClr val="dk1"/>
          </a:fontRef>
        </p:style>
        <p:txBody>
          <a:bodyPr/>
          <a:lstStyle/>
          <a:p>
            <a:r>
              <a:rPr lang="en-US" dirty="0" smtClean="0"/>
              <a:t>Infrared</a:t>
            </a:r>
            <a:r>
              <a:rPr lang="si-LK" dirty="0"/>
              <a:t> </a:t>
            </a:r>
            <a:r>
              <a:rPr lang="si-LK" dirty="0" smtClean="0"/>
              <a:t>- </a:t>
            </a:r>
            <a:r>
              <a:rPr lang="si-LK" dirty="0"/>
              <a:t>අධෝරක්ත කිරන </a:t>
            </a:r>
            <a:endParaRPr lang="en-US" dirty="0"/>
          </a:p>
        </p:txBody>
      </p:sp>
      <p:sp>
        <p:nvSpPr>
          <p:cNvPr id="3" name="Content Placeholder 2"/>
          <p:cNvSpPr>
            <a:spLocks noGrp="1"/>
          </p:cNvSpPr>
          <p:nvPr>
            <p:ph idx="1"/>
          </p:nvPr>
        </p:nvSpPr>
        <p:spPr>
          <a:xfrm>
            <a:off x="1484313" y="1252536"/>
            <a:ext cx="10018713" cy="4782504"/>
          </a:xfrm>
        </p:spPr>
        <p:txBody>
          <a:bodyPr>
            <a:normAutofit/>
          </a:bodyPr>
          <a:lstStyle/>
          <a:p>
            <a:r>
              <a:rPr lang="si-LK" dirty="0" smtClean="0"/>
              <a:t>දෘශ්‍ය ආලෝක තරංග වලට වඩා සංඛ්‍යාතය අඩුය. අපේ ඇසට නොපෙනේ.</a:t>
            </a:r>
            <a:endParaRPr lang="en-US" dirty="0" smtClean="0"/>
          </a:p>
          <a:p>
            <a:r>
              <a:rPr lang="si-LK" dirty="0" smtClean="0"/>
              <a:t>ඕනෑම උනුසුම් වස්තුවකින් අධෝරක්ත කිරන පිට වේ. </a:t>
            </a:r>
            <a:r>
              <a:rPr lang="en-US" dirty="0" smtClean="0"/>
              <a:t>Night Vision Camera </a:t>
            </a:r>
            <a:r>
              <a:rPr lang="si-LK" dirty="0" smtClean="0"/>
              <a:t>වල භාවිතා කරයි.</a:t>
            </a:r>
            <a:endParaRPr lang="en-US" dirty="0" smtClean="0"/>
          </a:p>
          <a:p>
            <a:r>
              <a:rPr lang="si-LK" dirty="0" smtClean="0"/>
              <a:t>කෙටි දුරකට පමණක් දත්ත සම්ප්‍රේෂණය කළ හැකිය.</a:t>
            </a:r>
            <a:endParaRPr lang="en-US" dirty="0" smtClean="0"/>
          </a:p>
          <a:p>
            <a:r>
              <a:rPr lang="en-US" dirty="0" smtClean="0"/>
              <a:t>Examples:- </a:t>
            </a:r>
          </a:p>
          <a:p>
            <a:pPr lvl="1"/>
            <a:r>
              <a:rPr lang="en-US" dirty="0"/>
              <a:t>Remote Control for TV, DVD Player etc.</a:t>
            </a:r>
          </a:p>
          <a:p>
            <a:pPr lvl="1"/>
            <a:r>
              <a:rPr lang="en-US" dirty="0"/>
              <a:t>Security Lights</a:t>
            </a:r>
            <a:endParaRPr lang="si-LK" dirty="0"/>
          </a:p>
          <a:p>
            <a:pPr lvl="1"/>
            <a:r>
              <a:rPr lang="en-US" dirty="0"/>
              <a:t>Wireless Mouse</a:t>
            </a:r>
          </a:p>
          <a:p>
            <a:pPr lvl="1"/>
            <a:endParaRPr lang="si-LK" dirty="0" smtClean="0"/>
          </a:p>
        </p:txBody>
      </p:sp>
      <p:pic>
        <p:nvPicPr>
          <p:cNvPr id="1026" name="Picture 2" descr="http://thumbs.dreamstime.com/z/using-tv-remote-control-226481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384040" flipV="1">
            <a:off x="9005161" y="2887960"/>
            <a:ext cx="2264667" cy="1511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326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heel(1)">
                                      <p:cBhvr>
                                        <p:cTn id="18" dur="2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down)">
                                      <p:cBhvr>
                                        <p:cTn id="26" dur="500"/>
                                        <p:tgtEl>
                                          <p:spTgt spid="3">
                                            <p:txEl>
                                              <p:pRg st="4" end="4"/>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down)">
                                      <p:cBhvr>
                                        <p:cTn id="29" dur="500"/>
                                        <p:tgtEl>
                                          <p:spTgt spid="3">
                                            <p:txEl>
                                              <p:pRg st="5" end="5"/>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572133"/>
          </a:xfrm>
          <a:ln>
            <a:solidFill>
              <a:srgbClr val="CC3399"/>
            </a:solidFill>
          </a:ln>
        </p:spPr>
        <p:txBody>
          <a:bodyPr>
            <a:normAutofit fontScale="90000"/>
          </a:bodyPr>
          <a:lstStyle/>
          <a:p>
            <a:r>
              <a:rPr lang="si-LK" dirty="0"/>
              <a:t>ආරක්ෂිතව දත්ත සම්ප්‍රේශනය</a:t>
            </a:r>
            <a:endParaRPr lang="en-US" dirty="0"/>
          </a:p>
        </p:txBody>
      </p:sp>
      <p:sp>
        <p:nvSpPr>
          <p:cNvPr id="3" name="Content Placeholder 2"/>
          <p:cNvSpPr>
            <a:spLocks noGrp="1"/>
          </p:cNvSpPr>
          <p:nvPr>
            <p:ph idx="1"/>
          </p:nvPr>
        </p:nvSpPr>
        <p:spPr>
          <a:xfrm>
            <a:off x="320040" y="1211580"/>
            <a:ext cx="11681460" cy="5452110"/>
          </a:xfrm>
        </p:spPr>
        <p:txBody>
          <a:bodyPr/>
          <a:lstStyle/>
          <a:p>
            <a:r>
              <a:rPr lang="si-LK" dirty="0" smtClean="0"/>
              <a:t>අන්තර්ජාලයට උපාංග සම්බන්ධකර දත්ත සන්නිවේදනයේ දී පුද්ගලික</a:t>
            </a:r>
            <a:r>
              <a:rPr lang="en-US" dirty="0" smtClean="0"/>
              <a:t> </a:t>
            </a:r>
            <a:r>
              <a:rPr lang="si-LK" dirty="0" smtClean="0"/>
              <a:t>බව හෝ රහස්‍යභාවය සුරැකීම සඳහා පහසුකම් නොසපයයි.</a:t>
            </a:r>
          </a:p>
          <a:p>
            <a:r>
              <a:rPr lang="si-LK" dirty="0" smtClean="0"/>
              <a:t>මේ සඳහා පිළියමක් ලෙස ගුප්තකේතනය/</a:t>
            </a:r>
            <a:r>
              <a:rPr lang="en-US" dirty="0" smtClean="0"/>
              <a:t>Encryption </a:t>
            </a:r>
            <a:r>
              <a:rPr lang="si-LK" dirty="0" smtClean="0"/>
              <a:t>කල ලේඛන (</a:t>
            </a:r>
            <a:r>
              <a:rPr lang="en-US" dirty="0" smtClean="0"/>
              <a:t>Cryptography) </a:t>
            </a:r>
            <a:r>
              <a:rPr lang="si-LK" dirty="0" smtClean="0"/>
              <a:t>හා අංකිත අත්සන</a:t>
            </a:r>
            <a:r>
              <a:rPr lang="en-US" dirty="0" smtClean="0"/>
              <a:t>/Digital Signing</a:t>
            </a:r>
            <a:r>
              <a:rPr lang="si-LK" dirty="0" smtClean="0"/>
              <a:t> භාවිතා කරයි</a:t>
            </a:r>
            <a:endParaRPr lang="en-US" dirty="0" smtClean="0"/>
          </a:p>
          <a:p>
            <a:r>
              <a:rPr lang="si-LK" dirty="0" smtClean="0"/>
              <a:t>ගුප්තකේතනය මගින් අන්තර්ජාලය ඔස්සේ සම්ප්‍රේෂණය වන දත්ත වල රහස්‍ය භාවය සුරැකීමට අවස්ථාව ලැබේ.</a:t>
            </a:r>
          </a:p>
          <a:p>
            <a:pPr marL="228594" lvl="1" indent="0">
              <a:buNone/>
            </a:pPr>
            <a:endParaRPr lang="si-LK" dirty="0" smtClean="0"/>
          </a:p>
          <a:p>
            <a:endParaRPr lang="si-LK" dirty="0" smtClean="0"/>
          </a:p>
          <a:p>
            <a:endParaRPr lang="en-US" dirty="0" smtClean="0"/>
          </a:p>
          <a:p>
            <a:endParaRPr lang="en-US" dirty="0"/>
          </a:p>
        </p:txBody>
      </p:sp>
    </p:spTree>
    <p:extLst>
      <p:ext uri="{BB962C8B-B14F-4D97-AF65-F5344CB8AC3E}">
        <p14:creationId xmlns:p14="http://schemas.microsoft.com/office/powerpoint/2010/main" val="255208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835879"/>
          </a:xfrm>
        </p:spPr>
        <p:txBody>
          <a:bodyPr>
            <a:normAutofit/>
          </a:bodyPr>
          <a:lstStyle/>
          <a:p>
            <a:r>
              <a:rPr lang="si-LK" sz="3200" dirty="0"/>
              <a:t>ගුප්තකේතනය හා අංකිත අත්සන</a:t>
            </a:r>
            <a:endParaRPr lang="en-US" sz="3200" dirty="0"/>
          </a:p>
        </p:txBody>
      </p:sp>
      <p:sp>
        <p:nvSpPr>
          <p:cNvPr id="7" name="Content Placeholder 6"/>
          <p:cNvSpPr>
            <a:spLocks noGrp="1"/>
          </p:cNvSpPr>
          <p:nvPr>
            <p:ph idx="1"/>
          </p:nvPr>
        </p:nvSpPr>
        <p:spPr>
          <a:xfrm>
            <a:off x="423085" y="1201008"/>
            <a:ext cx="11423175" cy="5363569"/>
          </a:xfrm>
        </p:spPr>
        <p:txBody>
          <a:bodyPr>
            <a:normAutofit fontScale="92500"/>
          </a:bodyPr>
          <a:lstStyle/>
          <a:p>
            <a:pPr>
              <a:lnSpc>
                <a:spcPct val="150000"/>
              </a:lnSpc>
            </a:pPr>
            <a:r>
              <a:rPr lang="si-LK" dirty="0" smtClean="0"/>
              <a:t>සම්ප්‍රේෂණය කරන පනිවිඩය සම්ප්‍රේෂණය කිරීමට ප්‍රථම තෙවැනි පාර්ශ්වයකට තේරුමගත නොහැකි ලෙස පනිවිඩයෙහි අන්තර්ගතයෙහි අනුලක්ෂණ වෙනස් කිරීමකට ලක්කරයි. මෙය කේතනයයි </a:t>
            </a:r>
            <a:r>
              <a:rPr lang="en-US" dirty="0" smtClean="0"/>
              <a:t>(Encryption/</a:t>
            </a:r>
            <a:r>
              <a:rPr lang="si-LK" dirty="0" smtClean="0"/>
              <a:t>ගුප්තකේතනයයි</a:t>
            </a:r>
            <a:r>
              <a:rPr lang="en-US" dirty="0" smtClean="0"/>
              <a:t>)</a:t>
            </a:r>
            <a:r>
              <a:rPr lang="si-LK" dirty="0" smtClean="0"/>
              <a:t>. නැවත කියවීමට නම් මුලින් තිබූ තත්වයට පත්කල යුතුයි. මෙය විකේතනයයි. (</a:t>
            </a:r>
            <a:r>
              <a:rPr lang="en-US" dirty="0" smtClean="0"/>
              <a:t>Decryption)</a:t>
            </a:r>
            <a:r>
              <a:rPr lang="si-LK" dirty="0" smtClean="0"/>
              <a:t>. </a:t>
            </a:r>
          </a:p>
          <a:p>
            <a:r>
              <a:rPr lang="si-LK" dirty="0" smtClean="0"/>
              <a:t>කේතනය සහ විකේතනය </a:t>
            </a:r>
            <a:r>
              <a:rPr lang="en-US" dirty="0" smtClean="0"/>
              <a:t>(Encryption and Decryption) </a:t>
            </a:r>
            <a:r>
              <a:rPr lang="si-LK" dirty="0" smtClean="0"/>
              <a:t>සඳහා යතුරක් භාවිතා කරයි.</a:t>
            </a:r>
            <a:r>
              <a:rPr lang="en-US" dirty="0" smtClean="0"/>
              <a:t> </a:t>
            </a:r>
            <a:r>
              <a:rPr lang="si-LK" dirty="0" smtClean="0"/>
              <a:t>යවන්නා සහ ලබන්නා මෙම යතුරු දැන සිටිය යුතුයි</a:t>
            </a:r>
            <a:endParaRPr lang="en-US" dirty="0" smtClean="0"/>
          </a:p>
          <a:p>
            <a:r>
              <a:rPr lang="si-LK" dirty="0"/>
              <a:t>මේ සඳහා භාවිතා කරන ගුප්තකේතන ක්‍රම දෙකකි.</a:t>
            </a:r>
          </a:p>
          <a:p>
            <a:pPr lvl="1" indent="-457189">
              <a:lnSpc>
                <a:spcPct val="150000"/>
              </a:lnSpc>
              <a:buFont typeface="+mj-lt"/>
              <a:buAutoNum type="arabicPeriod"/>
            </a:pPr>
            <a:r>
              <a:rPr lang="si-LK" dirty="0"/>
              <a:t>සමමිතික යතුරු කේතනය - </a:t>
            </a:r>
            <a:r>
              <a:rPr lang="en-US" dirty="0"/>
              <a:t>Symmetric Key Encryption</a:t>
            </a:r>
          </a:p>
          <a:p>
            <a:pPr lvl="1" indent="-457189">
              <a:lnSpc>
                <a:spcPct val="150000"/>
              </a:lnSpc>
              <a:buFont typeface="+mj-lt"/>
              <a:buAutoNum type="arabicPeriod"/>
            </a:pPr>
            <a:r>
              <a:rPr lang="si-LK" dirty="0"/>
              <a:t>අසමමිතික යතුරු කේතනය - </a:t>
            </a:r>
            <a:r>
              <a:rPr lang="en-US" dirty="0"/>
              <a:t>Asymmetric Key Encryption</a:t>
            </a:r>
          </a:p>
          <a:p>
            <a:endParaRPr lang="en-US" dirty="0"/>
          </a:p>
        </p:txBody>
      </p:sp>
    </p:spTree>
    <p:extLst>
      <p:ext uri="{BB962C8B-B14F-4D97-AF65-F5344CB8AC3E}">
        <p14:creationId xmlns:p14="http://schemas.microsoft.com/office/powerpoint/2010/main" val="116103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ircle(in)">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ircle(in)">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circle(in)">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circle(in)">
                                      <p:cBhvr>
                                        <p:cTn id="27"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rgbClr val="639796"/>
            </a:gs>
            <a:gs pos="11000">
              <a:srgbClr val="D3ECB8"/>
            </a:gs>
            <a:gs pos="7000">
              <a:srgbClr val="92D050"/>
            </a:gs>
            <a:gs pos="7000">
              <a:schemeClr val="accent5">
                <a:lumMod val="0"/>
                <a:lumOff val="100000"/>
              </a:schemeClr>
            </a:gs>
            <a:gs pos="0">
              <a:schemeClr val="accent5">
                <a:lumMod val="100000"/>
              </a:schemeClr>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269592"/>
            <a:ext cx="10515600" cy="514800"/>
          </a:xfrm>
        </p:spPr>
        <p:txBody>
          <a:bodyPr>
            <a:normAutofit fontScale="90000"/>
          </a:bodyPr>
          <a:lstStyle/>
          <a:p>
            <a:pPr algn="ctr"/>
            <a:r>
              <a:rPr lang="si-LK" sz="3200" dirty="0"/>
              <a:t>සමමිතික යතුරු කේතනය - </a:t>
            </a:r>
            <a:r>
              <a:rPr lang="en-US" sz="3200" dirty="0"/>
              <a:t>Symmetric Key Encryption</a:t>
            </a:r>
          </a:p>
        </p:txBody>
      </p:sp>
      <p:sp>
        <p:nvSpPr>
          <p:cNvPr id="5" name="Content Placeholder 4"/>
          <p:cNvSpPr>
            <a:spLocks noGrp="1"/>
          </p:cNvSpPr>
          <p:nvPr>
            <p:ph sz="half" idx="2"/>
          </p:nvPr>
        </p:nvSpPr>
        <p:spPr>
          <a:xfrm>
            <a:off x="131931" y="1091821"/>
            <a:ext cx="11928143" cy="1173707"/>
          </a:xfrm>
        </p:spPr>
        <p:txBody>
          <a:bodyPr>
            <a:normAutofit lnSpcReduction="10000"/>
          </a:bodyPr>
          <a:lstStyle/>
          <a:p>
            <a:r>
              <a:rPr lang="si-LK" dirty="0" smtClean="0"/>
              <a:t>දත්ත කේතනයට හා විකේතනයට භාවිතා කරන්නේ එකම යතුරකි. සම්ප්‍රේෂණය කිරීමට පෙර සන්නිවේදන පාර්ශ්ව (යවන්නා හා ලබන්නා) මෙම යතුර දැන සිටිය යුතුයි. </a:t>
            </a:r>
            <a:endParaRPr lang="en-US" dirty="0"/>
          </a:p>
        </p:txBody>
      </p:sp>
      <p:pic>
        <p:nvPicPr>
          <p:cNvPr id="7" name="Picture 6"/>
          <p:cNvPicPr>
            <a:picLocks noChangeAspect="1"/>
          </p:cNvPicPr>
          <p:nvPr/>
        </p:nvPicPr>
        <p:blipFill>
          <a:blip r:embed="rId3"/>
          <a:stretch>
            <a:fillRect/>
          </a:stretch>
        </p:blipFill>
        <p:spPr>
          <a:xfrm>
            <a:off x="3477980" y="2572959"/>
            <a:ext cx="4772025" cy="3895725"/>
          </a:xfrm>
          <a:prstGeom prst="rect">
            <a:avLst/>
          </a:prstGeom>
          <a:solidFill>
            <a:schemeClr val="accent6">
              <a:lumMod val="60000"/>
              <a:lumOff val="40000"/>
            </a:schemeClr>
          </a:solidFill>
        </p:spPr>
      </p:pic>
      <p:sp>
        <p:nvSpPr>
          <p:cNvPr id="8" name="Folded Corner 7"/>
          <p:cNvSpPr/>
          <p:nvPr/>
        </p:nvSpPr>
        <p:spPr>
          <a:xfrm>
            <a:off x="1569496" y="4408229"/>
            <a:ext cx="1733265" cy="1951631"/>
          </a:xfrm>
          <a:prstGeom prst="foldedCorne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AC No=1234</a:t>
            </a:r>
            <a:endParaRPr lang="en-US" dirty="0"/>
          </a:p>
        </p:txBody>
      </p:sp>
      <p:sp>
        <p:nvSpPr>
          <p:cNvPr id="10" name="Folded Corner 9"/>
          <p:cNvSpPr/>
          <p:nvPr/>
        </p:nvSpPr>
        <p:spPr>
          <a:xfrm>
            <a:off x="8425222" y="4299047"/>
            <a:ext cx="1733265" cy="1951631"/>
          </a:xfrm>
          <a:prstGeom prst="foldedCorne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AC No=1234</a:t>
            </a:r>
            <a:endParaRPr lang="en-US" dirty="0"/>
          </a:p>
        </p:txBody>
      </p:sp>
      <p:sp>
        <p:nvSpPr>
          <p:cNvPr id="9" name="TextBox 8"/>
          <p:cNvSpPr txBox="1"/>
          <p:nvPr/>
        </p:nvSpPr>
        <p:spPr>
          <a:xfrm>
            <a:off x="838200" y="6468683"/>
            <a:ext cx="2639776" cy="369332"/>
          </a:xfrm>
          <a:prstGeom prst="rect">
            <a:avLst/>
          </a:prstGeom>
          <a:noFill/>
        </p:spPr>
        <p:txBody>
          <a:bodyPr wrap="square" rtlCol="0">
            <a:spAutoFit/>
          </a:bodyPr>
          <a:lstStyle/>
          <a:p>
            <a:r>
              <a:rPr lang="en-US" dirty="0"/>
              <a:t>Original Text/  </a:t>
            </a:r>
            <a:r>
              <a:rPr lang="si-LK" dirty="0"/>
              <a:t>සරළ පෙළ</a:t>
            </a:r>
            <a:endParaRPr lang="en-US" dirty="0"/>
          </a:p>
        </p:txBody>
      </p:sp>
      <p:sp>
        <p:nvSpPr>
          <p:cNvPr id="12" name="TextBox 11"/>
          <p:cNvSpPr txBox="1"/>
          <p:nvPr/>
        </p:nvSpPr>
        <p:spPr>
          <a:xfrm>
            <a:off x="8425219" y="6283662"/>
            <a:ext cx="2639776" cy="369332"/>
          </a:xfrm>
          <a:prstGeom prst="rect">
            <a:avLst/>
          </a:prstGeom>
          <a:noFill/>
        </p:spPr>
        <p:txBody>
          <a:bodyPr wrap="square" rtlCol="0">
            <a:spAutoFit/>
          </a:bodyPr>
          <a:lstStyle/>
          <a:p>
            <a:r>
              <a:rPr lang="en-US" dirty="0"/>
              <a:t>Original Text/  </a:t>
            </a:r>
            <a:r>
              <a:rPr lang="si-LK" dirty="0"/>
              <a:t>සරළ පෙළ</a:t>
            </a:r>
            <a:endParaRPr lang="en-US" dirty="0"/>
          </a:p>
        </p:txBody>
      </p:sp>
      <p:sp>
        <p:nvSpPr>
          <p:cNvPr id="3" name="TextBox 2"/>
          <p:cNvSpPr txBox="1"/>
          <p:nvPr/>
        </p:nvSpPr>
        <p:spPr>
          <a:xfrm>
            <a:off x="5212080" y="6468683"/>
            <a:ext cx="1600200" cy="369332"/>
          </a:xfrm>
          <a:prstGeom prst="rect">
            <a:avLst/>
          </a:prstGeom>
          <a:noFill/>
        </p:spPr>
        <p:txBody>
          <a:bodyPr wrap="square" rtlCol="0">
            <a:spAutoFit/>
          </a:bodyPr>
          <a:lstStyle/>
          <a:p>
            <a:r>
              <a:rPr lang="si-LK" dirty="0" smtClean="0"/>
              <a:t>කේතාංක පෙළ</a:t>
            </a:r>
            <a:endParaRPr lang="en-US" dirty="0"/>
          </a:p>
        </p:txBody>
      </p:sp>
    </p:spTree>
    <p:extLst>
      <p:ext uri="{BB962C8B-B14F-4D97-AF65-F5344CB8AC3E}">
        <p14:creationId xmlns:p14="http://schemas.microsoft.com/office/powerpoint/2010/main" val="1825734575"/>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Ciphertext</a:t>
            </a:r>
          </a:p>
        </p:txBody>
      </p:sp>
      <p:pic>
        <p:nvPicPr>
          <p:cNvPr id="2050" name="Picture 2" descr="Solved: Here Is Some Ciphertext That Was Produced With A V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516417" y="1378171"/>
            <a:ext cx="7453967" cy="5357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514721"/>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45596" y="1333983"/>
            <a:ext cx="10459008" cy="4452669"/>
          </a:xfrm>
          <a:prstGeom prst="rect">
            <a:avLst/>
          </a:prstGeom>
        </p:spPr>
      </p:pic>
    </p:spTree>
    <p:extLst>
      <p:ext uri="{BB962C8B-B14F-4D97-AF65-F5344CB8AC3E}">
        <p14:creationId xmlns:p14="http://schemas.microsoft.com/office/powerpoint/2010/main" val="2127082698"/>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704493" y="365129"/>
            <a:ext cx="11169099" cy="3510839"/>
          </a:xfrm>
          <a:prstGeom prst="rect">
            <a:avLst/>
          </a:prstGeom>
        </p:spPr>
      </p:pic>
      <p:pic>
        <p:nvPicPr>
          <p:cNvPr id="5" name="Picture 4"/>
          <p:cNvPicPr>
            <a:picLocks noChangeAspect="1"/>
          </p:cNvPicPr>
          <p:nvPr/>
        </p:nvPicPr>
        <p:blipFill>
          <a:blip r:embed="rId4"/>
          <a:stretch>
            <a:fillRect/>
          </a:stretch>
        </p:blipFill>
        <p:spPr>
          <a:xfrm>
            <a:off x="2929079" y="4344357"/>
            <a:ext cx="7078739" cy="2233864"/>
          </a:xfrm>
          <a:prstGeom prst="rect">
            <a:avLst/>
          </a:prstGeom>
        </p:spPr>
      </p:pic>
    </p:spTree>
    <p:extLst>
      <p:ext uri="{BB962C8B-B14F-4D97-AF65-F5344CB8AC3E}">
        <p14:creationId xmlns:p14="http://schemas.microsoft.com/office/powerpoint/2010/main" val="130283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stretch>
            <a:fillRect/>
          </a:stretch>
        </p:blipFill>
        <p:spPr>
          <a:xfrm>
            <a:off x="838203" y="1982712"/>
            <a:ext cx="10694684" cy="1277523"/>
          </a:xfrm>
          <a:prstGeom prst="rect">
            <a:avLst/>
          </a:prstGeom>
        </p:spPr>
      </p:pic>
      <p:pic>
        <p:nvPicPr>
          <p:cNvPr id="4" name="Picture 3"/>
          <p:cNvPicPr>
            <a:picLocks noChangeAspect="1"/>
          </p:cNvPicPr>
          <p:nvPr/>
        </p:nvPicPr>
        <p:blipFill>
          <a:blip r:embed="rId4"/>
          <a:stretch>
            <a:fillRect/>
          </a:stretch>
        </p:blipFill>
        <p:spPr>
          <a:xfrm>
            <a:off x="723903" y="365129"/>
            <a:ext cx="10714436" cy="835879"/>
          </a:xfrm>
          <a:prstGeom prst="rect">
            <a:avLst/>
          </a:prstGeom>
        </p:spPr>
      </p:pic>
      <p:sp>
        <p:nvSpPr>
          <p:cNvPr id="3" name="Action Button: Document 2">
            <a:hlinkClick r:id="rId5" highlightClick="1"/>
          </p:cNvPr>
          <p:cNvSpPr/>
          <p:nvPr/>
        </p:nvSpPr>
        <p:spPr>
          <a:xfrm>
            <a:off x="11353805" y="6080081"/>
            <a:ext cx="504967" cy="518615"/>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31695" y="3552263"/>
            <a:ext cx="11128611" cy="2246769"/>
          </a:xfrm>
          <a:prstGeom prst="rect">
            <a:avLst/>
          </a:prstGeom>
          <a:noFill/>
        </p:spPr>
        <p:txBody>
          <a:bodyPr wrap="square" rtlCol="0">
            <a:spAutoFit/>
          </a:bodyPr>
          <a:lstStyle/>
          <a:p>
            <a:pPr marL="457189" indent="-457189">
              <a:buFont typeface="Arial" panose="020B0604020202020204" pitchFamily="34" charset="0"/>
              <a:buChar char="•"/>
            </a:pPr>
            <a:r>
              <a:rPr lang="si-LK" sz="2800" dirty="0"/>
              <a:t>කේතනය</a:t>
            </a:r>
            <a:r>
              <a:rPr lang="en-US" sz="2800" dirty="0"/>
              <a:t>/Encrypt</a:t>
            </a:r>
            <a:r>
              <a:rPr lang="si-LK" sz="2800" dirty="0"/>
              <a:t> සඳහා භාවිතා කරන යතුර පොදු යතුර/</a:t>
            </a:r>
            <a:r>
              <a:rPr lang="en-US" sz="2800" dirty="0"/>
              <a:t>Public Key </a:t>
            </a:r>
            <a:r>
              <a:rPr lang="si-LK" sz="2800" dirty="0"/>
              <a:t>වේ.</a:t>
            </a:r>
          </a:p>
          <a:p>
            <a:pPr marL="457189" indent="-457189">
              <a:buFont typeface="Arial" panose="020B0604020202020204" pitchFamily="34" charset="0"/>
              <a:buChar char="•"/>
            </a:pPr>
            <a:r>
              <a:rPr lang="si-LK" sz="2800" dirty="0"/>
              <a:t>විකේතනය/</a:t>
            </a:r>
            <a:r>
              <a:rPr lang="en-US" sz="2800" dirty="0"/>
              <a:t>Decrypt</a:t>
            </a:r>
            <a:r>
              <a:rPr lang="si-LK" sz="2800" dirty="0"/>
              <a:t> සඳහා භාවිතා කරන යතුර පෞද්ගලික යතුර </a:t>
            </a:r>
            <a:r>
              <a:rPr lang="en-US" sz="2800" dirty="0"/>
              <a:t>(Private Key) </a:t>
            </a:r>
            <a:r>
              <a:rPr lang="si-LK" sz="2800" dirty="0"/>
              <a:t>වේ.</a:t>
            </a:r>
            <a:endParaRPr lang="en-US" sz="2800" dirty="0"/>
          </a:p>
          <a:p>
            <a:pPr marL="457189" indent="-457189">
              <a:buFont typeface="Arial" panose="020B0604020202020204" pitchFamily="34" charset="0"/>
              <a:buChar char="•"/>
            </a:pPr>
            <a:r>
              <a:rPr lang="si-LK" sz="2800" dirty="0"/>
              <a:t>යම් පොදු යතුරකට ගැලපෙන පෞද්ගලික යතුරකින් පමණක් විකේතනය කල හැකි</a:t>
            </a:r>
            <a:r>
              <a:rPr lang="si-LK" sz="2800" dirty="0" smtClean="0"/>
              <a:t>ය</a:t>
            </a:r>
            <a:endParaRPr lang="en-US" sz="2800" dirty="0"/>
          </a:p>
        </p:txBody>
      </p:sp>
    </p:spTree>
    <p:extLst>
      <p:ext uri="{BB962C8B-B14F-4D97-AF65-F5344CB8AC3E}">
        <p14:creationId xmlns:p14="http://schemas.microsoft.com/office/powerpoint/2010/main" val="1475067397"/>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ublic Key vs Private Ke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2266" y="1358253"/>
            <a:ext cx="11354937" cy="4169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714969"/>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74036" y="5253037"/>
            <a:ext cx="10872537" cy="1604963"/>
          </a:xfrm>
        </p:spPr>
        <p:txBody>
          <a:bodyPr/>
          <a:lstStyle/>
          <a:p>
            <a:r>
              <a:rPr lang="si-LK" dirty="0"/>
              <a:t>පෞද්ගලික යතුර </a:t>
            </a:r>
            <a:r>
              <a:rPr lang="si-LK" dirty="0" smtClean="0"/>
              <a:t>පුද්ගලයාගෙන් පුද්ගලයාට අනන්‍ය වේ. තමාගේ </a:t>
            </a:r>
            <a:r>
              <a:rPr lang="si-LK" dirty="0"/>
              <a:t>පෞද්ගලික යතුර </a:t>
            </a:r>
            <a:r>
              <a:rPr lang="si-LK" dirty="0" smtClean="0"/>
              <a:t>දන්නේ තමා පමණි.</a:t>
            </a:r>
            <a:r>
              <a:rPr lang="en-US" dirty="0" smtClean="0"/>
              <a:t> </a:t>
            </a:r>
            <a:r>
              <a:rPr lang="si-LK" dirty="0" smtClean="0"/>
              <a:t>පෞද්ගලික යතුර පොදු යතුරට ගැලපිය යුතුය.</a:t>
            </a:r>
          </a:p>
          <a:p>
            <a:r>
              <a:rPr lang="si-LK" dirty="0" smtClean="0"/>
              <a:t>පොදු යතුර සියළු දෙනාටම පොදු වේ. </a:t>
            </a:r>
            <a:endParaRPr lang="en-US" dirty="0"/>
          </a:p>
        </p:txBody>
      </p:sp>
      <p:pic>
        <p:nvPicPr>
          <p:cNvPr id="5" name="Picture 4"/>
          <p:cNvPicPr>
            <a:picLocks noChangeAspect="1"/>
          </p:cNvPicPr>
          <p:nvPr/>
        </p:nvPicPr>
        <p:blipFill>
          <a:blip r:embed="rId2"/>
          <a:stretch>
            <a:fillRect/>
          </a:stretch>
        </p:blipFill>
        <p:spPr>
          <a:xfrm>
            <a:off x="1799974" y="280987"/>
            <a:ext cx="8239125" cy="4972051"/>
          </a:xfrm>
          <a:prstGeom prst="rect">
            <a:avLst/>
          </a:prstGeom>
        </p:spPr>
      </p:pic>
    </p:spTree>
    <p:extLst>
      <p:ext uri="{BB962C8B-B14F-4D97-AF65-F5344CB8AC3E}">
        <p14:creationId xmlns:p14="http://schemas.microsoft.com/office/powerpoint/2010/main" val="1854059297"/>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7105" y="334880"/>
            <a:ext cx="10443411" cy="6179723"/>
          </a:xfrm>
          <a:prstGeom prst="rect">
            <a:avLst/>
          </a:prstGeom>
        </p:spPr>
      </p:pic>
    </p:spTree>
    <p:extLst>
      <p:ext uri="{BB962C8B-B14F-4D97-AF65-F5344CB8AC3E}">
        <p14:creationId xmlns:p14="http://schemas.microsoft.com/office/powerpoint/2010/main" val="15831472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6325" y="612131"/>
            <a:ext cx="8918531" cy="5836799"/>
          </a:xfrm>
        </p:spPr>
        <p:txBody>
          <a:bodyPr>
            <a:normAutofit fontScale="92500" lnSpcReduction="20000"/>
          </a:bodyPr>
          <a:lstStyle/>
          <a:p>
            <a:pPr>
              <a:lnSpc>
                <a:spcPct val="150000"/>
              </a:lnSpc>
            </a:pPr>
            <a:r>
              <a:rPr lang="si-LK" dirty="0" smtClean="0"/>
              <a:t>නිවෙස් වල භාවිතා කරන විවිධ දුරස්ථ පාලක</a:t>
            </a:r>
            <a:endParaRPr lang="en-US" dirty="0"/>
          </a:p>
          <a:p>
            <a:pPr>
              <a:lnSpc>
                <a:spcPct val="150000"/>
              </a:lnSpc>
            </a:pPr>
            <a:r>
              <a:rPr lang="si-LK" dirty="0" smtClean="0"/>
              <a:t>රැහැන් රහිත පරිගණක ජාල වල</a:t>
            </a:r>
            <a:endParaRPr lang="en-US" dirty="0"/>
          </a:p>
          <a:p>
            <a:pPr>
              <a:lnSpc>
                <a:spcPct val="150000"/>
              </a:lnSpc>
            </a:pPr>
            <a:r>
              <a:rPr lang="en-US" dirty="0" smtClean="0"/>
              <a:t>Notebook </a:t>
            </a:r>
            <a:r>
              <a:rPr lang="si-LK" dirty="0" smtClean="0"/>
              <a:t>සහ</a:t>
            </a:r>
            <a:r>
              <a:rPr lang="en-US" dirty="0" smtClean="0"/>
              <a:t> </a:t>
            </a:r>
            <a:r>
              <a:rPr lang="en-US" dirty="0"/>
              <a:t>desktop </a:t>
            </a:r>
            <a:r>
              <a:rPr lang="si-LK" dirty="0" smtClean="0"/>
              <a:t>පරිගණක සම්බන්ධ කිරීම</a:t>
            </a:r>
            <a:endParaRPr lang="en-US" dirty="0"/>
          </a:p>
          <a:p>
            <a:pPr>
              <a:lnSpc>
                <a:spcPct val="150000"/>
              </a:lnSpc>
            </a:pPr>
            <a:r>
              <a:rPr lang="si-LK" dirty="0" smtClean="0"/>
              <a:t>රැහැන්රහිත </a:t>
            </a:r>
            <a:r>
              <a:rPr lang="en-US" dirty="0" smtClean="0"/>
              <a:t>MODEM</a:t>
            </a:r>
            <a:endParaRPr lang="en-US" dirty="0"/>
          </a:p>
          <a:p>
            <a:pPr>
              <a:lnSpc>
                <a:spcPct val="150000"/>
              </a:lnSpc>
            </a:pPr>
            <a:r>
              <a:rPr lang="en-US" dirty="0"/>
              <a:t>Motion detectors</a:t>
            </a:r>
          </a:p>
          <a:p>
            <a:pPr>
              <a:lnSpc>
                <a:spcPct val="150000"/>
              </a:lnSpc>
            </a:pPr>
            <a:r>
              <a:rPr lang="en-US" dirty="0" smtClean="0"/>
              <a:t>Fire sensors</a:t>
            </a:r>
            <a:endParaRPr lang="en-US" dirty="0"/>
          </a:p>
          <a:p>
            <a:pPr>
              <a:lnSpc>
                <a:spcPct val="150000"/>
              </a:lnSpc>
            </a:pPr>
            <a:r>
              <a:rPr lang="en-US" dirty="0"/>
              <a:t>Night-vision </a:t>
            </a:r>
            <a:r>
              <a:rPr lang="en-US" dirty="0" smtClean="0"/>
              <a:t>systems</a:t>
            </a:r>
            <a:endParaRPr lang="en-US" dirty="0"/>
          </a:p>
          <a:p>
            <a:pPr>
              <a:lnSpc>
                <a:spcPct val="150000"/>
              </a:lnSpc>
            </a:pPr>
            <a:r>
              <a:rPr lang="en-US" dirty="0"/>
              <a:t>Medical diagnostic </a:t>
            </a:r>
            <a:r>
              <a:rPr lang="en-US" dirty="0" smtClean="0"/>
              <a:t>equipment</a:t>
            </a:r>
            <a:endParaRPr lang="en-US" dirty="0"/>
          </a:p>
          <a:p>
            <a:pPr>
              <a:lnSpc>
                <a:spcPct val="150000"/>
              </a:lnSpc>
            </a:pPr>
            <a:r>
              <a:rPr lang="en-US" dirty="0"/>
              <a:t>Missile guidance </a:t>
            </a:r>
            <a:r>
              <a:rPr lang="en-US" dirty="0" smtClean="0"/>
              <a:t>systems</a:t>
            </a:r>
            <a:endParaRPr lang="en-US" dirty="0"/>
          </a:p>
        </p:txBody>
      </p:sp>
    </p:spTree>
    <p:extLst>
      <p:ext uri="{BB962C8B-B14F-4D97-AF65-F5344CB8AC3E}">
        <p14:creationId xmlns:p14="http://schemas.microsoft.com/office/powerpoint/2010/main" val="3571323572"/>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2559" y="542678"/>
            <a:ext cx="11848808" cy="5697705"/>
          </a:xfrm>
          <a:prstGeom prst="rect">
            <a:avLst/>
          </a:prstGeom>
        </p:spPr>
      </p:pic>
    </p:spTree>
    <p:extLst>
      <p:ext uri="{BB962C8B-B14F-4D97-AF65-F5344CB8AC3E}">
        <p14:creationId xmlns:p14="http://schemas.microsoft.com/office/powerpoint/2010/main" val="585215440"/>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dn.differencebetween.net/wp-content/uploads/2020/04/Difference-Between-Symmetric-and-Asymmetric-Encryp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273" y="1173161"/>
            <a:ext cx="6057900" cy="454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106460"/>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7853" y="374485"/>
            <a:ext cx="8815136" cy="6122335"/>
          </a:xfrm>
          <a:prstGeom prst="rect">
            <a:avLst/>
          </a:prstGeom>
        </p:spPr>
      </p:pic>
    </p:spTree>
    <p:extLst>
      <p:ext uri="{BB962C8B-B14F-4D97-AF65-F5344CB8AC3E}">
        <p14:creationId xmlns:p14="http://schemas.microsoft.com/office/powerpoint/2010/main" val="3636909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821991"/>
          </a:xfrm>
        </p:spPr>
        <p:txBody>
          <a:bodyPr>
            <a:normAutofit/>
          </a:bodyPr>
          <a:lstStyle/>
          <a:p>
            <a:pPr algn="ctr"/>
            <a:r>
              <a:rPr lang="si-LK" sz="3200" dirty="0"/>
              <a:t>අංකිත අත්සන/</a:t>
            </a:r>
            <a:r>
              <a:rPr lang="en-US" sz="3200" dirty="0"/>
              <a:t>Digital Sign </a:t>
            </a:r>
          </a:p>
        </p:txBody>
      </p:sp>
      <p:pic>
        <p:nvPicPr>
          <p:cNvPr id="4" name="Content Placeholder 3"/>
          <p:cNvPicPr>
            <a:picLocks noGrp="1" noChangeAspect="1"/>
          </p:cNvPicPr>
          <p:nvPr>
            <p:ph idx="1"/>
          </p:nvPr>
        </p:nvPicPr>
        <p:blipFill>
          <a:blip r:embed="rId2"/>
          <a:stretch>
            <a:fillRect/>
          </a:stretch>
        </p:blipFill>
        <p:spPr>
          <a:xfrm>
            <a:off x="581525" y="1860889"/>
            <a:ext cx="11282147" cy="3144252"/>
          </a:xfrm>
          <a:prstGeom prst="rect">
            <a:avLst/>
          </a:prstGeom>
        </p:spPr>
      </p:pic>
    </p:spTree>
    <p:extLst>
      <p:ext uri="{BB962C8B-B14F-4D97-AF65-F5344CB8AC3E}">
        <p14:creationId xmlns:p14="http://schemas.microsoft.com/office/powerpoint/2010/main" val="372702182"/>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306663" y="1689229"/>
            <a:ext cx="11447077" cy="3364039"/>
          </a:xfrm>
          <a:prstGeom prst="rect">
            <a:avLst/>
          </a:prstGeom>
        </p:spPr>
      </p:pic>
    </p:spTree>
    <p:extLst>
      <p:ext uri="{BB962C8B-B14F-4D97-AF65-F5344CB8AC3E}">
        <p14:creationId xmlns:p14="http://schemas.microsoft.com/office/powerpoint/2010/main" val="1207462712"/>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087859" y="802649"/>
            <a:ext cx="10390223" cy="5245227"/>
          </a:xfrm>
          <a:prstGeom prst="rect">
            <a:avLst/>
          </a:prstGeom>
        </p:spPr>
      </p:pic>
    </p:spTree>
    <p:extLst>
      <p:ext uri="{BB962C8B-B14F-4D97-AF65-F5344CB8AC3E}">
        <p14:creationId xmlns:p14="http://schemas.microsoft.com/office/powerpoint/2010/main" val="3124154130"/>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84804" y="1514224"/>
            <a:ext cx="10904237" cy="3956133"/>
          </a:xfrm>
          <a:prstGeom prst="rect">
            <a:avLst/>
          </a:prstGeom>
        </p:spPr>
      </p:pic>
    </p:spTree>
    <p:extLst>
      <p:ext uri="{BB962C8B-B14F-4D97-AF65-F5344CB8AC3E}">
        <p14:creationId xmlns:p14="http://schemas.microsoft.com/office/powerpoint/2010/main" val="3019729344"/>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32197" y="656014"/>
            <a:ext cx="10828323" cy="1317165"/>
          </a:xfrm>
          <a:prstGeom prst="rect">
            <a:avLst/>
          </a:prstGeom>
        </p:spPr>
      </p:pic>
      <p:pic>
        <p:nvPicPr>
          <p:cNvPr id="5" name="Picture 4"/>
          <p:cNvPicPr>
            <a:picLocks noChangeAspect="1"/>
          </p:cNvPicPr>
          <p:nvPr/>
        </p:nvPicPr>
        <p:blipFill>
          <a:blip r:embed="rId3"/>
          <a:stretch>
            <a:fillRect/>
          </a:stretch>
        </p:blipFill>
        <p:spPr>
          <a:xfrm>
            <a:off x="444311" y="2389444"/>
            <a:ext cx="11439363" cy="757139"/>
          </a:xfrm>
          <a:prstGeom prst="rect">
            <a:avLst/>
          </a:prstGeom>
        </p:spPr>
      </p:pic>
      <p:pic>
        <p:nvPicPr>
          <p:cNvPr id="6" name="Picture 5"/>
          <p:cNvPicPr>
            <a:picLocks noChangeAspect="1"/>
          </p:cNvPicPr>
          <p:nvPr/>
        </p:nvPicPr>
        <p:blipFill>
          <a:blip r:embed="rId4"/>
          <a:stretch>
            <a:fillRect/>
          </a:stretch>
        </p:blipFill>
        <p:spPr>
          <a:xfrm>
            <a:off x="444314" y="3781173"/>
            <a:ext cx="11316209" cy="1945859"/>
          </a:xfrm>
          <a:prstGeom prst="rect">
            <a:avLst/>
          </a:prstGeom>
        </p:spPr>
      </p:pic>
    </p:spTree>
    <p:extLst>
      <p:ext uri="{BB962C8B-B14F-4D97-AF65-F5344CB8AC3E}">
        <p14:creationId xmlns:p14="http://schemas.microsoft.com/office/powerpoint/2010/main" val="1707292276"/>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31109" y="302836"/>
            <a:ext cx="6848727" cy="3742728"/>
          </a:xfrm>
          <a:prstGeom prst="rect">
            <a:avLst/>
          </a:prstGeom>
        </p:spPr>
      </p:pic>
      <p:pic>
        <p:nvPicPr>
          <p:cNvPr id="5" name="Picture 4"/>
          <p:cNvPicPr>
            <a:picLocks noChangeAspect="1"/>
          </p:cNvPicPr>
          <p:nvPr/>
        </p:nvPicPr>
        <p:blipFill>
          <a:blip r:embed="rId3"/>
          <a:stretch>
            <a:fillRect/>
          </a:stretch>
        </p:blipFill>
        <p:spPr>
          <a:xfrm>
            <a:off x="1128211" y="4289765"/>
            <a:ext cx="10101264" cy="2068423"/>
          </a:xfrm>
          <a:prstGeom prst="rect">
            <a:avLst/>
          </a:prstGeom>
        </p:spPr>
      </p:pic>
    </p:spTree>
    <p:extLst>
      <p:ext uri="{BB962C8B-B14F-4D97-AF65-F5344CB8AC3E}">
        <p14:creationId xmlns:p14="http://schemas.microsoft.com/office/powerpoint/2010/main" val="211510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i-LK" dirty="0" smtClean="0"/>
              <a:t>තර්ජන - </a:t>
            </a:r>
            <a:r>
              <a:rPr lang="en-US" dirty="0"/>
              <a:t>T</a:t>
            </a:r>
            <a:r>
              <a:rPr lang="en-US" dirty="0" smtClean="0"/>
              <a:t>hreats </a:t>
            </a:r>
            <a:endParaRPr lang="en-US" dirty="0"/>
          </a:p>
        </p:txBody>
      </p:sp>
      <p:pic>
        <p:nvPicPr>
          <p:cNvPr id="4" name="Content Placeholder 3"/>
          <p:cNvPicPr>
            <a:picLocks noGrp="1" noChangeAspect="1"/>
          </p:cNvPicPr>
          <p:nvPr>
            <p:ph idx="1"/>
          </p:nvPr>
        </p:nvPicPr>
        <p:blipFill>
          <a:blip r:embed="rId2"/>
          <a:stretch>
            <a:fillRect/>
          </a:stretch>
        </p:blipFill>
        <p:spPr>
          <a:xfrm>
            <a:off x="684801" y="1690688"/>
            <a:ext cx="10721828" cy="908133"/>
          </a:xfrm>
          <a:prstGeom prst="rect">
            <a:avLst/>
          </a:prstGeom>
        </p:spPr>
      </p:pic>
      <p:pic>
        <p:nvPicPr>
          <p:cNvPr id="5" name="Picture 4"/>
          <p:cNvPicPr>
            <a:picLocks noChangeAspect="1"/>
          </p:cNvPicPr>
          <p:nvPr/>
        </p:nvPicPr>
        <p:blipFill>
          <a:blip r:embed="rId3"/>
          <a:stretch>
            <a:fillRect/>
          </a:stretch>
        </p:blipFill>
        <p:spPr>
          <a:xfrm>
            <a:off x="684797" y="2997120"/>
            <a:ext cx="10669003" cy="858945"/>
          </a:xfrm>
          <a:prstGeom prst="rect">
            <a:avLst/>
          </a:prstGeom>
        </p:spPr>
      </p:pic>
      <p:pic>
        <p:nvPicPr>
          <p:cNvPr id="6" name="Picture 5"/>
          <p:cNvPicPr>
            <a:picLocks noChangeAspect="1"/>
          </p:cNvPicPr>
          <p:nvPr/>
        </p:nvPicPr>
        <p:blipFill>
          <a:blip r:embed="rId4"/>
          <a:stretch>
            <a:fillRect/>
          </a:stretch>
        </p:blipFill>
        <p:spPr>
          <a:xfrm>
            <a:off x="684797" y="4105776"/>
            <a:ext cx="10669003" cy="899363"/>
          </a:xfrm>
          <a:prstGeom prst="rect">
            <a:avLst/>
          </a:prstGeom>
        </p:spPr>
      </p:pic>
      <p:pic>
        <p:nvPicPr>
          <p:cNvPr id="7" name="Picture 6"/>
          <p:cNvPicPr>
            <a:picLocks noChangeAspect="1"/>
          </p:cNvPicPr>
          <p:nvPr/>
        </p:nvPicPr>
        <p:blipFill>
          <a:blip r:embed="rId5"/>
          <a:stretch>
            <a:fillRect/>
          </a:stretch>
        </p:blipFill>
        <p:spPr>
          <a:xfrm>
            <a:off x="684796" y="5254857"/>
            <a:ext cx="10669003" cy="744895"/>
          </a:xfrm>
          <a:prstGeom prst="rect">
            <a:avLst/>
          </a:prstGeom>
        </p:spPr>
      </p:pic>
    </p:spTree>
    <p:extLst>
      <p:ext uri="{BB962C8B-B14F-4D97-AF65-F5344CB8AC3E}">
        <p14:creationId xmlns:p14="http://schemas.microsoft.com/office/powerpoint/2010/main" val="63373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933"/>
            <a:ext cx="10515600" cy="617515"/>
          </a:xfrm>
        </p:spPr>
        <p:txBody>
          <a:bodyPr>
            <a:normAutofit/>
          </a:bodyPr>
          <a:lstStyle/>
          <a:p>
            <a:pPr algn="ctr"/>
            <a:r>
              <a:rPr lang="en-US" sz="3200" dirty="0"/>
              <a:t>Data Communication/</a:t>
            </a:r>
            <a:r>
              <a:rPr lang="si-LK" sz="3200" dirty="0"/>
              <a:t>දත්ත සන්නිවේදනය</a:t>
            </a:r>
            <a:r>
              <a:rPr lang="en-US" sz="3200" dirty="0"/>
              <a:t> ?</a:t>
            </a:r>
          </a:p>
        </p:txBody>
      </p:sp>
      <p:sp>
        <p:nvSpPr>
          <p:cNvPr id="3" name="Content Placeholder 2"/>
          <p:cNvSpPr>
            <a:spLocks noGrp="1"/>
          </p:cNvSpPr>
          <p:nvPr>
            <p:ph idx="1"/>
          </p:nvPr>
        </p:nvSpPr>
        <p:spPr>
          <a:xfrm>
            <a:off x="838200" y="972175"/>
            <a:ext cx="11062648" cy="4351339"/>
          </a:xfrm>
        </p:spPr>
        <p:txBody>
          <a:bodyPr/>
          <a:lstStyle/>
          <a:p>
            <a:r>
              <a:rPr lang="si-LK" dirty="0"/>
              <a:t>දත්ත </a:t>
            </a:r>
            <a:r>
              <a:rPr lang="si-LK" dirty="0" smtClean="0"/>
              <a:t>සම්ප්‍රේෂණ මාධ්‍යක් ඔස්සේ </a:t>
            </a:r>
            <a:r>
              <a:rPr lang="si-LK" dirty="0"/>
              <a:t>සන්න</a:t>
            </a:r>
            <a:r>
              <a:rPr lang="si-LK" dirty="0" smtClean="0"/>
              <a:t>ිවේදන උපකරණ 2ක</a:t>
            </a:r>
            <a:r>
              <a:rPr lang="si-LK" dirty="0"/>
              <a:t>් </a:t>
            </a:r>
            <a:r>
              <a:rPr lang="si-LK" dirty="0" smtClean="0"/>
              <a:t>හ</a:t>
            </a:r>
            <a:r>
              <a:rPr lang="si-LK" dirty="0"/>
              <a:t>ෝ </a:t>
            </a:r>
            <a:r>
              <a:rPr lang="si-LK" dirty="0" smtClean="0"/>
              <a:t>ඊට </a:t>
            </a:r>
            <a:r>
              <a:rPr lang="si-LK" dirty="0"/>
              <a:t>වැඩි ගණනක් </a:t>
            </a:r>
            <a:r>
              <a:rPr lang="si-LK" dirty="0" smtClean="0"/>
              <a:t>හ</a:t>
            </a:r>
            <a:r>
              <a:rPr lang="si-LK" dirty="0"/>
              <a:t>ෝ </a:t>
            </a:r>
            <a:r>
              <a:rPr lang="si-LK" dirty="0" smtClean="0"/>
              <a:t>අතර </a:t>
            </a:r>
            <a:r>
              <a:rPr lang="si-LK" dirty="0"/>
              <a:t>දත්ත සම්ප්‍රේ</a:t>
            </a:r>
            <a:r>
              <a:rPr lang="si-LK" dirty="0" smtClean="0"/>
              <a:t>ෂණය ස</a:t>
            </a:r>
            <a:r>
              <a:rPr lang="si-LK" dirty="0"/>
              <a:t>ිදු </a:t>
            </a:r>
            <a:r>
              <a:rPr lang="si-LK" dirty="0" smtClean="0"/>
              <a:t>කිරීමයි. පරිගණක උපාංග අතර එවැනි සබඳතා ස්ථාපිත කිරීම පරිගණක ජාලකරණයයි.</a:t>
            </a:r>
          </a:p>
          <a:p>
            <a:endParaRPr lang="si-LK" dirty="0" smtClean="0"/>
          </a:p>
          <a:p>
            <a:r>
              <a:rPr lang="si-LK" b="1" u="sng" dirty="0" smtClean="0"/>
              <a:t>සන්නිවේදන ආකෘතිය:</a:t>
            </a:r>
            <a:endParaRPr lang="en-US" b="1" u="sng" dirty="0"/>
          </a:p>
        </p:txBody>
      </p:sp>
      <p:sp>
        <p:nvSpPr>
          <p:cNvPr id="4" name="Rectangle 3"/>
          <p:cNvSpPr/>
          <p:nvPr/>
        </p:nvSpPr>
        <p:spPr>
          <a:xfrm>
            <a:off x="1729901" y="3979911"/>
            <a:ext cx="1064712" cy="7515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Device 1</a:t>
            </a:r>
          </a:p>
        </p:txBody>
      </p:sp>
      <p:sp>
        <p:nvSpPr>
          <p:cNvPr id="6" name="Rectangle 5"/>
          <p:cNvSpPr/>
          <p:nvPr/>
        </p:nvSpPr>
        <p:spPr>
          <a:xfrm>
            <a:off x="5011720" y="3979911"/>
            <a:ext cx="1064712" cy="7515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Device 2</a:t>
            </a:r>
          </a:p>
        </p:txBody>
      </p:sp>
      <p:cxnSp>
        <p:nvCxnSpPr>
          <p:cNvPr id="17" name="Straight Arrow Connector 16"/>
          <p:cNvCxnSpPr/>
          <p:nvPr/>
        </p:nvCxnSpPr>
        <p:spPr>
          <a:xfrm flipV="1">
            <a:off x="2619251" y="4376061"/>
            <a:ext cx="1077239" cy="1146431"/>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9" name="TextBox 18"/>
          <p:cNvSpPr txBox="1"/>
          <p:nvPr/>
        </p:nvSpPr>
        <p:spPr>
          <a:xfrm>
            <a:off x="877476" y="5302610"/>
            <a:ext cx="1922744" cy="369332"/>
          </a:xfrm>
          <a:prstGeom prst="rect">
            <a:avLst/>
          </a:prstGeom>
          <a:noFill/>
        </p:spPr>
        <p:txBody>
          <a:bodyPr wrap="square" rtlCol="0">
            <a:spAutoFit/>
          </a:bodyPr>
          <a:lstStyle/>
          <a:p>
            <a:r>
              <a:rPr lang="si-LK" dirty="0"/>
              <a:t>සම්ප්‍රේෂණ මාධ්‍ය</a:t>
            </a:r>
            <a:endParaRPr lang="en-US" dirty="0"/>
          </a:p>
        </p:txBody>
      </p:sp>
      <p:pic>
        <p:nvPicPr>
          <p:cNvPr id="5" name="Picture 4"/>
          <p:cNvPicPr>
            <a:picLocks noChangeAspect="1"/>
          </p:cNvPicPr>
          <p:nvPr/>
        </p:nvPicPr>
        <p:blipFill>
          <a:blip r:embed="rId3"/>
          <a:stretch>
            <a:fillRect/>
          </a:stretch>
        </p:blipFill>
        <p:spPr>
          <a:xfrm>
            <a:off x="7779611" y="2595131"/>
            <a:ext cx="3950551" cy="2493480"/>
          </a:xfrm>
          <a:prstGeom prst="rect">
            <a:avLst/>
          </a:prstGeom>
        </p:spPr>
      </p:pic>
      <p:cxnSp>
        <p:nvCxnSpPr>
          <p:cNvPr id="8" name="Straight Arrow Connector 7"/>
          <p:cNvCxnSpPr/>
          <p:nvPr/>
        </p:nvCxnSpPr>
        <p:spPr>
          <a:xfrm flipV="1">
            <a:off x="2792255" y="4332276"/>
            <a:ext cx="2219468"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27797" y="3354288"/>
            <a:ext cx="2715755" cy="646331"/>
          </a:xfrm>
          <a:prstGeom prst="rect">
            <a:avLst/>
          </a:prstGeom>
          <a:noFill/>
        </p:spPr>
        <p:txBody>
          <a:bodyPr wrap="square" rtlCol="0">
            <a:spAutoFit/>
          </a:bodyPr>
          <a:lstStyle/>
          <a:p>
            <a:pPr algn="ctr"/>
            <a:r>
              <a:rPr lang="en-US" dirty="0"/>
              <a:t>Sender/Transmitter</a:t>
            </a:r>
            <a:endParaRPr lang="si-LK" dirty="0"/>
          </a:p>
          <a:p>
            <a:pPr algn="ctr"/>
            <a:r>
              <a:rPr lang="si-LK" dirty="0"/>
              <a:t>යවන්නා/ප්‍රභවය/මූලාශ්‍රය</a:t>
            </a:r>
            <a:endParaRPr lang="en-US" dirty="0"/>
          </a:p>
        </p:txBody>
      </p:sp>
      <p:sp>
        <p:nvSpPr>
          <p:cNvPr id="16" name="TextBox 15"/>
          <p:cNvSpPr txBox="1"/>
          <p:nvPr/>
        </p:nvSpPr>
        <p:spPr>
          <a:xfrm>
            <a:off x="5046731" y="3333584"/>
            <a:ext cx="1634767" cy="646331"/>
          </a:xfrm>
          <a:prstGeom prst="rect">
            <a:avLst/>
          </a:prstGeom>
          <a:noFill/>
        </p:spPr>
        <p:txBody>
          <a:bodyPr wrap="square" rtlCol="0">
            <a:spAutoFit/>
          </a:bodyPr>
          <a:lstStyle/>
          <a:p>
            <a:r>
              <a:rPr lang="en-US" dirty="0"/>
              <a:t>Receiver</a:t>
            </a:r>
            <a:endParaRPr lang="si-LK" dirty="0"/>
          </a:p>
          <a:p>
            <a:r>
              <a:rPr lang="si-LK" dirty="0"/>
              <a:t>ගමනාන්තය</a:t>
            </a:r>
            <a:endParaRPr lang="en-US" dirty="0"/>
          </a:p>
        </p:txBody>
      </p:sp>
      <p:sp>
        <p:nvSpPr>
          <p:cNvPr id="7" name="Rectangle 6"/>
          <p:cNvSpPr/>
          <p:nvPr/>
        </p:nvSpPr>
        <p:spPr>
          <a:xfrm>
            <a:off x="3466534" y="3979915"/>
            <a:ext cx="1050879" cy="2235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i-LK" dirty="0"/>
              <a:t>පනිවිඩය</a:t>
            </a:r>
            <a:endParaRPr lang="en-US" dirty="0"/>
          </a:p>
        </p:txBody>
      </p:sp>
    </p:spTree>
    <p:extLst>
      <p:ext uri="{BB962C8B-B14F-4D97-AF65-F5344CB8AC3E}">
        <p14:creationId xmlns:p14="http://schemas.microsoft.com/office/powerpoint/2010/main" val="1152917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4" y="47257"/>
            <a:ext cx="10018713" cy="800100"/>
          </a:xfrm>
        </p:spPr>
        <p:style>
          <a:lnRef idx="1">
            <a:schemeClr val="accent3"/>
          </a:lnRef>
          <a:fillRef idx="2">
            <a:schemeClr val="accent3"/>
          </a:fillRef>
          <a:effectRef idx="1">
            <a:schemeClr val="accent3"/>
          </a:effectRef>
          <a:fontRef idx="minor">
            <a:schemeClr val="dk1"/>
          </a:fontRef>
        </p:style>
        <p:txBody>
          <a:bodyPr/>
          <a:lstStyle/>
          <a:p>
            <a:r>
              <a:rPr lang="en-US" dirty="0" smtClean="0"/>
              <a:t>Micro Waves - </a:t>
            </a:r>
            <a:r>
              <a:rPr lang="si-LK" dirty="0" smtClean="0"/>
              <a:t>ක්ෂුද්‍ර තරංග</a:t>
            </a:r>
            <a:r>
              <a:rPr lang="en-US" dirty="0" smtClean="0"/>
              <a:t> </a:t>
            </a:r>
            <a:endParaRPr lang="en-US" dirty="0"/>
          </a:p>
        </p:txBody>
      </p:sp>
      <p:sp>
        <p:nvSpPr>
          <p:cNvPr id="3" name="Content Placeholder 2"/>
          <p:cNvSpPr>
            <a:spLocks noGrp="1"/>
          </p:cNvSpPr>
          <p:nvPr>
            <p:ph idx="1"/>
          </p:nvPr>
        </p:nvSpPr>
        <p:spPr>
          <a:xfrm>
            <a:off x="612775" y="1128714"/>
            <a:ext cx="9281853" cy="5601893"/>
          </a:xfrm>
        </p:spPr>
        <p:txBody>
          <a:bodyPr>
            <a:normAutofit/>
          </a:bodyPr>
          <a:lstStyle/>
          <a:p>
            <a:pPr>
              <a:lnSpc>
                <a:spcPct val="150000"/>
              </a:lnSpc>
            </a:pPr>
            <a:r>
              <a:rPr lang="si-LK" dirty="0" smtClean="0"/>
              <a:t>වැස්ස, මීදුම, වලාකුළු වැනි පටල අතරින් පහසුවෙන් ගමන් කිරීමේ හැකියාව ඇත. වායුගෝලය තුල පහසුවෙන් ගමන් කරයි.</a:t>
            </a:r>
          </a:p>
          <a:p>
            <a:pPr>
              <a:lnSpc>
                <a:spcPct val="150000"/>
              </a:lnSpc>
            </a:pPr>
            <a:r>
              <a:rPr lang="si-LK" dirty="0" smtClean="0"/>
              <a:t>වැඩි දුරකට දත්ත සම්ප්‍රේෂණය කළ හැකිය.</a:t>
            </a:r>
          </a:p>
          <a:p>
            <a:pPr>
              <a:lnSpc>
                <a:spcPct val="150000"/>
              </a:lnSpc>
            </a:pPr>
            <a:r>
              <a:rPr lang="si-LK" dirty="0" smtClean="0"/>
              <a:t>චන්ද්‍රිකා මගින් දත්ත ගමන් කිරීමේ දී භාවිතා කරයි.</a:t>
            </a:r>
          </a:p>
          <a:p>
            <a:pPr>
              <a:lnSpc>
                <a:spcPct val="150000"/>
              </a:lnSpc>
            </a:pPr>
            <a:r>
              <a:rPr lang="en-US" dirty="0" smtClean="0"/>
              <a:t>Satellite Phones </a:t>
            </a:r>
            <a:r>
              <a:rPr lang="si-LK" dirty="0" smtClean="0"/>
              <a:t>වල භාවිතා කරයි.</a:t>
            </a:r>
            <a:endParaRPr lang="en-US" dirty="0" smtClean="0"/>
          </a:p>
          <a:p>
            <a:pPr>
              <a:lnSpc>
                <a:spcPct val="150000"/>
              </a:lnSpc>
            </a:pPr>
            <a:r>
              <a:rPr lang="si-LK" dirty="0" smtClean="0"/>
              <a:t>එක් සන්නිවේදන කුළුණක සිට තවත් කුළුණකට දත්ත සම්ප්‍රේෂණය</a:t>
            </a:r>
          </a:p>
          <a:p>
            <a:endParaRPr lang="en-US" dirty="0"/>
          </a:p>
        </p:txBody>
      </p:sp>
      <p:pic>
        <p:nvPicPr>
          <p:cNvPr id="2050" name="Picture 2" descr="A red tower with round microwave antennae on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7376" y="1098795"/>
            <a:ext cx="1662843" cy="157877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ITEhQUExQUFRQXFxUUFxcXFBQVFBcVFRQWFhQUFhUYHSggGBolHRUVITEhJSkrLi4uFx8zODMsNygtLisBCgoKDg0OGhAQFywkHyQsLCwsLCwsLCwsLCwsLCwsLCwsLCwsLCwsLCwsLCwsLCwsLCwsNys3LCwsLDcsKyw3LP/AABEIAKAA8AMBIgACEQEDEQH/xAAcAAACAgMBAQAAAAAAAAAAAAAEBQMGAQIHAAj/xAA9EAABAwIEBAIJAwIFBAMAAAABAAIRAyEEBRIxBkFRYRMiMkJScYGRscHRoeHwFCMHM0Ni8ZKissIWU4L/xAAaAQADAQEBAQAAAAAAAAAAAAACAwQBAAUG/8QAJBEAAgICAgICAwEBAAAAAAAAAAECEQMhEjEEQRMiMlFhgQX/2gAMAwEAAhEDEQA/ABMmLnWKdnBxda5YxoMbJzUIiy8l7OyKpaFDaY5rWpRAgqXFPgiFpRJcltMKkls2p4sgRzSXHMJP3TbF4I7yg24dcpfsGUtGMLl43KJZobIKKoxEdFXc5a4HU02XXfQsKzLEgAQlYxpNhdaYfDPqbpphMpghNjFew0gOngC+6dYHL4TXB4IQmDMMmdDWA4fBhHNw4U9Ogoc0xrKAuJeRIHL3u7fVMjFydI5ulZpi67KLZPpH0W9e56NVSzXOoMvJc4+rMW7+yFDmeYvc43mobknZvQkdejf4UTsnLySXkk3PMkq6MVjVLv8AYr8nvoO/+RP5NpgdPN/5fsjcDnDXuETTfuL/AKgpLiMgewAzuJQjaZG+4/kgrlNphOCo7PwxxbqIpYgwdm1DaT0d0PdXXQvnvLcw9SpvsHdex7rpfB3FURRrutYMeTt/td+VjxxltAqTWmXoMWC1SSvEIHBBWRLy2cFqltUEeWVhZXHHlu1RhSgI4GMyhMe+GlFoLH0nOaQEwBlCflQAkIF7XCyePxdkoq1hqleEm0xqVi7GEtuUBQzOHAAGFYa+H1tS+nlAanRkmDkoYUHaxPJSDBA8oR2CyWqACAAO5hMqGTPPpEAdrovilJ9AcJP0U7MWGnsq9UxWu0fDmuujh+iTLhrPc2+SLw2Dp0/QYxsbQ0DfdPj41djI49bKBkHC1d4BLfDb1fY/9O6t2E4VpN9Nznn/AKR+l/1Tmq5eaVRHDCIaxoWYjI6QHklp5XkfGUqawyQdwrFinWVHzjianTe5jCHVeY5M7u6nsgljUnSNnGo8g3NsyFARY1DsOnc/hc14i4h0E31VTuSZ09z1PbkouJ+IiwlrXaqpnU4mdJP1d9Eg4cyKrjKkAw0XfUIkNm8dyq4QUFSJZO+w/AVnua5zWucG+Z7gJAk7uKYsLrGQHxLYkaucfgqx4N39JA8Oo2gKZ/tNZrL3PcGtD3bOqGD5Z9YC6WcRZAcO8VmNJoO3bu6kT6p7SfstoH5H6IqeaNqNMkBzRB1com46nYRy+KGp1Wu33QmPwhd5mXdG/tj8oLC1TN7Jco0OjPkg7Gw3lZSZTmwJFN5vEtJ9YflK86xUwAllVkgSSCCCCNwRsQtTpgTe6O+cFcV7UK56Bjyf+0/Yq+yvmvIM38T+2+1Qc+Th7QXW+DuJ3PijUPnFmu9odD3Wz65I5P0Xdy1UjStHJUl7DRheWVhAEeClUbVImQ6BZ5eXl5GYcsxVc2i55AblH4Dh2rVh1QeG3vdx/wDzyVpwWWUqV2NAPU3d80aFFDx0vyHpCrDZBSZ1d7z9gp2YNjbBjYPafqjlq4JqhFdI1JEQZHuXqROy8StC9bYyglpWZQfjLwqwiTM4hsKGtWa0XS7EZlGyq/EHELaVN1R7oA+ZPIAcyscg44v2FcZcSjD0S7d58tNntPOw+/wXHMTmDqQc0HVXfLqj+hO8Hrvfl9NM2z+pWqGo8w6C1g38Np3APtHmewHdB5NhW1qrGPf4bTzG7o2Y3lJ2Cbjg1skz5U/qugjh7ht+LqQCRTB8742Pst6n6Lp3DOKoUqbWeWm3k3Y0uQFZx/1XEEx26CUNkdfwneEWNbTGloDJPhPdAbRqO2c8zJI2mOYJa5jhS8GpTMuaHeQBrmvcJHmB5xIN7ix7NZJytjHMstFTS4DU5ps3UWgtPpBp5Ei09Lc0Dl9UnSx4Hgu8Vok69RBMtJdBFNotPM9BEmZDUq6D4h1CfI6NJc2Ny2BpHY3Fxfda5vlrXaqjGgPALnQ0EvgSOXmdawNpMkGAEIaKXn+SHDuD6ZLqJPl3lhMeR07HbdKsZhg4a2+lzHXuO/1XQMicalN9OoxhpkAhzZLH69Rd5iSXuEAlxvJuBCquc5M/D1AAZpuPlcf/ABd3+qOP20wZPjtFBrPBco6r064gyyCalPfdzYuepjkVXhVBSpRcWdfLZu18ReCDIcLlp6hW/I848QAg6XtvbeRsQqJXqdFLl73scHAge8xPwWxdBI+oOEOIhiael0Cq2NQ9oe0FYCVwHh3PHMcyqyzmm469Qey7llWYMr0m1WbOG3Q82/BLyKtrobBhiwsryUGaOK1GIjcKQhROAXW10EqZuMSFt/UBCueF6Qt5yO4IzKzKjc5RurIrGUTF6hfVQtXEod+JQ2GlQY6qg8TjA2O6V47NWsEkrnvEPGcVAAbDuhbDSOoHMAgsZmYHO65q3jdgG9/ek2N40BO89hcldbfo76rbZ0HNOIGsBJNhzlcn4kz5+JqSLU2zoH/ue/RZqeLiBrq2Zu1n3KX+FBumwhW2S5s96iRUmk3PyTDE4TSJFxsbfL4XHzXsThgGhzTI+V+UD7LRlRwbvYn/AJhUIkbst2S50a7BTqE+MxrvCMx4pLTLJ9WobDVuRIEEyrzlONh3hSajQGw8UiwMJb/l1B6p5gchY8p426i4NDjtyvt+NleeHM7OKDKNXwi9muBUB8OrqA8zg3eo2CY9bUdiiYFHSmFTNVe4fzGWspvD2uDWaTUAaSHSGNIJk1CGlxsrA1BRwtzbD1HkDS11EXezXofUmTd0QGjmPWntBXUHuqgUKwJa6kXNBEueA4TUJ3bGpoEiTc9lZVWOI8qLi6o1rXS1wcDrLtflDKrA30nNAMNJAGomRdakc3opmdYKphKkElwf6LzsWjl2cJH8Kr2eZNBL2ASPSaLi3MLqbIxLX4fEtYHDSLPDpJBIAMD+60AF0e0Oqo2Y5e/CVfDqGQf8upsHAWHuibgdUy1JUxS+rtFKa3mi2GnHnBn3Cfg4ny/IorNsviXsFvWb7J6jt25JPVqqWUXF0PjKxplmMLH9J3+y6/8A4VZz56lAmxGto6EWd8wR8lw3DElwC6h/g9Sc/E1a3qMbpnqXmw+TSUM5VB2Mhdnb2OWyAoYm8IwOU8J2Po0q1YSypmPJTZi+Aq/RfJW3sYkNzWK87EFQLV5TTA+pUQdat3XqzoSfMMVAlYOJsTjg3cqtZxxJoB0pLnWfSS1u/wA1U80fULXEkjosqzW6N+IOJnGYMnoqTiapcS5xklFYhsXQVKk6o6G/sO56JkIk88jZpSpF7gGiSVZcpylrbuufr+31UOFoCmNLd/WPX9k1oyWnTy36x+E7joncrJMTVtA+KW4yi0AOaeZEE+Y7GYi2+yYVmN06m25EHf8A4SvEhcjJIjc0gAzYqalhXubIv9ef4Q/gnTqkc/037fBYbVMECYO9/wCdvkjoWTDEODYBIHSVNhJ5b7yNxB3B5e9CsJggbbmyaZe7SHSJkR0+Z6dlzCitl0yHMDivJDBiHAteXQPHBDQ0kkH0QDLBGqZBkK75BjWvY1pfrjyteZGsNsDqNi43MCTELkGGMGRIIMggwQRsZ5K+ZXmjcWP7v+c1gbYeYgEnXTgW38zYmwIuIQWE4l6qhBu3WuDq1DTa6pGpwB9HSYImC2TBmfksakSJ5FezzJg0msxo2bAa0yxzSXDYGWOdBMCQRIPRhictGKw4ZiIJcJDg3S5pPonTJ0uE3ExYpmHqo8R8QiC1pIbeXATrPsN7fVd7BKVXa3Dl9N/meD5Xtu14NrDp2VXzGmC/yiOwvfoO6a5pmLnuAbvcAAzpndrTzPftA6ojhjh+vi63gYaNf+pV3ZRbtuNzul5Ml/4Nxw2C5FktXEVRh6I1VXDzu9WkznJ6n7WXeciyWng6DaNPZt3O5ucd3FMeFuE8PgKIp0RcwXvPp1He04/Oy1zZ8GFB5GS1/CqMaRHRr+ZOqNSyrWDf5k9p1hCmwy2zYsGzWtYpHhHyUxzSpYpVgzdVclY1NDYuWrnrVxUbyiWVN0ByJ8VimtElUDiTNnOJDBM2Cd5jh3v9J1ugQYygAMPeU4eqsTZJw7u993G5SjjvTTYG7aj+guV0Yw1q4lxhjzi8W5rfQZ5B0mfMfnb4LUr0DklqxC/VVdDdvt1KaUKAY2G/E9e/7J/w5Tw2HePGois02e2Yc0H1mn2xuFJxPw//AE5Y+m7xcNUk0qoFj1a4cnDmFVGFdkMpX0IKQEidv5dG4QuY7v8AoR1HZBwmFAAtg/A9P2Wy0DEKx2EIGpo5AkC9jzHZJcRTJbI+I5wOacUsU4DSYsZ6mOx6FCZjhrGpTtvqA5e7suq9oxutMS06rmzpMTYxvC3o03GY2Fz/AD+bLRlMwTFhupcPVLdviPvfncrjgjL8RFoBvMn3Rtz3PzKZsILiYsZgIDDEai6Be8Jng3NBEifjCBsbFE+F0z5tvot21S1wcwlpBlpm4I2PvUTnAmdgT8l4RMTA6oQzpXDXE7cUCx8Cs0XHJ49tv3CcLieL10Xtexxa4GWkG7TE/dWSvxo6vSDXANcIDmtN6h6t5AW223myNEuSO9Fg4gz5obYnRtb0qh5NaOn19y5Zm+cvqvhm5kQ0yGzuxn3dz7Bb5tmVSu+AdTiNMjYA7tb0b1PP3I3hThh+LeWUzpYLVa0SAP8A66fUoJTQcIX0acM5DVxVQ06JAAjxavq0x7DepN12nhYUcDTFGk2Gjc+s49XHmVDhsLTw1FtGgzSxvzJ5knmUFUrKHLPkWRx0i318/aBASWvjtZkpUHc1E2tdQ5JOTBcbHFOsEYzEpGAVPTqEJOxbi0HYqrIQtHdRVqpR2X4F7xICdFN9BpaPDExus+OCos0yqsxpIv7lV25i8FV44uHYUIDgVC4x8/sFNi60EDpCEw7w2/xS3G428k9T8tiqmx/sE49z/wAGg4NP9x/kb1k8/gLrnmW0RSYI9IjfpPTuos7zb+qxIM/22HS3vJGp3xj9EdpMp+JVtkmaVvRhpTzIM58EOpVm+Jhqtn05vbZ7D6rx+qStAWJI52VN2iVp+gzibIv6fS9jvEw9STSqjYjm13suE3CFwokJvkOcCmHUqrfEw9SPEZzkbVGdHhTZjk/gaXMd4lJ8mnUAgOA9U9HDmEuaYcRc6mCIPLY9P2UWFedZHMbj7jsiPBLjpFu/IAbkpPVqhp103lwaQCdJBbMxabtMFDjlxZmWPJUMM1yh9H+6weU+mzp+ySS3VLRbvyJ6KxMz0uF9wNptfYg8wltagAfFpiW829P2+idOPtCsc31I9gH6SCEXIJnYKBjW7ib8unbup2hTNlqRtInnH6rD3c9uylZTaWm/m5dI/KHDSTAuT/CewWHAuNc5xAkk8hPz/wCUNb0GXJ9J3XsOjfr8lLmLD6DOfpO2BA+jR+qJyHKH4l4pUp021vj+fJZKQCg5ypBXDHD5xNTQ06af+pUG7v8Aa1doy3LadFjadNoaxogAfU9SoeHshZQY1rRsn3h2SZfZFnxcFoTY6jZVquHTsrpVpShzlwKD47Qn5ipmvAuhMK8l0p5m2V9EHgsJ1CRLFRTgj8sqQXRdIW1UqRhXqzQSO6RKFFGfwpR2tghMldCydrfDbHRUmmwDkmbM1NNtvknYJqD2Bm8OcY2i3YlogyuZZjgm+O+NpTunn1Sq4NAiU3w+QNIk3JuVY6mtEauHZyfF5sBYG5sqdxVn+qaVM8oc7oPZCAxmMe6YkTbulzsKQuQUm/QDg3Q5W/C1A4NdEi0juFUq9ODITTKMdpMHY7/Yp8HZLNUPcTVDjIaG8uvzUbBJj4noB3/C88RJ3AE25hDSQAPWcZPvP2H2RttA0H/1FFlo1Hv17AG3uv70Zhc+aGOpeix1y3cahs6DNx2j3pHUxDgQ2mSyASdNnG4uTutX1Kmum1zi5tQGzjqII5gm4+iGTa7NW+hvXrmmNUh1okAhpBFxHL3T8Sq7jsRbS0NAJ1ENkyeUuO++yY0K0BzSNQBuCSJ0naRcbIHNcs8OHsOqk7Y8wd9Du/1XL+GMHw9fkduR5j8jsnWUv841GAflfY9wq7TbJVkyzCS2D8D0P47IlOjuFjHF4LSSW7cx07jsVrQayCHWPI8o9ykbiHiAfV+h78wtalIOcNEXuRyb39yF12hkdaIWsLjA3/QDqegW9WGAgG27nG0x9B2RFVzKbDeGi7nHcnlP2C1yLIH44+LVBZhRdrPWqnqf9qW2kb2VxtQ4ioGU7NJF/a7n8Lt/B2Ssw1JrQL7k9T1KpNfImYauyqwDw5AI9g/groWX5i1zRCS5W9leFLjoeNIUupKxigpGYsLeQ6gjEWMrQPQtXETZY8RHHZ52ePGZNXYHBBuw0bIqm+VDjagAusktHYJ8ZJ2Kq4grIaSEK7GNJsQmFAWXnZZpL+n1LlGWNbIdio3uKkrG69TaF0EpQsZFqrM4Gr4bg48ldsHmTHDdUesBCFDyOZT8OWuifP4cfI30zluFy/UZ5LXH4K1laqOEhoChxWFEFOs8Wih08HLihMfgXUjInSf07K65bgJLjHOymxuW6rET1WqVGSxWU3C4/wDtuYbiDpPMH8FGQS0EXj6EFLs3yt+HdNzTJseh6FS5Zj4gSqVKyKUeLoy1h16+V2n3tAcfhcKXAYkOr6yfLTp295/hTCphqFQSHGm6CNg5t4nykiNuR+CiwuApUpGt1UnlpDW9vKCfr8F0tnR0Q0XeQvNi4l3zJKLw9fTYiWkAOadiFipRcXDUIAvH0UNULY0tGSTZHics8MhzCXU3Gx5g+y7v9U8y5tktweLLJBALHWcJm3foU5w7QACLtOx+x7/VYzVa0yV1MHe0bHmPhzXqumlT1GQyYJO7nch3d2GyPyzCGo8NALidmixcek8h1dyC6XkOQMokVHhr6wEB0eWmPZpA+iO+55oG6HRg5HKMq4YxGJqNq16Lm0WmW03y3V3IN/mrw+roGkiIG21uUBXXFU9Q7qkcZ0iKHjCzqZhw7OMfWEp23sOeNKNohGIa6QYIO4OyAqYR9LzUpez2Z8w93tKvYTMy42KfUMabJWV0KhkcOibB52DYmCN5sR7wUec2AE6ksxOEZV9IX5EWI+Kgw+Q0wZc+o8dCQB8YF0n5UVR8qLWyy5ZijUl3qiw7nsmLXJXRqiABYCwA2CKp1E/HlT0SZH8j5DOm5R4ylqCipVUU51lTVoHFByZV35T5pTCnSIESin0KhmBZCS4WIK8TJKOTI4qR73i+PCWPZBWJBW9FynFKblTUaYWrIsa4lmTyceJKLBnNKgxFgmzqEpPmdB8QEWJyb0SY/wDpx5U1oWsw8n3KDMaYiOab6dISvEXknkr2QICyinv70bXw3RD5KJaT1J+qbO2XR6Dl2V3MsC1zS0iQbEdVzjOMqdQdIuw7Hp2P5XW8W1VLOmAgiJm0dZ5I1KhM4KZWcnzFrQWupseCZkg6hbkQRa2ysFOsI8ga0dv3SHOOG6lEB7PM2JcBu38hC5dmRbz/AAqFLkiNxcWWKo1QuYjcsBrA6BLhu2xPvA5hS4rDO5tIjtHzXXRtCSrTK3wOcDDul7dbCCHM1aZ6Q7kQYMrbM8S2mIN3cm81eP8AC/8Aw4NZzcZjm+SzqVAjfo+oDy6Dmsc6QLjssP8AhzgtGFbXf/nVgHH/AGs9Vg6dT1PwVwFdKM5caFdzTZr5e08r7j4H6rVmMHVJ5WehjiuKH7KgVa47pNOErnrTIP2/VGOxlt0i4qxWrDvZzcA39VlhTjo5TlNWDBVrw7tlWX4QtembMSQEnKQuNluwsEKZ6RZXmHVMX4wKKSYpJDDDvRjHJHh8UBzTPCVwSm4XTCUQyo08lvRx5BEhTucNKhwVEVHXVWbOoQbZWsLjG0WHBVmuFlNVwjSNkn/otDgWmAm7a3lXyOaLc+eNjoOQmzBgaRCipmykxbtTvcpMPRXp4FJpJ9j8vj8lykzFAoh+HBCkGGhSgWXtYcPFHmNUz//Z"/>
          <p:cNvSpPr>
            <a:spLocks noChangeAspect="1" noChangeArrowheads="1"/>
          </p:cNvSpPr>
          <p:nvPr/>
        </p:nvSpPr>
        <p:spPr bwMode="auto">
          <a:xfrm>
            <a:off x="155575" y="-1444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xITEhQUExQUFRQXFxUUFxcXFBQVFBcVFRQWFhQUFhUYHSggGBolHRUVITEhJSkrLi4uFx8zODMsNygtLisBCgoKDg0OGhAQFywkHyQsLCwsLCwsLCwsLCwsLCwsLCwsLCwsLCwsLCwsLCwsLCwsLCwsNys3LCwsLDcsKyw3LP/AABEIAKAA8AMBIgACEQEDEQH/xAAcAAACAgMBAQAAAAAAAAAAAAAEBQMGAQIHAAj/xAA9EAABAwIEBAIJAwIFBAMAAAABAAIRAyEEBRIxBkFRYRMiMkJScYGRscHRoeHwFCMHM0Ni8ZKissIWU4L/xAAaAQADAQEBAQAAAAAAAAAAAAACAwQBAAUG/8QAJBEAAgICAgICAwEBAAAAAAAAAAECEQMhEjEEQRMiMlFhgQX/2gAMAwEAAhEDEQA/ABMmLnWKdnBxda5YxoMbJzUIiy8l7OyKpaFDaY5rWpRAgqXFPgiFpRJcltMKkls2p4sgRzSXHMJP3TbF4I7yg24dcpfsGUtGMLl43KJZobIKKoxEdFXc5a4HU02XXfQsKzLEgAQlYxpNhdaYfDPqbpphMpghNjFew0gOngC+6dYHL4TXB4IQmDMMmdDWA4fBhHNw4U9Ogoc0xrKAuJeRIHL3u7fVMjFydI5ulZpi67KLZPpH0W9e56NVSzXOoMvJc4+rMW7+yFDmeYvc43mobknZvQkdejf4UTsnLySXkk3PMkq6MVjVLv8AYr8nvoO/+RP5NpgdPN/5fsjcDnDXuETTfuL/AKgpLiMgewAzuJQjaZG+4/kgrlNphOCo7PwxxbqIpYgwdm1DaT0d0PdXXQvnvLcw9SpvsHdex7rpfB3FURRrutYMeTt/td+VjxxltAqTWmXoMWC1SSvEIHBBWRLy2cFqltUEeWVhZXHHlu1RhSgI4GMyhMe+GlFoLH0nOaQEwBlCflQAkIF7XCyePxdkoq1hqleEm0xqVi7GEtuUBQzOHAAGFYa+H1tS+nlAanRkmDkoYUHaxPJSDBA8oR2CyWqACAAO5hMqGTPPpEAdrovilJ9AcJP0U7MWGnsq9UxWu0fDmuujh+iTLhrPc2+SLw2Dp0/QYxsbQ0DfdPj41djI49bKBkHC1d4BLfDb1fY/9O6t2E4VpN9Nznn/AKR+l/1Tmq5eaVRHDCIaxoWYjI6QHklp5XkfGUqawyQdwrFinWVHzjianTe5jCHVeY5M7u6nsgljUnSNnGo8g3NsyFARY1DsOnc/hc14i4h0E31VTuSZ09z1PbkouJ+IiwlrXaqpnU4mdJP1d9Eg4cyKrjKkAw0XfUIkNm8dyq4QUFSJZO+w/AVnua5zWucG+Z7gJAk7uKYsLrGQHxLYkaucfgqx4N39JA8Oo2gKZ/tNZrL3PcGtD3bOqGD5Z9YC6WcRZAcO8VmNJoO3bu6kT6p7SfstoH5H6IqeaNqNMkBzRB1com46nYRy+KGp1Wu33QmPwhd5mXdG/tj8oLC1TN7Jco0OjPkg7Gw3lZSZTmwJFN5vEtJ9YflK86xUwAllVkgSSCCCCNwRsQtTpgTe6O+cFcV7UK56Bjyf+0/Yq+yvmvIM38T+2+1Qc+Th7QXW+DuJ3PijUPnFmu9odD3Wz65I5P0Xdy1UjStHJUl7DRheWVhAEeClUbVImQ6BZ5eXl5GYcsxVc2i55AblH4Dh2rVh1QeG3vdx/wDzyVpwWWUqV2NAPU3d80aFFDx0vyHpCrDZBSZ1d7z9gp2YNjbBjYPafqjlq4JqhFdI1JEQZHuXqROy8StC9bYyglpWZQfjLwqwiTM4hsKGtWa0XS7EZlGyq/EHELaVN1R7oA+ZPIAcyscg44v2FcZcSjD0S7d58tNntPOw+/wXHMTmDqQc0HVXfLqj+hO8Hrvfl9NM2z+pWqGo8w6C1g38Np3APtHmewHdB5NhW1qrGPf4bTzG7o2Y3lJ2Cbjg1skz5U/qugjh7ht+LqQCRTB8742Pst6n6Lp3DOKoUqbWeWm3k3Y0uQFZx/1XEEx26CUNkdfwneEWNbTGloDJPhPdAbRqO2c8zJI2mOYJa5jhS8GpTMuaHeQBrmvcJHmB5xIN7ix7NZJytjHMstFTS4DU5ps3UWgtPpBp5Ei09Lc0Dl9UnSx4Hgu8Vok69RBMtJdBFNotPM9BEmZDUq6D4h1CfI6NJc2Ny2BpHY3Fxfda5vlrXaqjGgPALnQ0EvgSOXmdawNpMkGAEIaKXn+SHDuD6ZLqJPl3lhMeR07HbdKsZhg4a2+lzHXuO/1XQMicalN9OoxhpkAhzZLH69Rd5iSXuEAlxvJuBCquc5M/D1AAZpuPlcf/ABd3+qOP20wZPjtFBrPBco6r064gyyCalPfdzYuepjkVXhVBSpRcWdfLZu18ReCDIcLlp6hW/I848QAg6XtvbeRsQqJXqdFLl73scHAge8xPwWxdBI+oOEOIhiael0Cq2NQ9oe0FYCVwHh3PHMcyqyzmm469Qey7llWYMr0m1WbOG3Q82/BLyKtrobBhiwsryUGaOK1GIjcKQhROAXW10EqZuMSFt/UBCueF6Qt5yO4IzKzKjc5RurIrGUTF6hfVQtXEod+JQ2GlQY6qg8TjA2O6V47NWsEkrnvEPGcVAAbDuhbDSOoHMAgsZmYHO65q3jdgG9/ek2N40BO89hcldbfo76rbZ0HNOIGsBJNhzlcn4kz5+JqSLU2zoH/ue/RZqeLiBrq2Zu1n3KX+FBumwhW2S5s96iRUmk3PyTDE4TSJFxsbfL4XHzXsThgGhzTI+V+UD7LRlRwbvYn/AJhUIkbst2S50a7BTqE+MxrvCMx4pLTLJ9WobDVuRIEEyrzlONh3hSajQGw8UiwMJb/l1B6p5gchY8p426i4NDjtyvt+NleeHM7OKDKNXwi9muBUB8OrqA8zg3eo2CY9bUdiiYFHSmFTNVe4fzGWspvD2uDWaTUAaSHSGNIJk1CGlxsrA1BRwtzbD1HkDS11EXezXofUmTd0QGjmPWntBXUHuqgUKwJa6kXNBEueA4TUJ3bGpoEiTc9lZVWOI8qLi6o1rXS1wcDrLtflDKrA30nNAMNJAGomRdakc3opmdYKphKkElwf6LzsWjl2cJH8Kr2eZNBL2ASPSaLi3MLqbIxLX4fEtYHDSLPDpJBIAMD+60AF0e0Oqo2Y5e/CVfDqGQf8upsHAWHuibgdUy1JUxS+rtFKa3mi2GnHnBn3Cfg4ny/IorNsviXsFvWb7J6jt25JPVqqWUXF0PjKxplmMLH9J3+y6/8A4VZz56lAmxGto6EWd8wR8lw3DElwC6h/g9Sc/E1a3qMbpnqXmw+TSUM5VB2Mhdnb2OWyAoYm8IwOU8J2Po0q1YSypmPJTZi+Aq/RfJW3sYkNzWK87EFQLV5TTA+pUQdat3XqzoSfMMVAlYOJsTjg3cqtZxxJoB0pLnWfSS1u/wA1U80fULXEkjosqzW6N+IOJnGYMnoqTiapcS5xklFYhsXQVKk6o6G/sO56JkIk88jZpSpF7gGiSVZcpylrbuufr+31UOFoCmNLd/WPX9k1oyWnTy36x+E7joncrJMTVtA+KW4yi0AOaeZEE+Y7GYi2+yYVmN06m25EHf8A4SvEhcjJIjc0gAzYqalhXubIv9ef4Q/gnTqkc/037fBYbVMECYO9/wCdvkjoWTDEODYBIHSVNhJ5b7yNxB3B5e9CsJggbbmyaZe7SHSJkR0+Z6dlzCitl0yHMDivJDBiHAteXQPHBDQ0kkH0QDLBGqZBkK75BjWvY1pfrjyteZGsNsDqNi43MCTELkGGMGRIIMggwQRsZ5K+ZXmjcWP7v+c1gbYeYgEnXTgW38zYmwIuIQWE4l6qhBu3WuDq1DTa6pGpwB9HSYImC2TBmfksakSJ5FezzJg0msxo2bAa0yxzSXDYGWOdBMCQRIPRhictGKw4ZiIJcJDg3S5pPonTJ0uE3ExYpmHqo8R8QiC1pIbeXATrPsN7fVd7BKVXa3Dl9N/meD5Xtu14NrDp2VXzGmC/yiOwvfoO6a5pmLnuAbvcAAzpndrTzPftA6ojhjh+vi63gYaNf+pV3ZRbtuNzul5Ml/4Nxw2C5FktXEVRh6I1VXDzu9WkznJ6n7WXeciyWng6DaNPZt3O5ucd3FMeFuE8PgKIp0RcwXvPp1He04/Oy1zZ8GFB5GS1/CqMaRHRr+ZOqNSyrWDf5k9p1hCmwy2zYsGzWtYpHhHyUxzSpYpVgzdVclY1NDYuWrnrVxUbyiWVN0ByJ8VimtElUDiTNnOJDBM2Cd5jh3v9J1ugQYygAMPeU4eqsTZJw7u993G5SjjvTTYG7aj+guV0Yw1q4lxhjzi8W5rfQZ5B0mfMfnb4LUr0DklqxC/VVdDdvt1KaUKAY2G/E9e/7J/w5Tw2HePGois02e2Yc0H1mn2xuFJxPw//AE5Y+m7xcNUk0qoFj1a4cnDmFVGFdkMpX0IKQEidv5dG4QuY7v8AoR1HZBwmFAAtg/A9P2Wy0DEKx2EIGpo5AkC9jzHZJcRTJbI+I5wOacUsU4DSYsZ6mOx6FCZjhrGpTtvqA5e7suq9oxutMS06rmzpMTYxvC3o03GY2Fz/AD+bLRlMwTFhupcPVLdviPvfncrjgjL8RFoBvMn3Rtz3PzKZsILiYsZgIDDEai6Be8Jng3NBEifjCBsbFE+F0z5tvot21S1wcwlpBlpm4I2PvUTnAmdgT8l4RMTA6oQzpXDXE7cUCx8Cs0XHJ49tv3CcLieL10Xtexxa4GWkG7TE/dWSvxo6vSDXANcIDmtN6h6t5AW223myNEuSO9Fg4gz5obYnRtb0qh5NaOn19y5Zm+cvqvhm5kQ0yGzuxn3dz7Bb5tmVSu+AdTiNMjYA7tb0b1PP3I3hThh+LeWUzpYLVa0SAP8A66fUoJTQcIX0acM5DVxVQ06JAAjxavq0x7DepN12nhYUcDTFGk2Gjc+s49XHmVDhsLTw1FtGgzSxvzJ5knmUFUrKHLPkWRx0i318/aBASWvjtZkpUHc1E2tdQ5JOTBcbHFOsEYzEpGAVPTqEJOxbi0HYqrIQtHdRVqpR2X4F7xICdFN9BpaPDExus+OCos0yqsxpIv7lV25i8FV44uHYUIDgVC4x8/sFNi60EDpCEw7w2/xS3G428k9T8tiqmx/sE49z/wAGg4NP9x/kb1k8/gLrnmW0RSYI9IjfpPTuos7zb+qxIM/22HS3vJGp3xj9EdpMp+JVtkmaVvRhpTzIM58EOpVm+Jhqtn05vbZ7D6rx+qStAWJI52VN2iVp+gzibIv6fS9jvEw9STSqjYjm13suE3CFwokJvkOcCmHUqrfEw9SPEZzkbVGdHhTZjk/gaXMd4lJ8mnUAgOA9U9HDmEuaYcRc6mCIPLY9P2UWFedZHMbj7jsiPBLjpFu/IAbkpPVqhp103lwaQCdJBbMxabtMFDjlxZmWPJUMM1yh9H+6weU+mzp+ySS3VLRbvyJ6KxMz0uF9wNptfYg8wltagAfFpiW829P2+idOPtCsc31I9gH6SCEXIJnYKBjW7ib8unbup2hTNlqRtInnH6rD3c9uylZTaWm/m5dI/KHDSTAuT/CewWHAuNc5xAkk8hPz/wCUNb0GXJ9J3XsOjfr8lLmLD6DOfpO2BA+jR+qJyHKH4l4pUp021vj+fJZKQCg5ypBXDHD5xNTQ06af+pUG7v8Aa1doy3LadFjadNoaxogAfU9SoeHshZQY1rRsn3h2SZfZFnxcFoTY6jZVquHTsrpVpShzlwKD47Qn5ipmvAuhMK8l0p5m2V9EHgsJ1CRLFRTgj8sqQXRdIW1UqRhXqzQSO6RKFFGfwpR2tghMldCydrfDbHRUmmwDkmbM1NNtvknYJqD2Bm8OcY2i3YlogyuZZjgm+O+NpTunn1Sq4NAiU3w+QNIk3JuVY6mtEauHZyfF5sBYG5sqdxVn+qaVM8oc7oPZCAxmMe6YkTbulzsKQuQUm/QDg3Q5W/C1A4NdEi0juFUq9ODITTKMdpMHY7/Yp8HZLNUPcTVDjIaG8uvzUbBJj4noB3/C88RJ3AE25hDSQAPWcZPvP2H2RttA0H/1FFlo1Hv17AG3uv70Zhc+aGOpeix1y3cahs6DNx2j3pHUxDgQ2mSyASdNnG4uTutX1Kmum1zi5tQGzjqII5gm4+iGTa7NW+hvXrmmNUh1okAhpBFxHL3T8Sq7jsRbS0NAJ1ENkyeUuO++yY0K0BzSNQBuCSJ0naRcbIHNcs8OHsOqk7Y8wd9Du/1XL+GMHw9fkduR5j8jsnWUv841GAflfY9wq7TbJVkyzCS2D8D0P47IlOjuFjHF4LSSW7cx07jsVrQayCHWPI8o9ykbiHiAfV+h78wtalIOcNEXuRyb39yF12hkdaIWsLjA3/QDqegW9WGAgG27nG0x9B2RFVzKbDeGi7nHcnlP2C1yLIH44+LVBZhRdrPWqnqf9qW2kb2VxtQ4ioGU7NJF/a7n8Lt/B2Ssw1JrQL7k9T1KpNfImYauyqwDw5AI9g/groWX5i1zRCS5W9leFLjoeNIUupKxigpGYsLeQ6gjEWMrQPQtXETZY8RHHZ52ePGZNXYHBBuw0bIqm+VDjagAusktHYJ8ZJ2Kq4grIaSEK7GNJsQmFAWXnZZpL+n1LlGWNbIdio3uKkrG69TaF0EpQsZFqrM4Gr4bg48ldsHmTHDdUesBCFDyOZT8OWuifP4cfI30zluFy/UZ5LXH4K1laqOEhoChxWFEFOs8Wih08HLihMfgXUjInSf07K65bgJLjHOymxuW6rET1WqVGSxWU3C4/wDtuYbiDpPMH8FGQS0EXj6EFLs3yt+HdNzTJseh6FS5Zj4gSqVKyKUeLoy1h16+V2n3tAcfhcKXAYkOr6yfLTp295/hTCphqFQSHGm6CNg5t4nykiNuR+CiwuApUpGt1UnlpDW9vKCfr8F0tnR0Q0XeQvNi4l3zJKLw9fTYiWkAOadiFipRcXDUIAvH0UNULY0tGSTZHics8MhzCXU3Gx5g+y7v9U8y5tktweLLJBALHWcJm3foU5w7QACLtOx+x7/VYzVa0yV1MHe0bHmPhzXqumlT1GQyYJO7nch3d2GyPyzCGo8NALidmixcek8h1dyC6XkOQMokVHhr6wEB0eWmPZpA+iO+55oG6HRg5HKMq4YxGJqNq16Lm0WmW03y3V3IN/mrw+roGkiIG21uUBXXFU9Q7qkcZ0iKHjCzqZhw7OMfWEp23sOeNKNohGIa6QYIO4OyAqYR9LzUpez2Z8w93tKvYTMy42KfUMabJWV0KhkcOibB52DYmCN5sR7wUec2AE6ksxOEZV9IX5EWI+Kgw+Q0wZc+o8dCQB8YF0n5UVR8qLWyy5ZijUl3qiw7nsmLXJXRqiABYCwA2CKp1E/HlT0SZH8j5DOm5R4ylqCipVUU51lTVoHFByZV35T5pTCnSIESin0KhmBZCS4WIK8TJKOTI4qR73i+PCWPZBWJBW9FynFKblTUaYWrIsa4lmTyceJKLBnNKgxFgmzqEpPmdB8QEWJyb0SY/wDpx5U1oWsw8n3KDMaYiOab6dISvEXknkr2QICyinv70bXw3RD5KJaT1J+qbO2XR6Dl2V3MsC1zS0iQbEdVzjOMqdQdIuw7Hp2P5XW8W1VLOmAgiJm0dZ5I1KhM4KZWcnzFrQWupseCZkg6hbkQRa2ysFOsI8ga0dv3SHOOG6lEB7PM2JcBu38hC5dmRbz/AAqFLkiNxcWWKo1QuYjcsBrA6BLhu2xPvA5hS4rDO5tIjtHzXXRtCSrTK3wOcDDul7dbCCHM1aZ6Q7kQYMrbM8S2mIN3cm81eP8AC/8Aw4NZzcZjm+SzqVAjfo+oDy6Dmsc6QLjssP8AhzgtGFbXf/nVgHH/AGs9Vg6dT1PwVwFdKM5caFdzTZr5e08r7j4H6rVmMHVJ5WehjiuKH7KgVa47pNOErnrTIP2/VGOxlt0i4qxWrDvZzcA39VlhTjo5TlNWDBVrw7tlWX4QtembMSQEnKQuNluwsEKZ6RZXmHVMX4wKKSYpJDDDvRjHJHh8UBzTPCVwSm4XTCUQyo08lvRx5BEhTucNKhwVEVHXVWbOoQbZWsLjG0WHBVmuFlNVwjSNkn/otDgWmAm7a3lXyOaLc+eNjoOQmzBgaRCipmykxbtTvcpMPRXp4FJpJ9j8vj8lykzFAoh+HBCkGGhSgWXtYcPFHmNUz//Z"/>
          <p:cNvSpPr>
            <a:spLocks noChangeAspect="1" noChangeArrowheads="1"/>
          </p:cNvSpPr>
          <p:nvPr/>
        </p:nvSpPr>
        <p:spPr bwMode="auto">
          <a:xfrm>
            <a:off x="307975"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jpeg;base64,/9j/4AAQSkZJRgABAQAAAQABAAD/2wCEAAkGBxITEhQUExQUFRQXFxUUFxcXFBQVFBcVFRQWFhQUFhUYHSggGBolHRUVITEhJSkrLi4uFx8zODMsNygtLisBCgoKDg0OGhAQFywkHyQsLCwsLCwsLCwsLCwsLCwsLCwsLCwsLCwsLCwsLCwsLCwsLCwsNys3LCwsLDcsKyw3LP/AABEIAKAA8AMBIgACEQEDEQH/xAAcAAACAgMBAQAAAAAAAAAAAAAEBQMGAQIHAAj/xAA9EAABAwIEBAIJAwIFBAMAAAABAAIRAyEEBRIxBkFRYRMiMkJScYGRscHRoeHwFCMHM0Ni8ZKissIWU4L/xAAaAQADAQEBAQAAAAAAAAAAAAACAwQBAAUG/8QAJBEAAgICAgICAwEBAAAAAAAAAAECEQMhEjEEQRMiMlFhgQX/2gAMAwEAAhEDEQA/ABMmLnWKdnBxda5YxoMbJzUIiy8l7OyKpaFDaY5rWpRAgqXFPgiFpRJcltMKkls2p4sgRzSXHMJP3TbF4I7yg24dcpfsGUtGMLl43KJZobIKKoxEdFXc5a4HU02XXfQsKzLEgAQlYxpNhdaYfDPqbpphMpghNjFew0gOngC+6dYHL4TXB4IQmDMMmdDWA4fBhHNw4U9Ogoc0xrKAuJeRIHL3u7fVMjFydI5ulZpi67KLZPpH0W9e56NVSzXOoMvJc4+rMW7+yFDmeYvc43mobknZvQkdejf4UTsnLySXkk3PMkq6MVjVLv8AYr8nvoO/+RP5NpgdPN/5fsjcDnDXuETTfuL/AKgpLiMgewAzuJQjaZG+4/kgrlNphOCo7PwxxbqIpYgwdm1DaT0d0PdXXQvnvLcw9SpvsHdex7rpfB3FURRrutYMeTt/td+VjxxltAqTWmXoMWC1SSvEIHBBWRLy2cFqltUEeWVhZXHHlu1RhSgI4GMyhMe+GlFoLH0nOaQEwBlCflQAkIF7XCyePxdkoq1hqleEm0xqVi7GEtuUBQzOHAAGFYa+H1tS+nlAanRkmDkoYUHaxPJSDBA8oR2CyWqACAAO5hMqGTPPpEAdrovilJ9AcJP0U7MWGnsq9UxWu0fDmuujh+iTLhrPc2+SLw2Dp0/QYxsbQ0DfdPj41djI49bKBkHC1d4BLfDb1fY/9O6t2E4VpN9Nznn/AKR+l/1Tmq5eaVRHDCIaxoWYjI6QHklp5XkfGUqawyQdwrFinWVHzjianTe5jCHVeY5M7u6nsgljUnSNnGo8g3NsyFARY1DsOnc/hc14i4h0E31VTuSZ09z1PbkouJ+IiwlrXaqpnU4mdJP1d9Eg4cyKrjKkAw0XfUIkNm8dyq4QUFSJZO+w/AVnua5zWucG+Z7gJAk7uKYsLrGQHxLYkaucfgqx4N39JA8Oo2gKZ/tNZrL3PcGtD3bOqGD5Z9YC6WcRZAcO8VmNJoO3bu6kT6p7SfstoH5H6IqeaNqNMkBzRB1com46nYRy+KGp1Wu33QmPwhd5mXdG/tj8oLC1TN7Jco0OjPkg7Gw3lZSZTmwJFN5vEtJ9YflK86xUwAllVkgSSCCCCNwRsQtTpgTe6O+cFcV7UK56Bjyf+0/Yq+yvmvIM38T+2+1Qc+Th7QXW+DuJ3PijUPnFmu9odD3Wz65I5P0Xdy1UjStHJUl7DRheWVhAEeClUbVImQ6BZ5eXl5GYcsxVc2i55AblH4Dh2rVh1QeG3vdx/wDzyVpwWWUqV2NAPU3d80aFFDx0vyHpCrDZBSZ1d7z9gp2YNjbBjYPafqjlq4JqhFdI1JEQZHuXqROy8StC9bYyglpWZQfjLwqwiTM4hsKGtWa0XS7EZlGyq/EHELaVN1R7oA+ZPIAcyscg44v2FcZcSjD0S7d58tNntPOw+/wXHMTmDqQc0HVXfLqj+hO8Hrvfl9NM2z+pWqGo8w6C1g38Np3APtHmewHdB5NhW1qrGPf4bTzG7o2Y3lJ2Cbjg1skz5U/qugjh7ht+LqQCRTB8742Pst6n6Lp3DOKoUqbWeWm3k3Y0uQFZx/1XEEx26CUNkdfwneEWNbTGloDJPhPdAbRqO2c8zJI2mOYJa5jhS8GpTMuaHeQBrmvcJHmB5xIN7ix7NZJytjHMstFTS4DU5ps3UWgtPpBp5Ei09Lc0Dl9UnSx4Hgu8Vok69RBMtJdBFNotPM9BEmZDUq6D4h1CfI6NJc2Ny2BpHY3Fxfda5vlrXaqjGgPALnQ0EvgSOXmdawNpMkGAEIaKXn+SHDuD6ZLqJPl3lhMeR07HbdKsZhg4a2+lzHXuO/1XQMicalN9OoxhpkAhzZLH69Rd5iSXuEAlxvJuBCquc5M/D1AAZpuPlcf/ABd3+qOP20wZPjtFBrPBco6r064gyyCalPfdzYuepjkVXhVBSpRcWdfLZu18ReCDIcLlp6hW/I848QAg6XtvbeRsQqJXqdFLl73scHAge8xPwWxdBI+oOEOIhiael0Cq2NQ9oe0FYCVwHh3PHMcyqyzmm469Qey7llWYMr0m1WbOG3Q82/BLyKtrobBhiwsryUGaOK1GIjcKQhROAXW10EqZuMSFt/UBCueF6Qt5yO4IzKzKjc5RurIrGUTF6hfVQtXEod+JQ2GlQY6qg8TjA2O6V47NWsEkrnvEPGcVAAbDuhbDSOoHMAgsZmYHO65q3jdgG9/ek2N40BO89hcldbfo76rbZ0HNOIGsBJNhzlcn4kz5+JqSLU2zoH/ue/RZqeLiBrq2Zu1n3KX+FBumwhW2S5s96iRUmk3PyTDE4TSJFxsbfL4XHzXsThgGhzTI+V+UD7LRlRwbvYn/AJhUIkbst2S50a7BTqE+MxrvCMx4pLTLJ9WobDVuRIEEyrzlONh3hSajQGw8UiwMJb/l1B6p5gchY8p426i4NDjtyvt+NleeHM7OKDKNXwi9muBUB8OrqA8zg3eo2CY9bUdiiYFHSmFTNVe4fzGWspvD2uDWaTUAaSHSGNIJk1CGlxsrA1BRwtzbD1HkDS11EXezXofUmTd0QGjmPWntBXUHuqgUKwJa6kXNBEueA4TUJ3bGpoEiTc9lZVWOI8qLi6o1rXS1wcDrLtflDKrA30nNAMNJAGomRdakc3opmdYKphKkElwf6LzsWjl2cJH8Kr2eZNBL2ASPSaLi3MLqbIxLX4fEtYHDSLPDpJBIAMD+60AF0e0Oqo2Y5e/CVfDqGQf8upsHAWHuibgdUy1JUxS+rtFKa3mi2GnHnBn3Cfg4ny/IorNsviXsFvWb7J6jt25JPVqqWUXF0PjKxplmMLH9J3+y6/8A4VZz56lAmxGto6EWd8wR8lw3DElwC6h/g9Sc/E1a3qMbpnqXmw+TSUM5VB2Mhdnb2OWyAoYm8IwOU8J2Po0q1YSypmPJTZi+Aq/RfJW3sYkNzWK87EFQLV5TTA+pUQdat3XqzoSfMMVAlYOJsTjg3cqtZxxJoB0pLnWfSS1u/wA1U80fULXEkjosqzW6N+IOJnGYMnoqTiapcS5xklFYhsXQVKk6o6G/sO56JkIk88jZpSpF7gGiSVZcpylrbuufr+31UOFoCmNLd/WPX9k1oyWnTy36x+E7joncrJMTVtA+KW4yi0AOaeZEE+Y7GYi2+yYVmN06m25EHf8A4SvEhcjJIjc0gAzYqalhXubIv9ef4Q/gnTqkc/037fBYbVMECYO9/wCdvkjoWTDEODYBIHSVNhJ5b7yNxB3B5e9CsJggbbmyaZe7SHSJkR0+Z6dlzCitl0yHMDivJDBiHAteXQPHBDQ0kkH0QDLBGqZBkK75BjWvY1pfrjyteZGsNsDqNi43MCTELkGGMGRIIMggwQRsZ5K+ZXmjcWP7v+c1gbYeYgEnXTgW38zYmwIuIQWE4l6qhBu3WuDq1DTa6pGpwB9HSYImC2TBmfksakSJ5FezzJg0msxo2bAa0yxzSXDYGWOdBMCQRIPRhictGKw4ZiIJcJDg3S5pPonTJ0uE3ExYpmHqo8R8QiC1pIbeXATrPsN7fVd7BKVXa3Dl9N/meD5Xtu14NrDp2VXzGmC/yiOwvfoO6a5pmLnuAbvcAAzpndrTzPftA6ojhjh+vi63gYaNf+pV3ZRbtuNzul5Ml/4Nxw2C5FktXEVRh6I1VXDzu9WkznJ6n7WXeciyWng6DaNPZt3O5ucd3FMeFuE8PgKIp0RcwXvPp1He04/Oy1zZ8GFB5GS1/CqMaRHRr+ZOqNSyrWDf5k9p1hCmwy2zYsGzWtYpHhHyUxzSpYpVgzdVclY1NDYuWrnrVxUbyiWVN0ByJ8VimtElUDiTNnOJDBM2Cd5jh3v9J1ugQYygAMPeU4eqsTZJw7u993G5SjjvTTYG7aj+guV0Yw1q4lxhjzi8W5rfQZ5B0mfMfnb4LUr0DklqxC/VVdDdvt1KaUKAY2G/E9e/7J/w5Tw2HePGois02e2Yc0H1mn2xuFJxPw//AE5Y+m7xcNUk0qoFj1a4cnDmFVGFdkMpX0IKQEidv5dG4QuY7v8AoR1HZBwmFAAtg/A9P2Wy0DEKx2EIGpo5AkC9jzHZJcRTJbI+I5wOacUsU4DSYsZ6mOx6FCZjhrGpTtvqA5e7suq9oxutMS06rmzpMTYxvC3o03GY2Fz/AD+bLRlMwTFhupcPVLdviPvfncrjgjL8RFoBvMn3Rtz3PzKZsILiYsZgIDDEai6Be8Jng3NBEifjCBsbFE+F0z5tvot21S1wcwlpBlpm4I2PvUTnAmdgT8l4RMTA6oQzpXDXE7cUCx8Cs0XHJ49tv3CcLieL10Xtexxa4GWkG7TE/dWSvxo6vSDXANcIDmtN6h6t5AW223myNEuSO9Fg4gz5obYnRtb0qh5NaOn19y5Zm+cvqvhm5kQ0yGzuxn3dz7Bb5tmVSu+AdTiNMjYA7tb0b1PP3I3hThh+LeWUzpYLVa0SAP8A66fUoJTQcIX0acM5DVxVQ06JAAjxavq0x7DepN12nhYUcDTFGk2Gjc+s49XHmVDhsLTw1FtGgzSxvzJ5knmUFUrKHLPkWRx0i318/aBASWvjtZkpUHc1E2tdQ5JOTBcbHFOsEYzEpGAVPTqEJOxbi0HYqrIQtHdRVqpR2X4F7xICdFN9BpaPDExus+OCos0yqsxpIv7lV25i8FV44uHYUIDgVC4x8/sFNi60EDpCEw7w2/xS3G428k9T8tiqmx/sE49z/wAGg4NP9x/kb1k8/gLrnmW0RSYI9IjfpPTuos7zb+qxIM/22HS3vJGp3xj9EdpMp+JVtkmaVvRhpTzIM58EOpVm+Jhqtn05vbZ7D6rx+qStAWJI52VN2iVp+gzibIv6fS9jvEw9STSqjYjm13suE3CFwokJvkOcCmHUqrfEw9SPEZzkbVGdHhTZjk/gaXMd4lJ8mnUAgOA9U9HDmEuaYcRc6mCIPLY9P2UWFedZHMbj7jsiPBLjpFu/IAbkpPVqhp103lwaQCdJBbMxabtMFDjlxZmWPJUMM1yh9H+6weU+mzp+ySS3VLRbvyJ6KxMz0uF9wNptfYg8wltagAfFpiW829P2+idOPtCsc31I9gH6SCEXIJnYKBjW7ib8unbup2hTNlqRtInnH6rD3c9uylZTaWm/m5dI/KHDSTAuT/CewWHAuNc5xAkk8hPz/wCUNb0GXJ9J3XsOjfr8lLmLD6DOfpO2BA+jR+qJyHKH4l4pUp021vj+fJZKQCg5ypBXDHD5xNTQ06af+pUG7v8Aa1doy3LadFjadNoaxogAfU9SoeHshZQY1rRsn3h2SZfZFnxcFoTY6jZVquHTsrpVpShzlwKD47Qn5ipmvAuhMK8l0p5m2V9EHgsJ1CRLFRTgj8sqQXRdIW1UqRhXqzQSO6RKFFGfwpR2tghMldCydrfDbHRUmmwDkmbM1NNtvknYJqD2Bm8OcY2i3YlogyuZZjgm+O+NpTunn1Sq4NAiU3w+QNIk3JuVY6mtEauHZyfF5sBYG5sqdxVn+qaVM8oc7oPZCAxmMe6YkTbulzsKQuQUm/QDg3Q5W/C1A4NdEi0juFUq9ODITTKMdpMHY7/Yp8HZLNUPcTVDjIaG8uvzUbBJj4noB3/C88RJ3AE25hDSQAPWcZPvP2H2RttA0H/1FFlo1Hv17AG3uv70Zhc+aGOpeix1y3cahs6DNx2j3pHUxDgQ2mSyASdNnG4uTutX1Kmum1zi5tQGzjqII5gm4+iGTa7NW+hvXrmmNUh1okAhpBFxHL3T8Sq7jsRbS0NAJ1ENkyeUuO++yY0K0BzSNQBuCSJ0naRcbIHNcs8OHsOqk7Y8wd9Du/1XL+GMHw9fkduR5j8jsnWUv841GAflfY9wq7TbJVkyzCS2D8D0P47IlOjuFjHF4LSSW7cx07jsVrQayCHWPI8o9ykbiHiAfV+h78wtalIOcNEXuRyb39yF12hkdaIWsLjA3/QDqegW9WGAgG27nG0x9B2RFVzKbDeGi7nHcnlP2C1yLIH44+LVBZhRdrPWqnqf9qW2kb2VxtQ4ioGU7NJF/a7n8Lt/B2Ssw1JrQL7k9T1KpNfImYauyqwDw5AI9g/groWX5i1zRCS5W9leFLjoeNIUupKxigpGYsLeQ6gjEWMrQPQtXETZY8RHHZ52ePGZNXYHBBuw0bIqm+VDjagAusktHYJ8ZJ2Kq4grIaSEK7GNJsQmFAWXnZZpL+n1LlGWNbIdio3uKkrG69TaF0EpQsZFqrM4Gr4bg48ldsHmTHDdUesBCFDyOZT8OWuifP4cfI30zluFy/UZ5LXH4K1laqOEhoChxWFEFOs8Wih08HLihMfgXUjInSf07K65bgJLjHOymxuW6rET1WqVGSxWU3C4/wDtuYbiDpPMH8FGQS0EXj6EFLs3yt+HdNzTJseh6FS5Zj4gSqVKyKUeLoy1h16+V2n3tAcfhcKXAYkOr6yfLTp295/hTCphqFQSHGm6CNg5t4nykiNuR+CiwuApUpGt1UnlpDW9vKCfr8F0tnR0Q0XeQvNi4l3zJKLw9fTYiWkAOadiFipRcXDUIAvH0UNULY0tGSTZHics8MhzCXU3Gx5g+y7v9U8y5tktweLLJBALHWcJm3foU5w7QACLtOx+x7/VYzVa0yV1MHe0bHmPhzXqumlT1GQyYJO7nch3d2GyPyzCGo8NALidmixcek8h1dyC6XkOQMokVHhr6wEB0eWmPZpA+iO+55oG6HRg5HKMq4YxGJqNq16Lm0WmW03y3V3IN/mrw+roGkiIG21uUBXXFU9Q7qkcZ0iKHjCzqZhw7OMfWEp23sOeNKNohGIa6QYIO4OyAqYR9LzUpez2Z8w93tKvYTMy42KfUMabJWV0KhkcOibB52DYmCN5sR7wUec2AE6ksxOEZV9IX5EWI+Kgw+Q0wZc+o8dCQB8YF0n5UVR8qLWyy5ZijUl3qiw7nsmLXJXRqiABYCwA2CKp1E/HlT0SZH8j5DOm5R4ylqCipVUU51lTVoHFByZV35T5pTCnSIESin0KhmBZCS4WIK8TJKOTI4qR73i+PCWPZBWJBW9FynFKblTUaYWrIsa4lmTyceJKLBnNKgxFgmzqEpPmdB8QEWJyb0SY/wDpx5U1oWsw8n3KDMaYiOab6dISvEXknkr2QICyinv70bXw3RD5KJaT1J+qbO2XR6Dl2V3MsC1zS0iQbEdVzjOMqdQdIuw7Hp2P5XW8W1VLOmAgiJm0dZ5I1KhM4KZWcnzFrQWupseCZkg6hbkQRa2ysFOsI8ga0dv3SHOOG6lEB7PM2JcBu38hC5dmRbz/AAqFLkiNxcWWKo1QuYjcsBrA6BLhu2xPvA5hS4rDO5tIjtHzXXRtCSrTK3wOcDDul7dbCCHM1aZ6Q7kQYMrbM8S2mIN3cm81eP8AC/8Aw4NZzcZjm+SzqVAjfo+oDy6Dmsc6QLjssP8AhzgtGFbXf/nVgHH/AGs9Vg6dT1PwVwFdKM5caFdzTZr5e08r7j4H6rVmMHVJ5WehjiuKH7KgVa47pNOErnrTIP2/VGOxlt0i4qxWrDvZzcA39VlhTjo5TlNWDBVrw7tlWX4QtembMSQEnKQuNluwsEKZ6RZXmHVMX4wKKSYpJDDDvRjHJHh8UBzTPCVwSm4XTCUQyo08lvRx5BEhTucNKhwVEVHXVWbOoQbZWsLjG0WHBVmuFlNVwjSNkn/otDgWmAm7a3lXyOaLc+eNjoOQmzBgaRCipmykxbtTvcpMPRXp4FJpJ9j8vj8lykzFAoh+HBCkGGhSgWXtYcPFHmNUz//Z"/>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http://1.bp.blogspot.com/_4VmCaPH4vig/S7p3oA3ExHI/AAAAAAAAAAU/4UjcD4s66F8/s1600/mobilephonesc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5812" y="4643689"/>
            <a:ext cx="1853579" cy="13861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encrypted-tbn1.gstatic.com/images?q=tbn:ANd9GcRFWIQkQ9As_sqs_3yazllkskolyyczEa-crdL9n5Lvn6TtI1dTm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5816" y="2929017"/>
            <a:ext cx="1745969" cy="127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684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0"/>
            <a:ext cx="10515600" cy="677612"/>
          </a:xfrm>
        </p:spPr>
        <p:txBody>
          <a:bodyPr>
            <a:normAutofit/>
          </a:bodyPr>
          <a:lstStyle/>
          <a:p>
            <a:r>
              <a:rPr lang="si-LK" sz="3200" dirty="0"/>
              <a:t>තතු  බෑම ඇතිවිය හැකි ආකාර</a:t>
            </a:r>
            <a:endParaRPr lang="en-US" sz="3200" dirty="0"/>
          </a:p>
        </p:txBody>
      </p:sp>
      <p:sp>
        <p:nvSpPr>
          <p:cNvPr id="3" name="Content Placeholder 2"/>
          <p:cNvSpPr>
            <a:spLocks noGrp="1"/>
          </p:cNvSpPr>
          <p:nvPr>
            <p:ph idx="1"/>
          </p:nvPr>
        </p:nvSpPr>
        <p:spPr/>
        <p:txBody>
          <a:bodyPr/>
          <a:lstStyle/>
          <a:p>
            <a:r>
              <a:rPr lang="en-US" dirty="0"/>
              <a:t>email </a:t>
            </a:r>
            <a:r>
              <a:rPr lang="en-US" dirty="0" smtClean="0"/>
              <a:t>spoofing</a:t>
            </a:r>
            <a:endParaRPr lang="si-LK" dirty="0" smtClean="0"/>
          </a:p>
          <a:p>
            <a:r>
              <a:rPr lang="en-US" dirty="0"/>
              <a:t>instant </a:t>
            </a:r>
            <a:r>
              <a:rPr lang="en-US" dirty="0" smtClean="0"/>
              <a:t>messaging</a:t>
            </a:r>
            <a:endParaRPr lang="si-LK" dirty="0" smtClean="0"/>
          </a:p>
          <a:p>
            <a:r>
              <a:rPr lang="en-US" dirty="0"/>
              <a:t>social web sites, </a:t>
            </a:r>
            <a:endParaRPr lang="si-LK" dirty="0" smtClean="0"/>
          </a:p>
          <a:p>
            <a:r>
              <a:rPr lang="en-US" dirty="0" smtClean="0"/>
              <a:t>auction sites</a:t>
            </a:r>
            <a:endParaRPr lang="si-LK" dirty="0" smtClean="0"/>
          </a:p>
          <a:p>
            <a:r>
              <a:rPr lang="en-US" dirty="0"/>
              <a:t>online payment </a:t>
            </a:r>
            <a:r>
              <a:rPr lang="en-US" dirty="0" smtClean="0"/>
              <a:t>processors</a:t>
            </a:r>
            <a:endParaRPr lang="si-LK" dirty="0" smtClean="0"/>
          </a:p>
          <a:p>
            <a:endParaRPr lang="si-LK" dirty="0"/>
          </a:p>
          <a:p>
            <a:pPr marL="0" indent="0">
              <a:buNone/>
            </a:pPr>
            <a:r>
              <a:rPr lang="en-US" dirty="0"/>
              <a:t>Phishing is an example of social engineering</a:t>
            </a:r>
            <a:endParaRPr lang="si-LK" dirty="0" smtClean="0"/>
          </a:p>
          <a:p>
            <a:endParaRPr lang="si-LK" dirty="0" smtClean="0"/>
          </a:p>
          <a:p>
            <a:endParaRPr lang="si-LK" dirty="0" smtClean="0"/>
          </a:p>
          <a:p>
            <a:endParaRPr lang="si-LK" dirty="0"/>
          </a:p>
          <a:p>
            <a:endParaRPr lang="en-US" dirty="0"/>
          </a:p>
        </p:txBody>
      </p:sp>
    </p:spTree>
    <p:extLst>
      <p:ext uri="{BB962C8B-B14F-4D97-AF65-F5344CB8AC3E}">
        <p14:creationId xmlns:p14="http://schemas.microsoft.com/office/powerpoint/2010/main" val="1029548293"/>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3" y="365125"/>
            <a:ext cx="10920663" cy="1325563"/>
          </a:xfrm>
        </p:spPr>
        <p:txBody>
          <a:bodyPr>
            <a:noAutofit/>
          </a:bodyPr>
          <a:lstStyle/>
          <a:p>
            <a:pPr algn="ctr"/>
            <a:r>
              <a:rPr lang="en-US" sz="3200" dirty="0"/>
              <a:t>Protection against unauthorized malicious accesses </a:t>
            </a:r>
            <a:r>
              <a:rPr lang="si-LK" sz="3200" dirty="0"/>
              <a:t/>
            </a:r>
            <a:br>
              <a:rPr lang="si-LK" sz="3200" dirty="0"/>
            </a:br>
            <a:r>
              <a:rPr lang="si-LK" sz="3200" dirty="0"/>
              <a:t>බල නොලත්/අවසර නොලත් හානිකර ප්‍රවේශවීම් වලින් ආරක්ෂා වීම</a:t>
            </a:r>
            <a:endParaRPr lang="en-US" sz="3200" dirty="0"/>
          </a:p>
        </p:txBody>
      </p:sp>
      <p:pic>
        <p:nvPicPr>
          <p:cNvPr id="5" name="Content Placeholder 4"/>
          <p:cNvPicPr>
            <a:picLocks noGrp="1" noChangeAspect="1"/>
          </p:cNvPicPr>
          <p:nvPr>
            <p:ph idx="1"/>
          </p:nvPr>
        </p:nvPicPr>
        <p:blipFill>
          <a:blip r:embed="rId2"/>
          <a:stretch>
            <a:fillRect/>
          </a:stretch>
        </p:blipFill>
        <p:spPr>
          <a:xfrm>
            <a:off x="532398" y="1862680"/>
            <a:ext cx="11345069" cy="4217277"/>
          </a:xfrm>
          <a:prstGeom prst="rect">
            <a:avLst/>
          </a:prstGeom>
        </p:spPr>
      </p:pic>
    </p:spTree>
    <p:extLst>
      <p:ext uri="{BB962C8B-B14F-4D97-AF65-F5344CB8AC3E}">
        <p14:creationId xmlns:p14="http://schemas.microsoft.com/office/powerpoint/2010/main" val="3257701440"/>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437421" y="422034"/>
          <a:ext cx="10018713" cy="879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304801" y="1864898"/>
            <a:ext cx="6643267" cy="4182980"/>
          </a:xfrm>
        </p:spPr>
        <p:txBody>
          <a:bodyPr>
            <a:normAutofit/>
          </a:bodyPr>
          <a:lstStyle/>
          <a:p>
            <a:r>
              <a:rPr lang="si-LK" dirty="0" smtClean="0"/>
              <a:t>පරිගණක ජාල හරහා සිදුවිය හැකි බාහිර උපද්‍රව වලින් පරිගණක ආරක්ෂාකර ගැනීම සඳහා යොදා ගන්නා පද්ධතියකි. </a:t>
            </a:r>
          </a:p>
          <a:p>
            <a:pPr lvl="1"/>
            <a:r>
              <a:rPr lang="en-US" dirty="0" smtClean="0"/>
              <a:t>Hackers, Malicious Software</a:t>
            </a:r>
          </a:p>
          <a:p>
            <a:r>
              <a:rPr lang="si-LK" dirty="0" smtClean="0"/>
              <a:t>පරිගණක ජාල අරක්ෂක පද්ධතියකි. </a:t>
            </a:r>
          </a:p>
          <a:p>
            <a:r>
              <a:rPr lang="si-LK" dirty="0" smtClean="0"/>
              <a:t>අනවසරයෙන් පරිගණක පද්ධතියකට ඇතුල් වීම වැලැක්වීම මෙහි අරමුණයි</a:t>
            </a:r>
          </a:p>
          <a:p>
            <a:r>
              <a:rPr lang="en-US" dirty="0" smtClean="0"/>
              <a:t>Software </a:t>
            </a:r>
            <a:r>
              <a:rPr lang="si-LK" dirty="0" smtClean="0"/>
              <a:t>හා </a:t>
            </a:r>
            <a:r>
              <a:rPr lang="en-US" dirty="0" smtClean="0"/>
              <a:t>Hardware </a:t>
            </a:r>
            <a:r>
              <a:rPr lang="si-LK" dirty="0" smtClean="0"/>
              <a:t>යන වර්ග දෙකෙන්ම සමන්විතයි.</a:t>
            </a:r>
          </a:p>
        </p:txBody>
      </p:sp>
      <p:pic>
        <p:nvPicPr>
          <p:cNvPr id="5" name="Picture 4"/>
          <p:cNvPicPr>
            <a:picLocks noChangeAspect="1"/>
          </p:cNvPicPr>
          <p:nvPr/>
        </p:nvPicPr>
        <p:blipFill>
          <a:blip r:embed="rId7"/>
          <a:stretch>
            <a:fillRect/>
          </a:stretch>
        </p:blipFill>
        <p:spPr>
          <a:xfrm>
            <a:off x="7445375" y="2013021"/>
            <a:ext cx="4010759" cy="2302175"/>
          </a:xfrm>
          <a:prstGeom prst="rect">
            <a:avLst/>
          </a:prstGeom>
        </p:spPr>
      </p:pic>
    </p:spTree>
    <p:extLst>
      <p:ext uri="{BB962C8B-B14F-4D97-AF65-F5344CB8AC3E}">
        <p14:creationId xmlns:p14="http://schemas.microsoft.com/office/powerpoint/2010/main" val="2783027280"/>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 port scanner is an application designed to probe a server or host for open ports. This is often used by administrators to verify security policies of their networks and by attackers to identify network services running on a host and exploit vulnerabilities.</a:t>
            </a:r>
          </a:p>
        </p:txBody>
      </p:sp>
    </p:spTree>
    <p:extLst>
      <p:ext uri="{BB962C8B-B14F-4D97-AF65-F5344CB8AC3E}">
        <p14:creationId xmlns:p14="http://schemas.microsoft.com/office/powerpoint/2010/main" val="2838428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i-LK" dirty="0" smtClean="0"/>
              <a:t>වායුගෝලය තුල දත්ත සම්ප්‍රේෂණ ආකාර</a:t>
            </a:r>
            <a:endParaRPr lang="en-US" dirty="0"/>
          </a:p>
        </p:txBody>
      </p:sp>
      <p:sp>
        <p:nvSpPr>
          <p:cNvPr id="3" name="Content Placeholder 2"/>
          <p:cNvSpPr>
            <a:spLocks noGrp="1"/>
          </p:cNvSpPr>
          <p:nvPr>
            <p:ph idx="1"/>
          </p:nvPr>
        </p:nvSpPr>
        <p:spPr/>
        <p:txBody>
          <a:bodyPr/>
          <a:lstStyle/>
          <a:p>
            <a:r>
              <a:rPr lang="en-US" dirty="0" smtClean="0"/>
              <a:t>Ground propagation - </a:t>
            </a:r>
            <a:r>
              <a:rPr lang="si-LK" dirty="0" smtClean="0"/>
              <a:t>භූමිය ආසන්නයේ දත්ත සම්ප්‍රේෂණය </a:t>
            </a:r>
            <a:endParaRPr lang="en-US" dirty="0" smtClean="0"/>
          </a:p>
          <a:p>
            <a:endParaRPr lang="en-US" dirty="0" smtClean="0"/>
          </a:p>
          <a:p>
            <a:r>
              <a:rPr lang="en-US" dirty="0" smtClean="0"/>
              <a:t>Sky Propagation - </a:t>
            </a:r>
            <a:r>
              <a:rPr lang="si-LK" dirty="0" smtClean="0"/>
              <a:t>චන්ද්‍රිකා භාවිතා කරමින් දත්ත සම්ප්‍රේෂණය</a:t>
            </a:r>
          </a:p>
          <a:p>
            <a:endParaRPr lang="en-US" dirty="0" smtClean="0"/>
          </a:p>
          <a:p>
            <a:r>
              <a:rPr lang="en-US" dirty="0" smtClean="0"/>
              <a:t>Line of Sight Propagation</a:t>
            </a:r>
            <a:r>
              <a:rPr lang="si-LK" dirty="0" smtClean="0"/>
              <a:t> –</a:t>
            </a:r>
          </a:p>
          <a:p>
            <a:pPr lvl="1"/>
            <a:r>
              <a:rPr lang="si-LK" dirty="0" smtClean="0"/>
              <a:t>භුමිය මත පිහිටි සම්ප්‍රේෂක කුළුණු 2ක් අතර දත්ත සම්ප්‍රේෂණය</a:t>
            </a:r>
          </a:p>
          <a:p>
            <a:pPr lvl="1"/>
            <a:endParaRPr lang="en-US" dirty="0"/>
          </a:p>
          <a:p>
            <a:r>
              <a:rPr lang="si-LK" dirty="0" smtClean="0"/>
              <a:t>ඉහත ආකාර 3 සඳහාම ක්‍ෂුද්‍ර තරංග භාවිතා කරයි.</a:t>
            </a:r>
            <a:endParaRPr lang="en-US" dirty="0" smtClean="0"/>
          </a:p>
          <a:p>
            <a:endParaRPr lang="en-US" dirty="0"/>
          </a:p>
        </p:txBody>
      </p:sp>
    </p:spTree>
    <p:extLst>
      <p:ext uri="{BB962C8B-B14F-4D97-AF65-F5344CB8AC3E}">
        <p14:creationId xmlns:p14="http://schemas.microsoft.com/office/powerpoint/2010/main" val="140679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Line of Sight Propagation –</a:t>
            </a:r>
            <a:br>
              <a:rPr lang="en-US" sz="3100" dirty="0"/>
            </a:br>
            <a:r>
              <a:rPr lang="si-LK" sz="3100" dirty="0"/>
              <a:t>භුමිය මත පිහිටි සම්ප්‍රේෂක කුළුණු 2ක් අතර දත්ත සම්ප්‍රේෂණය</a:t>
            </a:r>
            <a:r>
              <a:rPr lang="si-LK" dirty="0"/>
              <a:t/>
            </a:r>
            <a:br>
              <a:rPr lang="si-LK" dirty="0"/>
            </a:br>
            <a:endParaRPr lang="en-US" dirty="0"/>
          </a:p>
        </p:txBody>
      </p:sp>
      <p:pic>
        <p:nvPicPr>
          <p:cNvPr id="4" name="Content Placeholder 3"/>
          <p:cNvPicPr>
            <a:picLocks noGrp="1" noChangeAspect="1"/>
          </p:cNvPicPr>
          <p:nvPr>
            <p:ph idx="1"/>
          </p:nvPr>
        </p:nvPicPr>
        <p:blipFill>
          <a:blip r:embed="rId2"/>
          <a:stretch>
            <a:fillRect/>
          </a:stretch>
        </p:blipFill>
        <p:spPr>
          <a:xfrm>
            <a:off x="2286000" y="2720185"/>
            <a:ext cx="7620000" cy="2562225"/>
          </a:xfrm>
          <a:prstGeom prst="rect">
            <a:avLst/>
          </a:prstGeom>
        </p:spPr>
      </p:pic>
    </p:spTree>
    <p:extLst>
      <p:ext uri="{BB962C8B-B14F-4D97-AF65-F5344CB8AC3E}">
        <p14:creationId xmlns:p14="http://schemas.microsoft.com/office/powerpoint/2010/main" val="3019629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668545"/>
          </a:xfrm>
        </p:spPr>
        <p:txBody>
          <a:bodyPr>
            <a:normAutofit/>
          </a:bodyPr>
          <a:lstStyle/>
          <a:p>
            <a:r>
              <a:rPr lang="en-US" sz="3200" dirty="0"/>
              <a:t>Ground propagation - </a:t>
            </a:r>
            <a:r>
              <a:rPr lang="si-LK" sz="3200" dirty="0"/>
              <a:t>භූමිය ආසන්නයේ දත්ත සම්ප්‍රේෂණය </a:t>
            </a:r>
            <a:endParaRPr lang="en-US" sz="3200" dirty="0"/>
          </a:p>
        </p:txBody>
      </p:sp>
      <p:sp>
        <p:nvSpPr>
          <p:cNvPr id="3" name="Content Placeholder 2"/>
          <p:cNvSpPr>
            <a:spLocks noGrp="1"/>
          </p:cNvSpPr>
          <p:nvPr>
            <p:ph idx="1"/>
          </p:nvPr>
        </p:nvSpPr>
        <p:spPr>
          <a:xfrm>
            <a:off x="626165" y="1322046"/>
            <a:ext cx="6638931" cy="5251036"/>
          </a:xfrm>
        </p:spPr>
        <p:txBody>
          <a:bodyPr/>
          <a:lstStyle/>
          <a:p>
            <a:pPr>
              <a:lnSpc>
                <a:spcPct val="150000"/>
              </a:lnSpc>
            </a:pPr>
            <a:r>
              <a:rPr lang="si-LK" dirty="0"/>
              <a:t>සම්ප්‍රේෂණය සඳහා පෘථිවි පෘෂ්ඨය හා අයනගෝලය අතර ප්‍රදේශය භාවිතා කරන රේඩියෝ තරංග ප්‍රචාරණ ක්‍රමය</a:t>
            </a:r>
            <a:r>
              <a:rPr lang="si-LK" dirty="0" smtClean="0"/>
              <a:t>.</a:t>
            </a:r>
          </a:p>
          <a:p>
            <a:pPr>
              <a:lnSpc>
                <a:spcPct val="150000"/>
              </a:lnSpc>
            </a:pPr>
            <a:r>
              <a:rPr lang="en-US" dirty="0" smtClean="0"/>
              <a:t>Radio </a:t>
            </a:r>
            <a:r>
              <a:rPr lang="en-US" dirty="0"/>
              <a:t>Waves – Below </a:t>
            </a:r>
            <a:r>
              <a:rPr lang="en-US" dirty="0" smtClean="0"/>
              <a:t>2MHz </a:t>
            </a:r>
            <a:endParaRPr lang="si-LK" dirty="0" smtClean="0"/>
          </a:p>
          <a:p>
            <a:pPr>
              <a:lnSpc>
                <a:spcPct val="150000"/>
              </a:lnSpc>
            </a:pPr>
            <a:r>
              <a:rPr lang="si-LK" dirty="0" smtClean="0"/>
              <a:t>ප්‍රාද</a:t>
            </a:r>
            <a:r>
              <a:rPr lang="si-LK" dirty="0"/>
              <a:t>ේශීය ගුවන් විදුලි සන්නිවේදන ආවරණය</a:t>
            </a:r>
            <a:endParaRPr lang="en-US" dirty="0"/>
          </a:p>
        </p:txBody>
      </p:sp>
      <p:pic>
        <p:nvPicPr>
          <p:cNvPr id="4" name="Picture 3"/>
          <p:cNvPicPr>
            <a:picLocks noChangeAspect="1"/>
          </p:cNvPicPr>
          <p:nvPr/>
        </p:nvPicPr>
        <p:blipFill>
          <a:blip r:embed="rId2"/>
          <a:stretch>
            <a:fillRect/>
          </a:stretch>
        </p:blipFill>
        <p:spPr>
          <a:xfrm>
            <a:off x="7746441" y="1993401"/>
            <a:ext cx="3371851" cy="1352551"/>
          </a:xfrm>
          <a:prstGeom prst="rect">
            <a:avLst/>
          </a:prstGeom>
        </p:spPr>
      </p:pic>
    </p:spTree>
    <p:extLst>
      <p:ext uri="{BB962C8B-B14F-4D97-AF65-F5344CB8AC3E}">
        <p14:creationId xmlns:p14="http://schemas.microsoft.com/office/powerpoint/2010/main" val="24132304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
            <a:ext cx="10515600" cy="655292"/>
          </a:xfrm>
        </p:spPr>
        <p:txBody>
          <a:bodyPr>
            <a:normAutofit/>
          </a:bodyPr>
          <a:lstStyle/>
          <a:p>
            <a:r>
              <a:rPr lang="en-US" sz="3200" dirty="0"/>
              <a:t>Sky Propagation - </a:t>
            </a:r>
            <a:r>
              <a:rPr lang="si-LK" sz="3200" dirty="0"/>
              <a:t>චන්ද්‍රිකා භාවිතා කරමින් දත්ත සම්ප්‍රේෂණය</a:t>
            </a:r>
            <a:endParaRPr lang="en-US" sz="3200" dirty="0"/>
          </a:p>
        </p:txBody>
      </p:sp>
      <p:sp>
        <p:nvSpPr>
          <p:cNvPr id="3" name="Content Placeholder 2"/>
          <p:cNvSpPr>
            <a:spLocks noGrp="1"/>
          </p:cNvSpPr>
          <p:nvPr>
            <p:ph idx="1"/>
          </p:nvPr>
        </p:nvSpPr>
        <p:spPr>
          <a:xfrm>
            <a:off x="599660" y="1070251"/>
            <a:ext cx="11102011" cy="4351339"/>
          </a:xfrm>
        </p:spPr>
        <p:txBody>
          <a:bodyPr/>
          <a:lstStyle/>
          <a:p>
            <a:r>
              <a:rPr lang="si-LK" dirty="0"/>
              <a:t>නැව්, ගුවන් යානා 2 -30 </a:t>
            </a:r>
            <a:r>
              <a:rPr lang="en-US" dirty="0"/>
              <a:t>MHz</a:t>
            </a:r>
          </a:p>
          <a:p>
            <a:endParaRPr lang="en-US" dirty="0"/>
          </a:p>
        </p:txBody>
      </p:sp>
      <p:pic>
        <p:nvPicPr>
          <p:cNvPr id="4" name="Picture 3"/>
          <p:cNvPicPr>
            <a:picLocks noChangeAspect="1"/>
          </p:cNvPicPr>
          <p:nvPr/>
        </p:nvPicPr>
        <p:blipFill>
          <a:blip r:embed="rId2"/>
          <a:stretch>
            <a:fillRect/>
          </a:stretch>
        </p:blipFill>
        <p:spPr>
          <a:xfrm>
            <a:off x="3773784" y="2260825"/>
            <a:ext cx="4644432" cy="2726424"/>
          </a:xfrm>
          <a:prstGeom prst="rect">
            <a:avLst/>
          </a:prstGeom>
        </p:spPr>
      </p:pic>
    </p:spTree>
    <p:extLst>
      <p:ext uri="{BB962C8B-B14F-4D97-AF65-F5344CB8AC3E}">
        <p14:creationId xmlns:p14="http://schemas.microsoft.com/office/powerpoint/2010/main" val="11765643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050315"/>
          </a:xfrm>
        </p:spPr>
        <p:txBody>
          <a:bodyPr/>
          <a:lstStyle/>
          <a:p>
            <a:pPr algn="ctr"/>
            <a:r>
              <a:rPr lang="en-US" dirty="0" smtClean="0"/>
              <a:t>Microwaves ……</a:t>
            </a:r>
            <a:endParaRPr lang="en-US" dirty="0"/>
          </a:p>
        </p:txBody>
      </p:sp>
      <p:sp>
        <p:nvSpPr>
          <p:cNvPr id="3" name="Content Placeholder 2"/>
          <p:cNvSpPr>
            <a:spLocks noGrp="1"/>
          </p:cNvSpPr>
          <p:nvPr>
            <p:ph idx="1"/>
          </p:nvPr>
        </p:nvSpPr>
        <p:spPr>
          <a:xfrm>
            <a:off x="474948" y="1415440"/>
            <a:ext cx="11399729" cy="4947781"/>
          </a:xfrm>
        </p:spPr>
        <p:txBody>
          <a:bodyPr/>
          <a:lstStyle/>
          <a:p>
            <a:r>
              <a:rPr lang="si-LK" dirty="0" smtClean="0"/>
              <a:t>ක්ෂුද්‍ර තරංග ප්‍රධාන ආකාර 2කින් භාවිතා කරයි</a:t>
            </a:r>
          </a:p>
          <a:p>
            <a:endParaRPr lang="si-LK" dirty="0" smtClean="0"/>
          </a:p>
          <a:p>
            <a:pPr lvl="1" indent="-457189">
              <a:lnSpc>
                <a:spcPct val="150000"/>
              </a:lnSpc>
              <a:buFont typeface="+mj-lt"/>
              <a:buAutoNum type="arabicPeriod"/>
            </a:pPr>
            <a:r>
              <a:rPr lang="en-US" dirty="0"/>
              <a:t>Terrestrial Microwaves - </a:t>
            </a:r>
            <a:r>
              <a:rPr lang="si-LK" dirty="0"/>
              <a:t>භෞමික</a:t>
            </a:r>
            <a:endParaRPr lang="en-US" dirty="0"/>
          </a:p>
          <a:p>
            <a:pPr lvl="1" indent="-457189">
              <a:lnSpc>
                <a:spcPct val="150000"/>
              </a:lnSpc>
              <a:buFont typeface="+mj-lt"/>
              <a:buAutoNum type="arabicPeriod"/>
            </a:pPr>
            <a:r>
              <a:rPr lang="en-US" dirty="0"/>
              <a:t>Satellite Microwaves - </a:t>
            </a:r>
            <a:r>
              <a:rPr lang="si-LK" dirty="0"/>
              <a:t>චන්ද්‍රිකා</a:t>
            </a:r>
            <a:endParaRPr lang="en-US" dirty="0"/>
          </a:p>
        </p:txBody>
      </p:sp>
    </p:spTree>
    <p:extLst>
      <p:ext uri="{BB962C8B-B14F-4D97-AF65-F5344CB8AC3E}">
        <p14:creationId xmlns:p14="http://schemas.microsoft.com/office/powerpoint/2010/main" val="14274157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383" y="228653"/>
            <a:ext cx="10515600" cy="794935"/>
          </a:xfrm>
        </p:spPr>
        <p:txBody>
          <a:bodyPr>
            <a:normAutofit/>
          </a:bodyPr>
          <a:lstStyle/>
          <a:p>
            <a:pPr algn="ctr"/>
            <a:r>
              <a:rPr lang="en-US" sz="3200" dirty="0"/>
              <a:t>Terrestrial Microwaves- </a:t>
            </a:r>
            <a:r>
              <a:rPr lang="si-LK" sz="3200" dirty="0"/>
              <a:t>භෞමික</a:t>
            </a:r>
            <a:r>
              <a:rPr lang="en-US" sz="3200" dirty="0"/>
              <a:t> </a:t>
            </a:r>
            <a:r>
              <a:rPr lang="si-LK" sz="3200" dirty="0"/>
              <a:t>ක්ෂුද්‍ර තරංග</a:t>
            </a:r>
            <a:endParaRPr lang="en-US" sz="3200" dirty="0"/>
          </a:p>
        </p:txBody>
      </p:sp>
      <p:sp>
        <p:nvSpPr>
          <p:cNvPr id="3" name="Content Placeholder 2"/>
          <p:cNvSpPr>
            <a:spLocks noGrp="1"/>
          </p:cNvSpPr>
          <p:nvPr>
            <p:ph idx="1"/>
          </p:nvPr>
        </p:nvSpPr>
        <p:spPr>
          <a:xfrm>
            <a:off x="647134" y="1023583"/>
            <a:ext cx="11158183" cy="5690147"/>
          </a:xfrm>
        </p:spPr>
        <p:txBody>
          <a:bodyPr>
            <a:normAutofit/>
          </a:bodyPr>
          <a:lstStyle/>
          <a:p>
            <a:pPr>
              <a:lnSpc>
                <a:spcPct val="150000"/>
              </a:lnSpc>
            </a:pPr>
            <a:r>
              <a:rPr lang="si-LK" dirty="0" smtClean="0"/>
              <a:t>පහල පට්ටමේ ගිගා හර්ට්ස් තරංග සංඛ්‍යාත පරාසයක් භාවිතා කරයි. </a:t>
            </a:r>
            <a:endParaRPr lang="en-US" dirty="0" smtClean="0"/>
          </a:p>
          <a:p>
            <a:pPr>
              <a:lnSpc>
                <a:spcPct val="150000"/>
              </a:lnSpc>
            </a:pPr>
            <a:r>
              <a:rPr lang="si-LK" dirty="0" smtClean="0"/>
              <a:t>දිගු දුර දත්ත සන්නිවේදනයට භාවිතා කරයි</a:t>
            </a:r>
            <a:endParaRPr lang="en-US" dirty="0" smtClean="0"/>
          </a:p>
          <a:p>
            <a:pPr>
              <a:lnSpc>
                <a:spcPct val="150000"/>
              </a:lnSpc>
            </a:pPr>
            <a:r>
              <a:rPr lang="en-US" dirty="0" smtClean="0"/>
              <a:t>Unicast Transmission - (Cellular Phones, Satellite Networks, Wireless LANS</a:t>
            </a:r>
            <a:r>
              <a:rPr lang="si-LK" dirty="0" smtClean="0"/>
              <a:t> (දන්නා ස්ථාන 2ක් අතර දත්ත සම්ප්‍රේෂණය)</a:t>
            </a:r>
          </a:p>
          <a:p>
            <a:pPr>
              <a:lnSpc>
                <a:spcPct val="150000"/>
              </a:lnSpc>
            </a:pPr>
            <a:r>
              <a:rPr lang="si-LK" dirty="0" smtClean="0"/>
              <a:t>සියළුම </a:t>
            </a:r>
            <a:r>
              <a:rPr lang="en-US" dirty="0" smtClean="0"/>
              <a:t>line-of-sight</a:t>
            </a:r>
            <a:r>
              <a:rPr lang="si-LK" dirty="0" smtClean="0"/>
              <a:t> </a:t>
            </a:r>
            <a:r>
              <a:rPr lang="en-US" dirty="0" smtClean="0"/>
              <a:t>propagation</a:t>
            </a:r>
            <a:r>
              <a:rPr lang="si-LK" dirty="0"/>
              <a:t> </a:t>
            </a:r>
            <a:r>
              <a:rPr lang="si-LK" dirty="0" smtClean="0"/>
              <a:t>සන්නිවේදනයන්ට භාවිතා කරයි</a:t>
            </a:r>
          </a:p>
          <a:p>
            <a:pPr lvl="1">
              <a:lnSpc>
                <a:spcPct val="150000"/>
              </a:lnSpc>
            </a:pPr>
            <a:r>
              <a:rPr lang="en-US" sz="2800" dirty="0"/>
              <a:t>Ex:- Telephone relay towers </a:t>
            </a:r>
            <a:r>
              <a:rPr lang="si-LK" sz="2800" dirty="0"/>
              <a:t>අතර</a:t>
            </a:r>
            <a:endParaRPr lang="en-US" sz="2800" dirty="0"/>
          </a:p>
          <a:p>
            <a:pPr lvl="1">
              <a:lnSpc>
                <a:spcPct val="150000"/>
              </a:lnSpc>
            </a:pPr>
            <a:r>
              <a:rPr lang="en-US" sz="2800" dirty="0"/>
              <a:t>Parabolic Disc antenna </a:t>
            </a:r>
            <a:r>
              <a:rPr lang="si-LK" sz="2800" dirty="0"/>
              <a:t>අතර</a:t>
            </a:r>
            <a:endParaRPr lang="en-US" sz="2800" dirty="0"/>
          </a:p>
          <a:p>
            <a:endParaRPr lang="en-US" dirty="0" smtClean="0"/>
          </a:p>
          <a:p>
            <a:endParaRPr lang="si-LK" dirty="0" smtClean="0"/>
          </a:p>
          <a:p>
            <a:endParaRPr lang="en-US" dirty="0"/>
          </a:p>
        </p:txBody>
      </p:sp>
      <p:pic>
        <p:nvPicPr>
          <p:cNvPr id="4" name="Picture 3"/>
          <p:cNvPicPr>
            <a:picLocks noChangeAspect="1"/>
          </p:cNvPicPr>
          <p:nvPr/>
        </p:nvPicPr>
        <p:blipFill>
          <a:blip r:embed="rId3"/>
          <a:stretch>
            <a:fillRect/>
          </a:stretch>
        </p:blipFill>
        <p:spPr>
          <a:xfrm>
            <a:off x="6911875" y="4937366"/>
            <a:ext cx="4716019" cy="1776367"/>
          </a:xfrm>
          <a:prstGeom prst="rect">
            <a:avLst/>
          </a:prstGeom>
        </p:spPr>
      </p:pic>
    </p:spTree>
    <p:extLst>
      <p:ext uri="{BB962C8B-B14F-4D97-AF65-F5344CB8AC3E}">
        <p14:creationId xmlns:p14="http://schemas.microsoft.com/office/powerpoint/2010/main" val="20927911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679" y="105822"/>
            <a:ext cx="10515600" cy="774743"/>
          </a:xfrm>
        </p:spPr>
        <p:txBody>
          <a:bodyPr>
            <a:normAutofit/>
          </a:bodyPr>
          <a:lstStyle/>
          <a:p>
            <a:pPr algn="ctr"/>
            <a:r>
              <a:rPr lang="fi-FI" sz="3200" dirty="0"/>
              <a:t>Microwaves for sattelite transmission</a:t>
            </a:r>
            <a:endParaRPr lang="en-US" sz="3200" dirty="0"/>
          </a:p>
        </p:txBody>
      </p:sp>
      <p:pic>
        <p:nvPicPr>
          <p:cNvPr id="5" name="Content Placeholder 4"/>
          <p:cNvPicPr>
            <a:picLocks noGrp="1" noChangeAspect="1"/>
          </p:cNvPicPr>
          <p:nvPr>
            <p:ph idx="1"/>
          </p:nvPr>
        </p:nvPicPr>
        <p:blipFill>
          <a:blip r:embed="rId3"/>
          <a:stretch>
            <a:fillRect/>
          </a:stretch>
        </p:blipFill>
        <p:spPr>
          <a:xfrm>
            <a:off x="1343168" y="880562"/>
            <a:ext cx="9225429" cy="3878013"/>
          </a:xfrm>
          <a:prstGeom prst="rect">
            <a:avLst/>
          </a:prstGeom>
        </p:spPr>
      </p:pic>
      <p:sp>
        <p:nvSpPr>
          <p:cNvPr id="4" name="TextBox 3"/>
          <p:cNvSpPr txBox="1"/>
          <p:nvPr/>
        </p:nvSpPr>
        <p:spPr>
          <a:xfrm>
            <a:off x="974678" y="5240744"/>
            <a:ext cx="7527877" cy="1477328"/>
          </a:xfrm>
          <a:prstGeom prst="rect">
            <a:avLst/>
          </a:prstGeom>
          <a:noFill/>
        </p:spPr>
        <p:txBody>
          <a:bodyPr wrap="square" rtlCol="0">
            <a:spAutoFit/>
          </a:bodyPr>
          <a:lstStyle/>
          <a:p>
            <a:pPr marL="342891" indent="-342891">
              <a:lnSpc>
                <a:spcPct val="150000"/>
              </a:lnSpc>
              <a:buFont typeface="+mj-lt"/>
              <a:buAutoNum type="arabicPeriod"/>
            </a:pPr>
            <a:r>
              <a:rPr lang="en-US" sz="2000" dirty="0"/>
              <a:t>GEOS – Geosynchronous Orbiting Satellite (22300 miles)</a:t>
            </a:r>
          </a:p>
          <a:p>
            <a:pPr marL="342891" indent="-342891">
              <a:lnSpc>
                <a:spcPct val="150000"/>
              </a:lnSpc>
              <a:buFont typeface="+mj-lt"/>
              <a:buAutoNum type="arabicPeriod"/>
            </a:pPr>
            <a:r>
              <a:rPr lang="en-US" sz="2000" dirty="0"/>
              <a:t>LEOS –Low Earth Orbiting Satellite (325-1000 miles)</a:t>
            </a:r>
          </a:p>
          <a:p>
            <a:pPr marL="342891" indent="-342891">
              <a:lnSpc>
                <a:spcPct val="150000"/>
              </a:lnSpc>
              <a:buFont typeface="+mj-lt"/>
              <a:buAutoNum type="arabicPeriod"/>
            </a:pPr>
            <a:r>
              <a:rPr lang="en-US" sz="2000" dirty="0"/>
              <a:t>MEOS - Medium Earth Orbiting Satellite (6000-10000 miles)</a:t>
            </a:r>
          </a:p>
        </p:txBody>
      </p:sp>
    </p:spTree>
    <p:extLst>
      <p:ext uri="{BB962C8B-B14F-4D97-AF65-F5344CB8AC3E}">
        <p14:creationId xmlns:p14="http://schemas.microsoft.com/office/powerpoint/2010/main" val="7817625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061723" y="365124"/>
            <a:ext cx="9788248" cy="6122293"/>
          </a:xfrm>
          <a:prstGeom prst="rect">
            <a:avLst/>
          </a:prstGeom>
        </p:spPr>
      </p:pic>
    </p:spTree>
    <p:extLst>
      <p:ext uri="{BB962C8B-B14F-4D97-AF65-F5344CB8AC3E}">
        <p14:creationId xmlns:p14="http://schemas.microsoft.com/office/powerpoint/2010/main" val="456906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740344"/>
          </a:xfrm>
        </p:spPr>
        <p:txBody>
          <a:bodyPr>
            <a:normAutofit/>
          </a:bodyPr>
          <a:lstStyle/>
          <a:p>
            <a:pPr algn="ctr"/>
            <a:r>
              <a:rPr lang="en-US" sz="3200" dirty="0"/>
              <a:t>Laser - </a:t>
            </a:r>
            <a:r>
              <a:rPr lang="si-LK" sz="3200" dirty="0"/>
              <a:t>ලෙසර් කිරණ</a:t>
            </a:r>
            <a:endParaRPr lang="en-US" sz="3200" dirty="0"/>
          </a:p>
        </p:txBody>
      </p:sp>
      <p:pic>
        <p:nvPicPr>
          <p:cNvPr id="4" name="Content Placeholder 3"/>
          <p:cNvPicPr>
            <a:picLocks noGrp="1" noChangeAspect="1"/>
          </p:cNvPicPr>
          <p:nvPr>
            <p:ph idx="1"/>
          </p:nvPr>
        </p:nvPicPr>
        <p:blipFill>
          <a:blip r:embed="rId3"/>
          <a:stretch>
            <a:fillRect/>
          </a:stretch>
        </p:blipFill>
        <p:spPr>
          <a:xfrm>
            <a:off x="838204" y="2908385"/>
            <a:ext cx="7600089" cy="2656868"/>
          </a:xfrm>
          <a:prstGeom prst="rect">
            <a:avLst/>
          </a:prstGeom>
        </p:spPr>
      </p:pic>
      <p:sp>
        <p:nvSpPr>
          <p:cNvPr id="5" name="Rectangle 4"/>
          <p:cNvSpPr/>
          <p:nvPr/>
        </p:nvSpPr>
        <p:spPr>
          <a:xfrm>
            <a:off x="838204" y="1237667"/>
            <a:ext cx="9821449" cy="1077218"/>
          </a:xfrm>
          <a:prstGeom prst="rect">
            <a:avLst/>
          </a:prstGeom>
        </p:spPr>
        <p:txBody>
          <a:bodyPr wrap="square">
            <a:spAutoFit/>
          </a:bodyPr>
          <a:lstStyle/>
          <a:p>
            <a:r>
              <a:rPr lang="en-US" sz="3200" dirty="0"/>
              <a:t>an acronym for Laser = "light amplification by stimulated emission of radiation".</a:t>
            </a:r>
            <a:endParaRPr lang="en-US" dirty="0"/>
          </a:p>
        </p:txBody>
      </p:sp>
      <p:sp>
        <p:nvSpPr>
          <p:cNvPr id="3" name="Rectangle 2"/>
          <p:cNvSpPr/>
          <p:nvPr/>
        </p:nvSpPr>
        <p:spPr>
          <a:xfrm>
            <a:off x="8831580" y="2447079"/>
            <a:ext cx="2884171" cy="923330"/>
          </a:xfrm>
          <a:prstGeom prst="rect">
            <a:avLst/>
          </a:prstGeom>
        </p:spPr>
        <p:txBody>
          <a:bodyPr wrap="square">
            <a:spAutoFit/>
          </a:bodyPr>
          <a:lstStyle/>
          <a:p>
            <a:r>
              <a:rPr lang="si-LK" dirty="0"/>
              <a:t>උත්තේජනය කරන ලද විකිරණ විමෝචනය මගින් ආලෝකය විස්තාරණය කිරීම</a:t>
            </a:r>
            <a:endParaRPr lang="en-US" dirty="0"/>
          </a:p>
        </p:txBody>
      </p:sp>
    </p:spTree>
    <p:extLst>
      <p:ext uri="{BB962C8B-B14F-4D97-AF65-F5344CB8AC3E}">
        <p14:creationId xmlns:p14="http://schemas.microsoft.com/office/powerpoint/2010/main" val="9561070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667" y="215000"/>
            <a:ext cx="10515600" cy="876821"/>
          </a:xfrm>
        </p:spPr>
        <p:txBody>
          <a:bodyPr>
            <a:normAutofit fontScale="90000"/>
          </a:bodyPr>
          <a:lstStyle/>
          <a:p>
            <a:pPr algn="ctr"/>
            <a:r>
              <a:rPr lang="si-LK" sz="3200" dirty="0"/>
              <a:t>දත්ත සන්නිවේදන පද්ධතියක සංරචක</a:t>
            </a:r>
            <a:br>
              <a:rPr lang="si-LK" sz="3200" dirty="0"/>
            </a:br>
            <a:r>
              <a:rPr lang="en-US" sz="2800" dirty="0"/>
              <a:t>Component of Data communication system</a:t>
            </a:r>
            <a:endParaRPr lang="en-US" sz="3200" dirty="0"/>
          </a:p>
        </p:txBody>
      </p:sp>
      <p:sp>
        <p:nvSpPr>
          <p:cNvPr id="3" name="Content Placeholder 2"/>
          <p:cNvSpPr>
            <a:spLocks noGrp="1"/>
          </p:cNvSpPr>
          <p:nvPr>
            <p:ph idx="1"/>
          </p:nvPr>
        </p:nvSpPr>
        <p:spPr>
          <a:xfrm>
            <a:off x="565245" y="1253963"/>
            <a:ext cx="11403843" cy="5228727"/>
          </a:xfrm>
        </p:spPr>
        <p:txBody>
          <a:bodyPr>
            <a:normAutofit/>
          </a:bodyPr>
          <a:lstStyle/>
          <a:p>
            <a:pPr marL="0" indent="0">
              <a:buNone/>
            </a:pPr>
            <a:r>
              <a:rPr lang="si-LK" dirty="0"/>
              <a:t>දත්ත සන්නිවේදනය සඳහා ප්‍රධා</a:t>
            </a:r>
            <a:r>
              <a:rPr lang="si-LK" dirty="0" smtClean="0"/>
              <a:t>න</a:t>
            </a:r>
            <a:r>
              <a:rPr lang="en-US" dirty="0" smtClean="0"/>
              <a:t> </a:t>
            </a:r>
            <a:r>
              <a:rPr lang="si-LK" dirty="0" smtClean="0"/>
              <a:t>සංරචක</a:t>
            </a:r>
          </a:p>
          <a:p>
            <a:pPr marL="514338" indent="-514338">
              <a:lnSpc>
                <a:spcPct val="150000"/>
              </a:lnSpc>
              <a:buFont typeface="+mj-lt"/>
              <a:buAutoNum type="arabicPeriod"/>
            </a:pPr>
            <a:r>
              <a:rPr lang="en-US" dirty="0" smtClean="0"/>
              <a:t>Sender </a:t>
            </a:r>
            <a:r>
              <a:rPr lang="si-LK" dirty="0" smtClean="0"/>
              <a:t>(දත්ත ප්‍රභවය/දත්ත යවන්නා)</a:t>
            </a:r>
            <a:r>
              <a:rPr lang="en-US" dirty="0" smtClean="0"/>
              <a:t> /Transmitter (</a:t>
            </a:r>
            <a:r>
              <a:rPr lang="si-LK" dirty="0" smtClean="0"/>
              <a:t>සම්ප්‍රේෂකය)</a:t>
            </a:r>
          </a:p>
          <a:p>
            <a:pPr marL="514338" indent="-514338">
              <a:lnSpc>
                <a:spcPct val="150000"/>
              </a:lnSpc>
              <a:buFont typeface="+mj-lt"/>
              <a:buAutoNum type="arabicPeriod"/>
            </a:pPr>
            <a:r>
              <a:rPr lang="en-US" dirty="0" smtClean="0"/>
              <a:t>Receiver (</a:t>
            </a:r>
            <a:r>
              <a:rPr lang="si-LK" dirty="0" smtClean="0"/>
              <a:t>දත්ත ග්‍රාහකයා)</a:t>
            </a:r>
          </a:p>
          <a:p>
            <a:pPr marL="514338" indent="-514338">
              <a:lnSpc>
                <a:spcPct val="150000"/>
              </a:lnSpc>
              <a:buFont typeface="+mj-lt"/>
              <a:buAutoNum type="arabicPeriod"/>
            </a:pPr>
            <a:r>
              <a:rPr lang="en-US" dirty="0" smtClean="0"/>
              <a:t>Data Transmission Media</a:t>
            </a:r>
            <a:r>
              <a:rPr lang="si-LK" dirty="0" smtClean="0"/>
              <a:t> (දත්ත සම්ප්‍රේෂණ මාධ්‍ය)</a:t>
            </a:r>
            <a:endParaRPr lang="en-US" dirty="0" smtClean="0"/>
          </a:p>
          <a:p>
            <a:pPr lvl="1">
              <a:lnSpc>
                <a:spcPct val="150000"/>
              </a:lnSpc>
            </a:pPr>
            <a:endParaRPr lang="si-LK" dirty="0" smtClean="0"/>
          </a:p>
          <a:p>
            <a:pPr marL="514338" indent="-514338">
              <a:lnSpc>
                <a:spcPct val="150000"/>
              </a:lnSpc>
              <a:buFont typeface="+mj-lt"/>
              <a:buAutoNum type="arabicPeriod"/>
            </a:pPr>
            <a:r>
              <a:rPr lang="en-US" dirty="0" smtClean="0"/>
              <a:t>Protocols </a:t>
            </a:r>
            <a:r>
              <a:rPr lang="si-LK" dirty="0" smtClean="0"/>
              <a:t>(නියමාවලි)</a:t>
            </a:r>
            <a:endParaRPr lang="en-US" dirty="0"/>
          </a:p>
        </p:txBody>
      </p:sp>
    </p:spTree>
    <p:extLst>
      <p:ext uri="{BB962C8B-B14F-4D97-AF65-F5344CB8AC3E}">
        <p14:creationId xmlns:p14="http://schemas.microsoft.com/office/powerpoint/2010/main" val="25864370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 y="1698145"/>
            <a:ext cx="7443377" cy="4626352"/>
          </a:xfrm>
          <a:noFill/>
          <a:ln>
            <a:noFill/>
          </a:ln>
        </p:spPr>
        <p:style>
          <a:lnRef idx="2">
            <a:schemeClr val="accent2"/>
          </a:lnRef>
          <a:fillRef idx="1">
            <a:schemeClr val="lt1"/>
          </a:fillRef>
          <a:effectRef idx="0">
            <a:schemeClr val="accent2"/>
          </a:effectRef>
          <a:fontRef idx="minor">
            <a:schemeClr val="dk1"/>
          </a:fontRef>
        </p:style>
        <p:txBody>
          <a:bodyPr>
            <a:normAutofit/>
          </a:bodyPr>
          <a:lstStyle/>
          <a:p>
            <a:pPr lvl="1">
              <a:lnSpc>
                <a:spcPct val="200000"/>
              </a:lnSpc>
            </a:pPr>
            <a:r>
              <a:rPr lang="si-LK" sz="2800" dirty="0"/>
              <a:t>1994 දී </a:t>
            </a:r>
            <a:r>
              <a:rPr lang="en-US" sz="2800" dirty="0"/>
              <a:t>Ericson </a:t>
            </a:r>
            <a:r>
              <a:rPr lang="si-LK" sz="2800" dirty="0"/>
              <a:t>සමාගම ප්‍රථම වරට සොයාගන්නා ලදි. කෙටි දුරක් සඳහා දත්ත සම්ප්‍රෙෂණයට භාවිතා කරන අතර </a:t>
            </a:r>
            <a:r>
              <a:rPr lang="en-US" sz="2800" dirty="0"/>
              <a:t>UHF </a:t>
            </a:r>
            <a:r>
              <a:rPr lang="si-LK" sz="2800" dirty="0"/>
              <a:t>ගුවන් විදුලි තරංග යොදා ගනී. (</a:t>
            </a:r>
            <a:r>
              <a:rPr lang="en-US" sz="2800" dirty="0"/>
              <a:t>2.4 to 2.485 GHz</a:t>
            </a:r>
            <a:r>
              <a:rPr lang="si-LK" sz="2800" dirty="0"/>
              <a:t>)</a:t>
            </a:r>
            <a:endParaRPr lang="en-US" sz="2800" dirty="0"/>
          </a:p>
          <a:p>
            <a:pPr lvl="1">
              <a:lnSpc>
                <a:spcPct val="200000"/>
              </a:lnSpc>
            </a:pPr>
            <a:r>
              <a:rPr lang="en-US" sz="2800" b="1" dirty="0"/>
              <a:t>IEEE 802.15.1</a:t>
            </a:r>
            <a:r>
              <a:rPr lang="en-US" sz="2800" dirty="0"/>
              <a:t> </a:t>
            </a:r>
            <a:r>
              <a:rPr lang="si-LK" sz="2800" dirty="0"/>
              <a:t>සම්මතය භාවිතා කරයි</a:t>
            </a:r>
          </a:p>
          <a:p>
            <a:pPr lvl="1"/>
            <a:endParaRPr lang="en-US" sz="2800" dirty="0"/>
          </a:p>
        </p:txBody>
      </p:sp>
      <p:sp>
        <p:nvSpPr>
          <p:cNvPr id="4" name="AutoShape 2" descr="data:image/jpeg;base64,/9j/4AAQSkZJRgABAQAAAQABAAD/2wCEAAkGBxQRDxQUEBQWFBQQEBQQDxAQFA8PFBAQFBQXFxQVFRQYHCggGBolHBQVIT0hJikrLi4uFx81ODMsNygtLisBCgoKDg0OGhAQGiwmICQsLCwvLCwsLCwsLCwsLCwsLDAvLCwsLCwsLCwsLCwsLCwsLCwsLCwsLCwsLCwsLCwsLP/AABEIAMwAzAMBEQACEQEDEQH/xAAcAAABBQEBAQAAAAAAAAAAAAAFAAMEBgcCAQj/xABLEAABAwICBQcHCQUFCQEAAAABAAIDBBEFIQYSMUFREyIyYXGBsQcUQlKRodEjYnKCkqKywfAzQ1Nz4SQ0RMLiFiU1VZPD0tPxFf/EABsBAAIDAQEBAAAAAAAAAAAAAAAEAgMFAQYH/8QAOREAAgEDAgMFBgUEAQUBAAAAAAECAwQREjETIUEFMlFhgSIzcbHB0QZCkaHhFCM08FJTcqLS8RX/2gAMAwEAAhEDEQA/ANxQAkAJACQAkAJACQAkAAsc0vo6O4qJ2NcNsbTrv+y3NN0LC4r9yLx49CEqkY7sA/7ezT/3CglkB2TVLhSxdouCXD2J3/8ALp0/f1UvJc3/AAVO4XRHonxaXpS0tMN4ZHJUEd5cAjRYw2UpeqRXx5nowetd08Tmz/hQ08Q94cfejjW62or1bf2OcSfidjApv+Y1ntpf/Uuf1FP/AKMP/L/2DiS8T0YXVt6GJTHhysVNIO8Na2/tRxaD3or0bX1ZziT8TsTYnHsmpqjgJIZKYnva9wUdFnL8so+qf0RLjzHW6XSxD+10UrBvkpXNrGDuAD/ulQdhCfuqiflL2X9V+5YrhdUF8G0lpavKnmY52+O+rION2HP3JavZ1qPfi0vHp+pbGcZbMLJYmJACQAkAJACQAkAJACQAkAJACQAkAJACQBUtLfKBS0F2X5acbIIiLg7g92xnvPUtKz7LrXPPaPi/p4lNStGHxKe+fE8Uznk8yp3fuodYSObwJyPtt2blqKFnadxa5eL2/wB/3IrKtOXkg1gejFLSW5KIFwz5SSz3343OzuS1e8rVu9Ll4LYgkHhIk8HR+L9bFCRJBLkW6hPC5PUltT1DWhaQfIf6JhCrGS9TwRPDIjAHJkXcBkGYvhEFT+3ja4jNr+i9pGwteMwUxRr1aXcfp0/QCBFPX0OdPJ57CP8AD1R1Zmjgyf0vrD2qyULa4760S8Y7eq+xZGtKPmWXRrTKnrTqNJjnb06aYakrSNot6XckLrs+rb+0+cf+S2GoVYz2LEkSwSAEgBIASAEgBIASAEgBIASAGayrZDG6SVwYxg1nvcbBoHWpwhKclGKy2cbSWWY7pT5RJ66U02GBzI3c0zC7ZJBvIP7tnXt7F6e07JpW8eLcc34dF93+wlVuG+UR7RjReKls99pJtpe4ZMPzB+e1curydXkuURdFpbKs9xO5HRIuaQydtkUcHcjkcuai4hksGEn5P6x8Aka/eHbfukatpeTu5v7M5uaP3Z4ger1blKnPPJ7katLqiBMLJmPMUIxkVmAycGRdwGTgyruk5kbdKpaQyBcewWKqALrslZnFPHzZGOGyxG1NW9xOlyXNPdPYBYBp5NRytpsV5zDlDXNvmBs5Qb+3aN4O1RuezKdeLq22/WP2GadxjlI0+GVr2hzCHNcA5rmkODmnMEEbQvPyi4vD3HDtcASAEgBIASAEgBIASAImLYlHSwvmncGMjF3E+4AbyeCto0Z1pqEFls5KSisswHS3SufFqgMaC2EO+RgB+/Id538AvZ2djSsqep85dX9EZtWs5/AseAYWyljs3Nzs5H73Hh1DqSVxWlVll7FS5BlkqWcQyPslUHEMjrZVHSGRwSrmkMjscmai4hktOCm8X1j4BZlx3zQtu4T1QMAbEKPk7lv7PeB+7PEfN8OzY1SqZ5PcUr0ce1EEVLLJyLyJ5Ibnq1I5kbdIpYDI26RdSDI06RSUTuSBidKyeMslF2n2tPEHcVdSnKnLVEMgPRfSqbB6jkJyZKRxu3eYwT02fm1M3djTvocSHKfz8n9GXUq7g8PY26jqmSxtkicHskaHMe03DmnYQvJThKEnGSw0aCaayh5ROiQAkAJACQAkAN1E7Y2Oe9wa1jS57nGwa0C5JKlGLk1GK5s43g+efKDpg7Ep7Mu2niJELMxrn+I4cTuG4d69t2bYK1hz7z3+xm162t8tiToxh/JM13dN4+y3cFG6q63pWyKMlhZIk2jmR9kig4nMj7JFFxDI62RR0nMjjZFHSdyOxSZqMohkuWj5vD9Y+AWRdd80rT3fqEkuNCQABxOg5O5b+z3j+Ef/AA8OzY5Rq55Pf5iNxQx7UQBVxEFaEHkRyQXvVyQZGnSKWkMjLpFLAZGXyKSRLIJxyhFREWnpDNjuDvgUxQqOnLIZI/k10zdQTeb1JtTPcQdb/DyX6XU3iO/jeXanZ6uYcSn3l+6+/gM29bS8PY3lpuLjMHMEbwvGmieoASAEgBIASAMe8smlhc7zGB3NbZ1W4b3bWx9g2ntHWvT9iWOF/UTX/b9/sJXNX8qM7wak15RfY3nO7tgW7WnpiINlzY9ZjRxskMeo4I5H2PUGiOSTHdQYZHcwonMnoejB3I7FJmoyiGovWjR+Q+ufALEvPeGtZP8At+oVSo2RoK5j5ZI2u58JbyjNhAc0OaesEHbxB4KbhJRUnsyKkm2vAkkKBIrmL4bqAub+z3jbyX+jw7Nj9vXzye/z/kzrm3x7cSsVsJaVp05ZM/IOe9XpBkac9TwdyMveu4OpjD3qSRJMqek9JZ4ePTyd9If08Fo2s8x0+BLJpXkc0tMsfmU558Lb0zjtfENrO1vh2Lz/AG3Y6JceGz3+Pj6/M0LarlaWaevPjYkAJACQAD0zx4UFFJMbawGrC0+lK7JotvG/sBTdjau5rKn06/ArqT0RbPmt73Pc57yXOe4ue47XOJuSe9e9SUUktkZMpZ5h7AY7MJ3uPuH6KVrvLwVNhpjks0QbH2OUcEchDD4HSODWgkuNgBvKpqyUFlgsyeEaPg2AMijIkAc54s++YA4D4rz1xdyqSzHkkbNC1jCPtc2wFiuDmJ1trT+zdx+afnD3p2hda1z3M65t3SeVsAJ4y0rQi0xTJxE/NSlHkGo0HRU/2f658AsC+976G1YP+16hhJjpSIpSzGqwjdBT/hK1FFStYJ+LMu5qOnV1IuNLUiRtx3jgVnTg4PDHqNaNWOUOkKBcVnG8J1AXNHyft5L/AEeHZs0ba4y8Pf5/yZd3a6fbh6oqNdTlpWvTkmjNyDXuTCR3Iy56lg6mMPcu4Jpg3F49eJw4c4doV1F6ZImmVqgrX08zJoTaSJwewnMXG4jeDs707UpxqwcJ7MthLS00fTeAYqyrpop4+jKwOtt1Xek09YNwvn9xQlQqypy6GvCSksoIKkkJACQBh/lpxvlqxlM08ylbrPA3zPG/sbb7R4r13YVtoouq95fJfyIXU8vSUGNq2xBsslALRt7ElU5yZW2TmFV4K2x9hXGiDZdNA62ON5DwA59gyQ7vm9V+Kxu06U5RzHZdB2wrQhPEt31NBWCbg1UQNkaWvFwf1cHcVKMnF5RGUVJYZTcZwssdY536D/WHA8Hfrs17a4UkYN1bOi8rYrzoi1y0lLKE8l+0S/u31z4BYN/730N3s33Pqw0kh8z6tfbFqz+TT/hK2aCzQh8WYvaDxMkYbibmSXHeOIVlagpR5iVGvKlLVEu0Mms0G1ri9isOSw8HpKc9cVLG50RfauEyqaQYPqAuaLx8NvJf6PDs2alpc5emW/z/AJMi8tNPtw26opFdHqkrbpvKMzIPcVdgkmMvKlgkmR5cwRxyUkWJlSlYtBFiZqHkPxwh0tG85EcvADuOyVo+6ftLzvb9tyjXXwf0/wB+Bo2k/wApry8wOiQAzW1LYonyP6MbHSO+i0EnwUoQc5KK3fI43hZPlqrq3TzPlk6cz3SO6i43sOobO5fRadONOChHZLBjTlltncTV0okw/S9EdgSktypslsKjgrbHmlRwQbJ1FUapVNSGURbNF0Zx4PAjkOexjjv6ivPXlm4PVE2LG+z/AG6j+D+hZVmmuNVVO2Rha8XB7iDuIO4qUZOLyiM4Ka0y2KbimFFj7Ozv0H7nj8ndX6Gxb3Kkjzt3ayoyytiw6Mx6sFvnnwCQvXmpnyNPsz3PqwslDRM+rm3xas/k0/4Vs0HihD4sw+0u+HcBwKxEko62MPifgqLq7ytEP1LLGy2qVPRFkWabAkAZ9pbpM+pe6koXc0XFVUjY1uwsYeO6/s3la9paKKVSovgjPu7tQWEVurAa0NBJ1QG6zsybbytmkjBcsvIOcUxg6mNOKlgmmR3ldwWJlbqG5ntKcWxbFkjRzFfM62GfdFIDJ/LOT/uk+xVXVDj0ZU/Fcvj0GaM9Mkz6eBXz02D1AFP8q9fyOFTW2zFsI+ued7gVp9j0uJdR8uf6FNxLFNmARBe2ZjyZMiaospkwzSHmhLyXMpbJbFArbHWrhBsdYVxoi2EKGrLSqKlNNHMmiaN46JQGSHnbGuPpdR61528tHB6o7G7YX+r+3UfPo/H+SwrONcaqqdsjS14uD3EHcQdxUoycXlEZwjOLjJchnDad0bC1xvZxs4ek2wsSNxU6s1N5RTbUODFx8yWqhgA0mBkYhUVL7asjYmRs23DGC7j3ki3UmpXH9mNNdM5FpW0Z1NcumweSoyJAGf6V6SvqZHUlC6zRlVVQ2MbvYw8d1x8Sta0tFBKpUXwRnXd2oLCAp1IIxHELAbTvc7e4nitWnTcnqkefnVc3lgmaS5TsY4I5I7ip4JJjTkE0yPKVJIsTAMzU0i6LIUzVNF8WfSWglfy+G0zybnkWsd9JnNPgvA9oUuHczj5/M2aUswTDyTLDLPLvVWhpIvXlkl/6bQ3/ALq9F+HoZnUn4JL9f/gneP2UjJ4gvTsy5E2JqgUSYSo9llVNFLZNaoFbY61RINjjVwi2OsUWRyEKGqLSEvVpqSBPBomj2NiVoY88/cfW/qvO3dq6b1R2PRdn3/EXDqPn08/5DqQNYSAEgBIASAKBpVpK+pkdSULrAZVVUNjG72MPHdcfErWtLRQSqVV8EZ13dqCwgNZlPGI4hYDad7nbyTxWpTg5PVI87VqubywVNJdOxWCrIw5WHUxty6TTGnLpJMiVZ5p68lOC5lqYJlar0XRZBmCkhiLNs8ilVr4a5n8Goez7Qa//ADryHbsNNyn4pfb6GtavMDQFijJjfl2feopG+rDKftOYP8q9T+Hl/bqPzX1Ebx7IzuELfZmSJsIUReTJ0GRUJFEmT2qorbHWrhBscaFFkR1oUWcHWKDAJUFSWkWS1WCaJJtM0LA8W5VoD+kN/rf1Xnrq34bytj0thfcVaJ975/yF0maYkAJAFA0p0jfUyOpKF1gMquqGxjd7GHed1x8StW1tVBKrVXwRn3d2oLCBTY2U8YjiFgNp3vdvJPFaUIuT1SPOVarm8sGzOuU7FYKCM4KxANOCmjo25SOpjbl0mmQKo3PYrIlqYPmCsRfEgzBTQxE1fyESfI1beE0bvtMI/wAq8x+IV7dN+T+f8mrZv2WjUl50cMZ8ug/tdMeMDx7Hj4r1X4f91P4r5CF5ujPoVvMzJE+EKLFpE2IKAvImQquRU2SGhQbIjrQos4PMCg2A8xqg2BNo6YucABck2ACoqVFFZZOMXJ4RfcFw3kW3dm87fm9QXnrm44ksLY9PY2SorVLvfIJ6yUNE910AQsbpn1FNJEyQxOkbZsjbXGew9R2ZZ5q2jNU5qTWcEJxcotJ4KrBhraeDko2lpZ+0DukX7y4778dlti1o1eJLU2eXuozjJqe4Fqmm60YNYEWQ3NVyZEZc1TTAZcFNANOCmjoxKpokmQZQrEWxIUwU0MRIE6khmJqXkIbzKw8Xwj2Nf8V5r8Qv2qa+P0NWz2Zqq84OmSeXeDnUb91p2E9fyRb4OXpvw9LlUj8H8xG92RmkC9EzKmT4VFi0idEFBi8iZEFWylkyNqpbI5HA1RydHWNUWwJ9JTFxAAuScgEvUqKKyyUIuTwi7YNhghFzm8/d6gvP3V06rwtj09jYqitUu98gprpM0ha66AtdcAWuugRq6lEo3B4FmuOwj1XdXh7b20qrpvyFrm2jXjh79GVWvoszlYg2c07Wn9b962aNZNHmK9CVKWmQFnisn4yyKtEV7VamcGHNU0wGnNU0wyRZQrYnUQ5grEXRIE6mhiAPnUkNQNf8hsFqKd/r1Nh1hsbB4kryv4glmvFeEfqzXs17BpCwRsoHlpouUw1rxtgnY/6rgWH8QPctrsKppudPin9xa7WaeTFoCvXsxphGBQYrMnwqDFpE6AKqRSwjCzJLSZAd5NR1HUyTS0pcQANuxVVKiissshFyeEXLCcPEQuc3n7vUF5+6unVeFsensbFUVql3vkEddJmicz1LY2OkkcGRxjWe87APzPUpQhKclGO7OOSissgYDi/nUbpQwsYZXCEO2uiAaA49p1lbcUeDJRzl45/EhSqcRNhLXVBaDosUJrqinIyhZE9juqRgJB77+1MSoYoxqLrn9hd10qmiXoENdLl4zVwCUbQHgWa47CPVdxb4e29tKq6b8he5to144e/Rlbr6LblYg2c07Wn8x171s0ayaPL16EqctMgHPDZaEZZFmRnMViZEbfGpJnCFUBXxJIHzK1F0SBOrEMwBs5U0NQN88llHyWEwX2ya0p+u4ke6y8T2vU13cvLl+ht26xTRbVmF4L0ow3zminh2mSJwb9O12+8BMWlbg1oz8GQqR1RaPmincvoLMKaCUBUGKTCEJUGLSJ8CpkUMLUoSsyDCUFLrbErOoorLJQi5PCLFhtEIhc9Ljw7FiXN06rwtj1NhYKgtUu98idyiTNIT5mtY58jgyOMa0j3bGj49SlGLk1GO7ONpLLKmXOxSUPeCyhid8lEcnVDh6b+r/wCLWhBW0cLnN7vwMm6utTwi1scAAGgAAWAGQAG4LNrZ1cxqweaXr9j3lFSOgiE/74rP5FN+BaUf8aHxZkX3fC/KpSrSxzRfaXan7EtxcoqDQOZmCQAE2cBZjzst6ruLfD2q2lVdN+Qvc20a8cPfowPVYQ5wPNIII1gd17+0Zbeta1O6iup5upZVItprYDT0eqc8ureno1dS5CM4uL5kKdtlfFkAVUpqBNA2cq5F8AdUFWIagiE2B0sjY2C75HtjYOLnGw95UpSUIuUtlzG6cctI+n6ClEMMcbejFG2NvY0ADwXzqpNzm5vq8m8lhYJCgdEgD548oeD+aYlK0CzJjy8XCzyS4DsdrL3PZdxx7aLe65P0/gx7qnpmwRTuTzM+aCUDlWxWaCEBVUihoLUTkpURWy1YVYNvv/JYN+55x0N3seNLm/z/AE8ifyizTfOg8BrnvcGMjGtJI7IMaN/9F2MXJ6VuzjaSyysve7E5ASHR0MTuZGea6pePSd1eHbs16dNW0cbzf7GRd3eeSDwcBYNAAAs0DIADcAo48TJc8sfL7exZ9x3zf7O9z6/Y85RUj5Aj/wCLVn8im/AtKH+PT+LMe/77J7TYok0o8zOpxlKaUdz0y55LOeM8j01NSUUpPLHIpLkAXJOQGRuuEzqDSWM1DqeMa74mHlXi2oxw9DWG3f3plWs9Cm+WRarcwhnIGxhoLiRvztl471qW7eMM8ndYc20V2rK0aYugNUuTkS2KBk7lci+CBtQ5WIbgi0eSTCPOMR5Qi7KRvKHhyjrtjH4j9VZXbVxwrfSt5cvTqadnDMs+Bu68aagkAJAFD8r2j/nFGJ2D5Sku/La6E25Qd1g7uPFbPYt3wq3DltL59PsK3VPVDPgYtTvXr2Ys0Eqd6gxWaCVO5UyFpIKUj0vNFTRZcMnWXcU9SwyyjUlTkpR3QV1QAXOcGxsaXvkcbNYwbSVizoyUtKWc7HrLW7jWhq2a3AGs7E3i2tHQQuyaea+qkHpO/WXbs0qdNWsfGb/YRvLzoiwOAaA1oDWtFmtGQAG4BRj4sxJ1cs4YM1JsjGR1UvsR9H4rOr989N2a80fV/QZ5RUD5zC4DFq0nIeb0v4FoZxbQfmzLu4OdTSh6aouctm5Jzm5DltbRorz8TlhJIAzJNgBvKrGAZiuJvdIaShN5jlU1I6NOz0mtd624kdg6tG2tlFcWrt0XiJ3NyoJpE/DMNjpIgyPbtkeelI7eT8FdKcqkss85WuHKRErpEzSQk3kr1bItGmiSQGqHpqKLYoGVD1chmCBdTIrUhuCN88muj/mVA0PFpZ/lpuILhzWnsFu+68R2rdf1Fd42XJG5b09EC1rNLxIASAPHNBBBFwRYg5gg7QQhPHNAfPOnejhw+sLWj5GW8lOeDb5s7W3A7CF7rs68/qqOX3lyf39TGuaOiXkCqeRONGfOISp5FVJC0ohSmkVEkUNBmhnslKkSAcY5skZY8BzXizmnYQs+UcPKJwqyi8pk6GzWhrAGtaLNaMgAFS1zyyM6jludFBU2JoQzsWRcQfZ4+iPEpCv3j1fZXuPV/QjcoqTSOXkGaSU9OXVDj81jQ1oHVl7ypupJxUOiIqKTcurHIyXEBouSbADeVAkQ8Rr3ukNJRG85FqmpHRp2ek1jvW3EjsHVoW1sori1dui8RO5uVBNIL4ThkdJFqR7TnJIelI7iT+SsnOVSWWecuLhyYqiRWQiIt5AdfMnqUTqRX6uVPQRbFAmpkTMUXxiC6iRWpDUIll8mGjXnlXysjbwUxDnX2SS7WM67bT3cVmdr3vAo6Iv2pfsurNK0o6pZeyN4XjDWEgBIASAEgAJpfo6zEKV0T7Bw50Mlr8nIBkezceopuyu5W1VTW3VeKK6tNVI4PnurpJKaZ0UzdWSN2q4fmDvB4r3VOpCrBTg8pmHVpuLwyTTyrkkKTiE6eVUyQvKIVpZkvOJS0G6KoSVSBBoMQS3SkolbRJBVRw7auM6gbi7rSD6A8Ska3ePV9k/4/q/oQeUVJpnUd3EBouSbADaSgBqtq3l5pKI3ncLVNSOjTM9JjHD0txI7AtC2t1FcWrt0XiJXNyoJpBvCcMjpItSPac5JD0pHcSfyVk5yqSyzztxcOTHJZVKMRFvILralNU4HUivVtSn6cC2MQLUzJuMS6MQVUTK6KGIROcHwqWtqGwQDnPzLjsYwdJ7uofBRuLiFvTdSey/fyHaNJzlhH0Ro/g8dHTMgiHNYM3ZXe/0nO6yV4S5uJ3FR1J9TbhBQjpQRVBMSAEgBIASAEgCn+UHQtuIR68dm1Mbfk3nISN28m88OB3XWp2b2i7WWmXOD38vNC9xQVRZW5hz2PikdHK0sew6r2OyLSF7KMozipReUzFqU2nhk2nnUGhaUAnT1CplEolEK0tUlpwKnENUlYlJ0ytxCkNSClZQINEqORVOJxIF4475UfQHiVn1+8eq7K9x6v6EGIFzg1ouXGwAzJKpNM9qah+uaSjN6hwtU1I6NMw9JjHetuLh2BaFtbqK4tXbovESublQTSDmFYdHSRcnHt2ySHpSO4k/krZylVllnna9dyZ7NUqcYCb5gyqrUzCmdUQJWVqcp0yxRAtTUpuMS6MQVUTq+KL4wGKKkkqZmxQNL3vNmtHvJO4Diu1KsKMHObwkNUqTk8I3jQjROPDoLCzppADPLbpH1W8Gj+q8Vf30rqedorZf71NujRVOOOpZEgXCQAkAJACQAkAJAHhcgCoac6Iw17NYWjqGizJrdK2xsltrevaFqdn9oVLZ43j1X2F69GNReZiuIUMtLKY526rhs3tcOLTvC9dSrQrQ1weUY9Wk4vDO4KhdcRaUAjBUqqUSlwCNPWKiVMrcApT16XlSIOASpsQzS06RHSeYi4yStDQSXNa1oGZJucljXSxP0PSdl+49X9CNUTua80tIQahwtU1I6NMw9JjHetbIuHYExbWyS4tXbovEtublQTSCuHwxUcXJxbdr3npSO4n4JlqVWWqR5+tVc2MVGJdavjRFtOQZUYimI0jqgC6muTEaZYoAuoqkxGBaoA6eoVyiXRge4PhU1bLycA+m91wyMcXH8tqhcXFO3hqm/TqxqlRc3hG36G6NwYfFaOz5XgctOQA554D1W33eK8ffXlW6lmXJdF/vU16NKNNciyhyQwXnS4AkAJACQAkAJAHLigAXX1uqr4QyQlIrVfjRG9NwolEplbxiobUM1ZWhw3X2tPFp3Jyg5UZaoPBTNqSwyl12DPjJMfPbw9Id29bdG+hPlPk/2E50vAhxVKccReUCbFVKtxKnAmRVircCDgTKeuzVUqZBwDEmLEU5bBzZ5Dybpj+6htnqcCc89vBZk7JSra5bJbeY9b3XCpaPi/keUVSyni1I9+b3b3u4lXOi5vLE6k5TeWQ6jFCd6YjRwQ0EOSv61aqZ1QIktYrFAmoEKarVqgTUCHJUEmwzJ2AZkqzCSyy2MCfQ4I55Bm5rfVHSPbwSNe/jHlT5vx6DMKXiXHDKwQMDI2hrRublnxPErFq5qy1SeWNxlpWEHqLGzxS06JbGoWXD8Q1kpOngujIMxuuEu0WHa4dEgBIASAEgDiQZLqOADFoCU1SkiqaKfX0brp6EkLyQMfAQrSpnghRgiyPV4PHL025+sMne1X0ripS7r5eBXJZBFRorIM4nhw9V/NPt2H3LQp9pRffWPgVOANnop4unG4DiAXD2hNwrUp92SK3AYZW9ascCLgSWYhZQdMjwxOr770cMOGNurF3Qd0DTqxS0HVAk0+HVEvQjdbi4ag96qncUYbyRNQCdNoo45zPA+azM/aPwSdTtJbQX6k1EL02FRxDmNAO921x71n1K9Sr3mWpYHDCqsE0etgK6TROoqN11XOSLIotuEUxFkjVkhiCLLAMkpIuQ8onRIASAEgBIARQAxLACpKWDjQPqMLB3K6NVog4A6fAgdyujcFbpEGTAOpXK4K3RI7sDIU1XRB0Rs4S4KXGRW6Ihh7gjiRIuixqbBw/pxsd9JjXe8qyNdx7ra9SPBZEforAdsDO4EeCtV9VX5mc4LOP8AZCn/AII+98VL+vq/8jnBY4zRaAbIGd4J8VF3tV/mZ3gsmQ4UGdBjW/Ra1vgqZVtXebZ3gs7OHuKjxIklRYv/AMlxXOMiSos7bghKi66JqiPx4AoO4LFRJsGAjgqpXBNUgjBhIG5UyrNligEYaYNVLlkmkSAFAkeoASAEgBIASAEgBIA8sgDzVXcgcFgXcnDgxDgu5ZzA2YRwXdTOYRwadvBS1M5hHJp28F3Ww0o883bwRqZzShebt4LuphpQvN28FzWw0o9FO3gjUw0o6FO3guamdwjsQDguamdwjsRDgo5Z3A4IwuZOnYauZA9AXDp6gBIASAEgBIA//9k="/>
          <p:cNvSpPr>
            <a:spLocks noChangeAspect="1" noChangeArrowheads="1"/>
          </p:cNvSpPr>
          <p:nvPr/>
        </p:nvSpPr>
        <p:spPr bwMode="auto">
          <a:xfrm>
            <a:off x="155575" y="-1444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http://www.headsets.com/images/hds2/products/vxi/800/8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0513" y="4984894"/>
            <a:ext cx="1529492" cy="15294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indows7supportnow.com/wp-content/uploads/2012/02/Bluetooth-Communic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8957" y="1357709"/>
            <a:ext cx="4226999" cy="290949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2" descr="data:image/jpeg;base64,/9j/4AAQSkZJRgABAQAAAQABAAD/2wCEAAkGBxISERIUEhAPFRQWFxQVFRUUEBAXFBYXFxQYFhUSGhgYHCggGh0nJxcXITEiJykrLi4uGB8zODMsOCgtLisBCgoKDg0OGhAQGjQkHiI3LC0wNTc3LDMsLTUvLCwvNzc3NS40LCsrNzIrNDc0Ny80NCwvLCwsLS43LywtNDQsLP/AABEIALsBDgMBIgACEQEDEQH/xAAcAAEAAQUBAQAAAAAAAAAAAAAABwEDBAUGAgj/xABREAABAwIDBQMGCQQOCwEAAAABAAIDBBEFEiEGBxMxQVFhcRQiMjWBkQgjQlJzdLGyszShtMMXJDNDU2JydYKDk8HC0RYlRlRjZZKixdLTFf/EABoBAQACAwEAAAAAAAAAAAAAAAAEBQECAwb/xAApEQEAAgIBAgQFBQAAAAAAAAAAAQIDEQQhQQUSIjFhgZHB8BMVQlGh/9oADAMBAAIRAxEAPwCcUREBERAREQEREBERAREQEREBERAREQEREBERAREQEREBERAREQEREBERAREQEREBERAREQEREBERAREQEREBERAREQEREBERAREQEREBERAREQEREBERAREQEREBERAREQEREBERAREQEREBERAREQEREBERAREQEREBERAREQEREBEWgxzbCjpSWyzAvHONgL3juNtG+0hbVpa86rG2tr1rG7Tpv0UfP3sUt9KeqI7+EP8AEVlUO8+hebPE8Xe+MFv/AGEn8y7TxM0Rvyy4xysM/wAoduisUdXHKwPiex7Dyc1wIPtCvqP7JHuIiICIiAiIgIiICIiAiIgIiICIiAiIgIiICIiAiIgIiICIiDgt5+1T6ZjaeB2WWQZnPHpMj5adjnWOvQA9xUPErod4FSZMRqST6LgwdwY0Nt7wfevcmxNUKJtXlBB84xjV4jIuJfDrbmBY9tvQcauPBirvpMqDkWvmyW11iGx3d7OxV0VbHJo4cAxyAecxx4uo7QbC46+4jmsdwaWkmdFM2xGoI9F7ej2nqPs5LvdynOt8Kf8AXLZ4fW0+N0zoZgGVEdzoNWnlxmX5tOgLfZ2Fcrci+PPffWsa38Nw7V49MmGmuluuvj1R/sXtM+hnBuTC8gSs1tblnA+cOffayn1jgQCCCDqCOo7V85Y/g0tJM6GUDMNQR6Lmm9nju0PuU17vK4zYdTk82tMZ/q3Fg/MGrj4jjrMRlr3dfD8lomcVuzJ2r2ngw+FstQJCxzxGOG0OOYtc4aEjTzSuU/Zlw35tZ/Yt/wDdWd/vq+H6yz8KVR/uw2HgxPynjTVEfC4WXhGIXz573zsd80cu1VS1Svgu9DDamRsTZXxvcQGiaMsDiTYNzatuegJ1W+2m2hgoIeNUF4ZmazzGFxu69tB4L5w292ZGH1jqYSGRmRkjXOADi1+YWdbS92u5dykDbTEH1GzNFLI4ueXQBzjzc5mdhce85boJK2V2ppsQjfJTGQtY7I7OwtObKHcj3ELdqKfg+H9qVn1gfgxqUGVTCbCRhJ5AOaSjC8ityTsb6TmjxcB9q9MeHC4II7QQQg9IsDEsapqe3lFTTw35cWaNl/DMQveHYrT1AvBPBKBzMUrHgeOUlBlPeACSQANSSbAd6tw1UbzZsjHHnZrmk27dFot4crRhleC5oJpZ7AkXPxbuQUQ7hSxmIzE5G/tWQXNh+/Q6IPoFFRrgRcEEdCOS1NVtTQRuySV1Gxw5tdUwhw7rFyDborVNUMkaHRvY9p5OY4OafAjRe3vDQSSABqSSAAO0lB6RaYbWYeXZBX0Wbll8phvfstmW3Dha9xbne+lu1Bblq42mzpI2nsL2g+4lXWm4uNQvnLfhlfijiMrhwIdRY9Xqe9np2GmpwHNJEMWgcCfQb0Qc7LvQw9tQacun4gmMB+Jdl4gk4ds3K1+q7VfLVf65k/nJ/wCnFfSddj9JC8RzVdNG88mSTxtcb8tCboMbaPGnU4bkYCTlzOOXKwOkZEzQuaHEueNC5oAa4k6AH3s7jJqGnM0AgBwcBZr2lz2ZgLkA3jfyc4EZXBxDtLmK4WJ+G9rw1zS1zTYujcA9krczQ5pcA5jHAgjl2Eg1wbCBBnObM95JJALWgZ3vyMaSSBmke7Uk+cRewaAGzREQEREHzltI+9ZVHtnm/Ecuk2B21NIRDOS6nJ0OpMRPUdre0e0dQeZ2g/K6r6eb8RyrgOCy1czYoW3J1c4+ixvV7j0H2r0t6Uti1f2085S965d099pywLAoaeWeanLclQInZW2yAtznMwj5Ls4NuQtpzsOcrqymwSm4cQbJUya683HX4x9vRYNbN6+8rqtncMjpIW07JHPLAHOzOu7zifOy/JaSHWA00Peo/wB4eyfFvXUrjK14D5Ghxdpb90YerbDVvTppyp8E1vl8t7emdfPXttb5otTHulfVH+b99I9rqySaR0kry97jdzj1/wAh0t0Utbm5r0crfmzOt4GNh+26h5S3uYH7WqPpR+G1WXPiIwfRXcCZ/X+rH3++r4frLPwpVw26fbKmw0VXlHG+N4WThsDvQ4l76i3pBdzv99Xw/WWfhSqP92Ow8OKeU8aaoj4XCy8Ixa589752O+aOVuqoF8122OLvxfEc9NTykuayKKOwMhDbnM62jdXOJ1sBzPNSDvHwk0mz1LTuILo3wNcRyL8ry8juuSo92/2TdhdUxjZnPY9okik9GQWdYtOX5QNjcW5jlZdbtJjclZszBJK4ulbUNie483GMvaHnvIyk95KDb7g/yKu+n/UMUcboWAYth5AF7ya2H+6yqR9wf5FXfT/qGKOt0XrbD/GT9FlQdd8IZgNRQ3APxU3Mfx4102x+LeRbMsqGgXjjqCwHkXmokawHuzELmvhCflFF9FP9+NZv+x/s/wDIIOE2Q2YnxiqmvUBrw3izTSNL3Ek2aLAi5OvUABvgFZxvD6nBcQsyYGaIMkZIwOaHtdrZzb8jZzS255KzsptPVUD5H0uTNI1rX54y/RpJFgCLcyrO0eMVNdPx6hoMmRrPMic1uVpJGmuvnFBKe9fZZ9fEzEmSRNjhpOIWODi9wAdN5pGg0NlGex2yj8TndBG+JhbGZbyNJFg5jLadfPHuU21N/wDRjXn/APltv4+SBR9uD9ZTfVZPxoUG93lVk2G4RQUDJbSPYIpHszDNHCxoeGnmMxcwHuJC5LY3dhNiFJ5QyoiiaS9sbHRudnyHKSSCMguCOR5LoPhCn46gH8Sp+9D/AJLtNy3qem/l1H6TIgivdJjEtJibICSI5nOhljv5okAdlfblmDmht+xx7lut/WPPdUR0YcREyNssjQdHvc52UOHUNDQQO11+gXHYW62NRH/mTfca2xWx30uvi1T3MhA/sWn+8oMit3W1EeHGtdPFcRCd0HDddrMuZ3n5rFwGpGW2lr9V0G47GJJG1VC592cIyQgknJc5JGjsbdzDbtzdqkDab1HU/UJf0YqJtxJ/1q76tN+JCg5PavZt+Gz+TSPY9zY2PzMBDbOv29fNUvbqd30tDP5W+WBzZafKGsa4OHEdHILk/wAlcNvy9av+rw/bIp7wH8lpvoYvwwg+Ysfc8YnVGMXkFdOYxpq8VTiwa6c7Le7e7AVFBEypmqWTmaTLKQxwc2RzXPuXOJzg5SL6dNNdNTX+uZP5yf8ApxUwb9/VjfrEX3XoMTcHiMj6OeJ7iWwyjh3+S17b5B3Ahx/pKUFEnwe/3Gt+ki+4VLaMCIiAiIg+e9tqbh4hVt/4rn+yT4wfeXYYJtbRUOHDydl6l2j2O9IyAayPcP3sX0A8NDmIb4MDIeyrYDlIEctuhHoPPjfLfub2qNV6DHWvIw132+yhyWtx81td/ulXdJWyTy4hLK8ve7ycucf67Qdg7B0WXuwoqmGCSSeQMp3XfHG/QtF7umufQaezrz066nczK1ornOIa0CAkkgAAcYkk9AtXt/tsasmGAkU4Op1BlI6nsb2DrzPQCLkxWyZr46x0ny7n+tQk0y1phpktPWN/PctFtfU00lXI6kYWxH2Nc7XM9rfktPZ9l7CUd0lLkw/N/CSyP9gtH/gKh3D6J88rIoxd73BrR3nqe4cyewFfReE0LYIYoWejGxrAe2w1PieftW3iFopirjifyGvArN8lsk/m0f7/AH1fD9ZZ+FKud3EYnBAK7jTwxZvJ8vElYy9uLe2Yi9rj3rut6uzk1fSRxQuia5szZCZHOAsI3t+S06+cFFf7Edf/AAtF/aTf/NU64et9G0EFXVwinlZKyGMtMjHBzC57rlrXDR1g1uo017irtTTOZstEXAjiVZeL/NzPYD7ct/asnBdz0rpB5XVQsjuLiHO57h1aHOa0M8bFSFvD2VdU4dHS0ohjEb4sgcXBjWMaQGiwJ7EHN7g/yKu+n/UMUcbppA3FcPJNhmcNe11PI1o9pIHtUy7ptl5qCnqI53QuMkoeOG55FuG1tjmaNdCo0xvdZWsqHimEckOcmN3FaxzW3u0ODrajlcXva/cg2fwgZ2mrpGAjMyGQuF9QHvGW/wD0O9y2tPCX7IEDoyR58GVrnu/M0rTYhupqnQwETwvncZXVD5ZJTqRGIo2uykuDQ12ptq7s5SjsTgBgwuKkqOG/zZmSBpcWObJI8kXIB5OtyQRj8H6Zoq6tpcA50LC0X1IY85reGdvvW83g70KihrZKeCOlexjGFxeJC4Pc3MWnK8DkWn2rl8Z3V1kExNFK2SMEmN3FMUzefmk6Am2mYEX7ArmzW6mplna6ucxkV8z2iTiSya3LCRoAerrk/aAk/aepfLgVTJI1rZH0L3va2+UOdTlzgL62uSot3DytbiUuZzRemkAuQLniwmwvz5H3Kc8Vw9k9PLA/SOSN8TraWa9pabdmhUB1+6OtDy2OSklZfRznvYSO0sLTY+BKMN98ISP4zD3jVpbUtuOV7wkC/v8AcV2G5WQHB4ACLtfUB3ceO91j7HA+0Kziew3lODUlJK9rJqeOLJI27miRrMhHQlpBI9x6KMP2OcWjzNY0ZXaO4VWGsd084EtJHiEZa3Z+PjY1BkIIdXiQEagtbUmW/ubdbLfZCW4rP/HihcPDJk/wFdtut3cvpajymrdHxGBwhjYS4NLhldI51hrYkADtJv2bbetsL5eI5oXsZURtLLPvkkZe4aXAEtIJJBt8ojvAbPaKpYcAneHNLXUDsrgdDmp7Nt4kge1RfuHiJxOR3RtNLf8ApSxW+wrX/sdYsRw8nxYNw01beFe975M358qlbdZsWMOikdI9r6iXLxC2+RjW3yxtvqfScSbC9+5BF+/L1q/6vD9sinfZydrqWmyua74mLk4H5A7FwW9Pd8+tnbUU8sYlyNjfHJmDXBpJa8OaDY+cQRbWw5dcTdLsNVUNbJNOKcNdA+P4uQudmMkbvmjTzT1QRrX+uZP5yf8ApxUwb9/VjfrEX3XrlKrdlWOxF9QJKTIax04HElzZDUmW1uHa9u/n1Ugb0dn5a6ibDC6MOErH3kc4NsGuB9FpN9R0Qcp8Hv8Aca36SL7hUtrgd0uys+Hx1LZ3QuMj2Obw3PIsGkG+ZoXfIwIiICIiC1VUzJWOZI0OY4EOaRcEHooux/dZIHF1JI1zTqI5CQ5vcHcne23tUrIu2HkXxT6Zcc2CmWPVCDWbHYsxkkTad4ZIWF4bLBZ2TNkv5+oGYm3h2K5Q7ta95GdkUQ6l8jT+ZmZTcilT4jl7RCN+34u8y5jZDYyGhBdfiTEWMjhaw+awfJHvJ/MunRFCve1581p3KbSlaR5ax0WKttwPFWoKcG91lSBUjFlo2YktPY6K48XYPFXni6ZdEFulbYFWIodRdZkYXljdUFiohF9FdaLR+/7V7kaq20QY1PAL6hUmp9dBoshotyVbntQHjzT4f3LGggBOoWWeS8xt1QWalmjQOQXqCBttQrsjVVg0QYcUdnDxXqqZdyvhuqPbqg8Op25eWtua8UjbE+CySNF5jbqgx6pl3K/DCBqBrZVe3VewgwjH53t/vWRVNu32quTVe5Bogs0jbXWQvEYsvaAiIgIiICIiAiIgIiIKFLKqIKWQqqIKBAFVEFCiqiCgQhVRBRAqogoUCqiClkIVUQUQBVRBQqqIgpZCqogoFVEQEREBERAREQEREBERAREQEREBERAREQEREBERAREQEREBERAREQEREBERAREQEREBERAREQEREBERAREQEREBERAREQEREBERAREQEREBERAREQEREBERAREQEREBERAREQEREBERAREQEREBERAREQEREBERAREQEREBERAREQEREH//2Q=="/>
          <p:cNvSpPr>
            <a:spLocks noChangeAspect="1" noChangeArrowheads="1"/>
          </p:cNvSpPr>
          <p:nvPr/>
        </p:nvSpPr>
        <p:spPr bwMode="auto">
          <a:xfrm>
            <a:off x="307975"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6" name="Picture 14" descr="http://www.tonex.com/wp-content/uploads/bluetooth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6884" y="22732"/>
            <a:ext cx="3709325" cy="1334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935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par>
                                <p:cTn id="11" presetID="6" presetClass="entr" presetSubtype="32" fill="hold" nodeType="withEffect">
                                  <p:stCondLst>
                                    <p:cond delay="0"/>
                                  </p:stCondLst>
                                  <p:childTnLst>
                                    <p:set>
                                      <p:cBhvr>
                                        <p:cTn id="12" dur="1" fill="hold">
                                          <p:stCondLst>
                                            <p:cond delay="0"/>
                                          </p:stCondLst>
                                        </p:cTn>
                                        <p:tgtEl>
                                          <p:spTgt spid="3080"/>
                                        </p:tgtEl>
                                        <p:attrNameLst>
                                          <p:attrName>style.visibility</p:attrName>
                                        </p:attrNameLst>
                                      </p:cBhvr>
                                      <p:to>
                                        <p:strVal val="visible"/>
                                      </p:to>
                                    </p:set>
                                    <p:animEffect transition="in" filter="circle(out)">
                                      <p:cBhvr>
                                        <p:cTn id="13" dur="2000"/>
                                        <p:tgtEl>
                                          <p:spTgt spid="3080"/>
                                        </p:tgtEl>
                                      </p:cBhvr>
                                    </p:animEffect>
                                  </p:childTnLst>
                                </p:cTn>
                              </p:par>
                              <p:par>
                                <p:cTn id="14" presetID="6" presetClass="entr" presetSubtype="16" fill="hold" nodeType="with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circle(in)">
                                      <p:cBhvr>
                                        <p:cTn id="16"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13931" y="824005"/>
            <a:ext cx="11859904" cy="231175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fontScale="92500" lnSpcReduction="2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sz="2800" dirty="0"/>
              <a:t>UHF </a:t>
            </a:r>
            <a:r>
              <a:rPr lang="si-LK" sz="2800" dirty="0"/>
              <a:t>ගුවන් විදුලි තරංග භාවිතා කරයි.</a:t>
            </a:r>
          </a:p>
          <a:p>
            <a:r>
              <a:rPr lang="en-US" sz="2800" dirty="0"/>
              <a:t>LAN  </a:t>
            </a:r>
            <a:r>
              <a:rPr lang="si-LK" sz="2800" dirty="0"/>
              <a:t>වල භාවිතා කරයි</a:t>
            </a:r>
          </a:p>
          <a:p>
            <a:r>
              <a:rPr lang="en-US" sz="2800" dirty="0"/>
              <a:t> Wireless Network , Wi-Fi Router, Wi-Fi Printers</a:t>
            </a:r>
            <a:r>
              <a:rPr lang="si-LK" sz="2800" dirty="0"/>
              <a:t> </a:t>
            </a:r>
            <a:r>
              <a:rPr lang="en-US" sz="2800" dirty="0"/>
              <a:t>Smart TV, Smart Phones</a:t>
            </a:r>
            <a:endParaRPr lang="si-LK" sz="2800" dirty="0"/>
          </a:p>
          <a:p>
            <a:r>
              <a:rPr lang="en-US" sz="2800" u="sng" dirty="0">
                <a:hlinkClick r:id="rId2"/>
              </a:rPr>
              <a:t>IEEE 802.11</a:t>
            </a:r>
            <a:r>
              <a:rPr lang="si-LK" sz="2800" dirty="0"/>
              <a:t> සම්මතය භාවිතා කරයි</a:t>
            </a:r>
          </a:p>
          <a:p>
            <a:r>
              <a:rPr lang="en-US" sz="2800" dirty="0"/>
              <a:t>2.4 gigahertz (12 cm) </a:t>
            </a:r>
            <a:r>
              <a:rPr lang="en-US" sz="2800" dirty="0">
                <a:hlinkClick r:id="rId3" tooltip="Ultra high frequency"/>
              </a:rPr>
              <a:t>UHF</a:t>
            </a:r>
            <a:r>
              <a:rPr lang="en-US" sz="2800" dirty="0"/>
              <a:t> and 5 gigahertz (6 cm)</a:t>
            </a:r>
          </a:p>
        </p:txBody>
      </p:sp>
      <p:pic>
        <p:nvPicPr>
          <p:cNvPr id="5" name="Picture 10" descr="http://upload.wikimedia.org/wikipedia/commons/thumb/3/32/Wi-Fi_Logo.svg/220px-Wi-Fi_Log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6530" y="152488"/>
            <a:ext cx="2095500" cy="134302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orld.edu/wp-content/uploads/2011/06/wif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524" y="3955946"/>
            <a:ext cx="3810000" cy="26611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itshop.bg/userfiles/productlargeimages/product_1207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8080" y="3657603"/>
            <a:ext cx="4083675" cy="2959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4838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6" presetClass="entr" presetSubtype="16"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circle(in)">
                                      <p:cBhvr>
                                        <p:cTn id="10" dur="2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down)">
                                      <p:cBhvr>
                                        <p:cTn id="23" dur="500"/>
                                        <p:tgtEl>
                                          <p:spTgt spid="4">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down)">
                                      <p:cBhvr>
                                        <p:cTn id="26" dur="500"/>
                                        <p:tgtEl>
                                          <p:spTgt spid="4">
                                            <p:txEl>
                                              <p:pRg st="3" end="3"/>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wipe(down)">
                                      <p:cBhvr>
                                        <p:cTn id="2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2449" y="1026917"/>
            <a:ext cx="10018713" cy="1167643"/>
          </a:xfrm>
        </p:spPr>
        <p:txBody>
          <a:bodyPr>
            <a:noAutofit/>
          </a:bodyPr>
          <a:lstStyle/>
          <a:p>
            <a:pPr marL="0" indent="0" algn="ctr">
              <a:buNone/>
            </a:pPr>
            <a:r>
              <a:rPr lang="en-US" dirty="0">
                <a:solidFill>
                  <a:schemeClr val="accent4">
                    <a:lumMod val="75000"/>
                  </a:schemeClr>
                </a:solidFill>
              </a:rPr>
              <a:t>Wireless Broadband Data Communication Technology</a:t>
            </a:r>
            <a:endParaRPr lang="si-LK" dirty="0">
              <a:solidFill>
                <a:schemeClr val="accent4">
                  <a:lumMod val="75000"/>
                </a:schemeClr>
              </a:solidFill>
            </a:endParaRPr>
          </a:p>
          <a:p>
            <a:pPr marL="0" indent="0" algn="ctr">
              <a:buNone/>
            </a:pPr>
            <a:r>
              <a:rPr lang="si-LK" dirty="0">
                <a:solidFill>
                  <a:schemeClr val="accent4">
                    <a:lumMod val="75000"/>
                  </a:schemeClr>
                </a:solidFill>
              </a:rPr>
              <a:t>රැහැන් රහිත පුළුල් පරාස දත්ත සන්නිවේදන තාක්ෂණය</a:t>
            </a:r>
            <a:endParaRPr lang="en-US" dirty="0">
              <a:solidFill>
                <a:schemeClr val="accent4">
                  <a:lumMod val="75000"/>
                </a:schemeClr>
              </a:solidFill>
            </a:endParaRPr>
          </a:p>
        </p:txBody>
      </p:sp>
      <p:sp>
        <p:nvSpPr>
          <p:cNvPr id="4" name="AutoShape 2" descr="data:image/jpeg;base64,/9j/4AAQSkZJRgABAQAAAQABAAD/2wCEAAkGBxQTEhQSExIWFhQWGCAYFxgYFxQcGhogGhoZHR0aGBogHyggGBolHRcYITEiJikrLi4uFx8zODMsNygtLisBCgoKDg0OGxAQGywkICQ0LCw0LSw3MSwsLDQ1LCwtMjQsLCwtLCwsLCwsNCwsLCwsLCwsLCw0LCwsLCwsLCwsLP/AABEIAJ0BQQMBEQACEQEDEQH/xAAcAAEAAgMBAQEAAAAAAAAAAAAABgcEBQgDAgH/xABKEAABAwICAwoICgoDAAMAAAABAAIDBBEFEgYhMQcTFBYiQVFhcYEyU3KCkaKj0iNCUlRzkqGxstEVMzQ1Q2KDk8HTF1WzJPDx/8QAGwEBAAMBAQEBAAAAAAAAAAAAAAMEBQIBBgf/xAA7EQACAQIDAwkHAwQCAwEAAAAAAQIDEQQSIRMxUQUVQVNhkaHR8BQiMjNScYEjQrEGweHxQ2JUcpIW/9oADAMBAAIRAxEAPwC8UAQBAEAQBAEAQBAEB+OcALk2A2lAV3jW6G+WXg2Fw8Ik55LXYOtouAR/O4huzwrq7DCqKzVXZEEqrbtHU0eJ4VNe+KY0InHWYWOc51vIaWgdzD2qaM4/8VO/b68zlxf7pGpZh2D35OJ1Id8owvt/5g/apM2I+hd/+Tm0OL9fg3WHUFdGDJhuKsrGt1mJzuVboyPc4D0sKilKk9KsMvb6/wAnSUl8LuSTRbdCbNJwWrj4NUg5bOuGOPQL62OPM07bixN1BVwris0HdEkKt3Z6MnKqEoQBAEAQBAEAQBAEAQBAEAQBAEAQBAEAQBAEAQBAEAQBAEAQBAEAQBAEAQFZacYpNX1YwmkdZo/aX81ha4P8jbi4+M4huqxvfoQjShtp/j164kE25PIjSTYm4O/ReDNPRLUAjPIRqc7P8Rg+X3NsLZpVBNbWt3cPX+zi/wCyB7u0Tw2hF8SqTLO7lGKMv5+ezeWdd+U4tB6F5t61X5asuPrQ9yQj8TPP9N4C7kGhlA+Vb7biXMmzxK1zeu4ZqfA9DoXTVA4Rg9YRIzXvbnODm9jtUkZOvwrg9IT2icPdrR09fhjZxesGeMFS3Er0GINEVfHdsM5aASRr3uUDUb7dWo3uLG2b1p0f1KeseleR58fuy3kq3N9I5XOkw6rvwmC4Bcbl7RbUT8ZwuNfxmkHXrKr4mklapDcySlJ/C95PVTJggCAIAgCAIAgCAIAgCAIAgCAIAgCAIAgCAIAgCAIAgCAIAgCAIAgCA12kWJcGpZp+eNhcB0m3JHe6w713Thnmo8TmTsrlQUs5o8IkqLnhOISFmf4wYM2Z1+k2ebjnkaeZabW0rqPRErJ5YX6WbZkowXDGPaAK2rF7kC7Ba+zoja4atmZ/Qore0VbftXrx/g6+XDtZm6GbnLXNFViGaSWTl724mwvrvLzveecHUNmtc18U08tPRL1odQpdMibP0Xoi3IaOny9G9Ri3Zq1FVNtUvfMyXJHgV3ploa7DyMQw97mCM3ey5OQHnBOt0fymm+rXs2XaOIVX9Op0+u8gnTye9E89MGMxCgixaEZJ4SGzBu0ZXAbdt2OIcD8l3o9o3pVHSlue712ifvRzoxsfxIlmHY2wWkDt6qAB4TmZgdXNma2UdjmrqnDWdB7t69dx5J6KZc0bw4BwNwRcHqKyy0fSAIAgCAIAgCAIAgCAIAgCAIAgCAIAgCAIAgCAIAgCAIAgCAIAgCAICG7rjyMMltzujB/uNP8AhWsH81fn+CKt8BBNMIAYsDhPgGBgPQc+8Bx/+9Kt0XrVl2+ZDP8AavXQbbdCbvuNUEL/ANXaI2Ow5pn5h35GhR4f3aEpLt/g7qa1Ei11nFgqXRzSyWTG5GOleYJXyRNYXHIMgORzW7ATve0fLK0atCKw6dtVZleM3tC1aqBsjHRuF2vaWuHSCLEegrPTs7osFRbloz0OJwO1syX73xyNJ9DGrSxelSEl61K1LWLRqcMObAKsH4lUwt6s28A/iPpUktMTH7P+5wvlv7+RcGh0hdQUbjtNPHf+21ZtZWqSXayzB3ijcKI7CAIAgCAIAgCAIAgCAIAgCAIAgCAIAgCAIAgCAIAgCAIAgCAIAgCAjW6PQmbDaloFy1okH9NwebdzSO9T4aWWqmR1VeLKy0jvPhGH1TDyqa9O63xbWDXHvjZb6QK/T92vOD6dSCWsE10aG43RAainosXp9rAM9teQ5g5pPkSBzT1u6lFhvclKjL1/tHVTVKaJvTaVMlw59czVlie4tO0PY03Z18oWB57hVXRaq7Nk2dOOYo3DmupxS1tzYT3PZGWH7bSDuV72iNXEVMNwin33/j3e8qpZUpF07omlDaOlOV3w0zS2Id2uTsaHA9ZIHOqWGoupPsW8s1J5UQ7DoP0dgUz5OTNWcljTqcA9uVo7QwOk6r2VqT22ISW5ev8ABElkp/c1NdGYMDght8JWz76G85aLZSOm+WH66ki82Ib6Iq3rxOXpTS4l0YRR7zBDCP4cbWfVaB/hZc5ZpN8S0lZWMtcnoQBAEAQBAEAQBAEAQBAEAQBAEAQBAEAQBAEAQBAEAQBAEAQBAEAQH45oIsRcHaEBUFFTsw+rqMLqv2Kr/VuJ1Nvqa7MdhGphPMWMOoLTk3VgqsPij69fkrJZG4Pczdbn+BVlJPUUc8YkonNJDzlLXE2HJbe9nNJzNIsC360OIqU5xU4/EdU4yi2nuMjdRMdJhZghY2NskjWNawAAazI7UOkMN+1eYW862Z62/wBHtW0YWRDcawy2Fxttyow157XeF+N3oWBgcbm5ZnK+ks0e7d/COpw/SXYWHozR09fQ0U08TJXRsABcL2czkO7QXR3sdWoLcqylSqSjF2uIpSimyLY/hNTiGIvFUx0FDSk8p12sLBrLmu2Oc8DWR4A6xrsU5wpUvc1k/Xh4kcouctdyP3AW/pXExUhtqKjs2EWsCW62auYk8s9AawFeVP0KWX90vX+O8R9+d+hFqrPLAQBAEAQBAEAQBAEAQBAEAQBAEAQBAEAQBAEAQBAEAQBAEAQBAEAQBAEBqNJdG4K6MRTtJAN2uabOaeex6CNRGz0BSUqsqbvE5lBSVmbOCEMa1jfBaA0aydQFhr51w3d3Oiq92WqD6ijpi4BvhvubAB7gwEnmsGyK5h80KNSpFXaTt2tK9v4K9bWSRsa+mEkUkfM9hb6QQvzvDVnRrQqfS0+5luSumj63E67NSSwnbFLcDoa8A/iEi/RMdFZ1JdKK1B6WJlpJgrKynfTyPexr7XLCA7kuDhtBBFxsIValUdOWZEko5lY9cFwmKlhZBC3Kxo7yedzjzuJ1kryc3OWZnsYpKyM5cHoQBAEAQBAEAQBAEAQBAEAQBAEAQBAEAQBAEAQBAEAQBAEAQBAEAQBAEAQBAUlpLTivxepYXEMjbkBHNkDR/wCjnaupTY3GvAYONSKu21o/y34Ir5dpUaMXD8UmoHinqQXQ/EeLmw6W9LRzt2jm5r5mJwOH5WpvEYXSfTHdf78HwlufT2dRnKk8stxutzOqbHitTC1wLJmF7SDqNiHtt0jLI/0LVg5TwVOU1aS0afFaPxR5DSo0i3VXJwgCAIAgCAIAgCAIAgCAIAgCAIAgCAIAgCAIAgCAIAgCAIAgCAIAgCAIAgCAIDzqJgxrnuNmtBcewC5XqV3YFK6AAyGpqXeFLJr7Td7vtePQsz+qatpUqK6E3/ZfwyLDLfIkmKUkUkbmzAZLXJJtlt8YH4pHSvncHXrUaylQvm3aa37LdN+BYkk1qV5oxVsp8SgfG8ujbMGhxFiWv5BJHY8+jmX6X+pUw/6iyya1W+z37ygrKeh0asguBAEAQBAEAQBAEAQBAEAQBAEAQBAEAQBAEAQBAEAQBAEAQBAEAQBAEAQBAEAQEY3Sq7esNqTzvbvQ/qEMPquJ7lPhY5qq7yOq7RZB9GSynoWPkcGtILyT/MbjtNsosvl+VlUxfKUqdJXekUvstfG53StGmmzSTTzYnJkZeOmaeUTz9vyndDdg2nmWvCnhuRaWep71Z7l5cFxe99HAiblWdluPbTHBWRUjN6bl3t+s/GOYWzE85uGqHkLlGriMdPbO+ZfhWd7JcLXPa1NRhoXNgddv9PDOP4kbX/WaCR6Vpzjlk48CSLurmcuD0IAgCAIAgCAIAgCAIAgCAIAgCAIAgCAIAgCAIAgCAICE6Z6emgnbCaUyBzA9r98y31kEWyHWLdPOFaoYbaxvcinUyu1jQ/8AMg56I25/hh7im9gf1HO37C0mOBAINwdYKzyc+kBDdNtPW0ErId531zmZzy8uUXs34pvezvQrVDDOqm72Ip1MrsR+LdibmGajLW3GZ2/XsL6zbJrsNdlM8A+iRzt1wLRBWeTn6gIdpvp23D5I4t531z2l55eXKL2HxTe5DvqqzQwzqpu9iOdTK7Efg3XS9zWNoSXPcGtG/jWXEAD9X0kKZ4Gyu5eBxt+w+93GutDTQA63vdIexjcov3yeqmAj7zkK70SITSg1r279KyGnis1rM7QdQtYAnWbbXEdiz61uTYS2EHOrO7bs3v426OEV+TxfqPV2SJrS1dNG0MZLC1rdQAkZ+f2r5CtQxtabqVITbfTlfkWk4pWTRiaQ1MMtNMwTRElhLRvjNZbyhz9ICtcmUcTQxdOo6ckr6+69z0fRwZzUcXFq5JNyGu3zDmsvcwvdGfTnHqvA7l9hjI2q34kVF3iTZVSUh2m+nP6Pkjj4PvudpdffMtrG1rZTdWaGH2qbvYjnUykc/wCYx8yP94f61P7B/wBvA42/YbDR/dSZUVMVO6mMYkdlD99DrEg5RbINpsNvOuKmDcIuV72PY1ru1ixFSJggNdpDizaSmlqHC4jbcC9sxOprb813EC/Wu6cHOSijmUsquV5/zGPmR/vD/WrvsH/bwItv2D/mMfMj/eH+tPYP+3gNv2Fi4DiXCaeGoy5N9YH5b3tcbL2F/QqVSGSTjwJou6uZ64PQgIHpbukso6l1O2DfS1oLzvgbYu15bZTfklpv/MrdHCOpHNexFKqoux5aNbp7Kqpjp3U5i3y4a7fA4ZrXAIyjba3aQvauDcIuV72PI1U3axYKpkwQH4eragKzr91d0Mr4ZKAtkjdlcN+G0dHwesEWIPOCCr8cEpK6l4EDrWdmjzg3YmFzQ+kLWEgOcJcxaL6zlyDNYa7I8A7aSG3XAs+OQOAc0ggi4I2EHYR1KgTn0gIxpvpizD2x3ZvkkhNmB2Xkja4mxsLkDZrv1FT0KDqt9Fjic1EiX/MY+ZH+8P8AWrPsH/bwI9v2E10N0gfXQmd1PvLCbMu/MX22uHJFgDq67Ho11a1JU5Zb3JISzK5v1CdhAVxu2YZmpoagDXE/K7yZLD8bWDzlewM7SceJBXWlym1plc6I3PMQ3/DqZ5Ny1m9u6bxksue3LfvWLiY5arRcpu8USNQHZzhptinCa6olBu3PkZ5LOSCOo2LvOW5QhkppFKbvJs0alOTobc5xThGHwOJu5jd6f03j5Nz1loa7zli4mGWo1+S5Td4okqgOznvdKxDfsRnIN2xkRN8wWcPrl62cNHLSXbqU6jvJnruXYbv2IxXF2xAzHzdTfXc09y8xU8tJ9uh7SV5G80+aKvGG05JyRRhrrHZyXSEjrOdg7lnV8S8HgZVo7+i/3S8yRrPUsfnEim6ZPrD3V83/APpsbwj3PzJfZ4GvxfAKCnbeR8lz4LQ4FzuwW+06lewXK3KmMllpRjbpbTsvu7+C1OJ0qcN5o8L0ffVPzRMMcN/Ceb+jUM57NXWtjGcrU8DDLVlnqcI6d++y++vYRRpub00RO9x2YxVFbRuOyz2+Y4sce8OjXVaoq1CnWXSl4q/md0tJOJaqqE5Tm7h+00/0TvxLTwPwsrV96K3V4hPqORzXBzTZzSHNPQQbg9xAS19GDpvA8SFTTwzt2SMDrdBI1t7QbjuWDUhkk48C9F3VzOXB6Vfu24taOGkadbzvr+xupoPUXEn+mr+Bhq5/ggrvcipFpFcIDozQL93Un0LfuWJiPmy+5cp/AjfqE7MTF8QbTwyTv8GNpceuw2DrJ1DtXUIuUlFdJ43ZXOZq2rdLI+WQ3fI4vd2uNzbq5h1LejFRVkUW76s8opHNc17Tlc0hzSNoINwR2EApa+jB0to1i7auliqG/Hbdw+S4anN7nAjuWHVhkm4l2MsyubNRnQQFdbrWim/R8Mib8LEPhANr2Dn63M1nrF9tgruDrZXke5kNaF9UUytQrFwbj2k2+Rmhkdy4xmhJ52c7e1pOr+Uj5KzMbRs866d5Yoz/AGljVVQ2NjpHuDWMaXOcdgAFyT3Kkk27Inbsc36VY46tqZKh1wDqjafisHgt7dZJ63FblKmqcFEpSlmdz30N0cdXVLYRcRjlSuHxW32A/KdsHeeYrmtVVKN+4Qjmdjomlp2xsbGxoaxgDWtGwACwA7littu7LqVj1XgCA1elGGcJpJ4Od8ZDfKGtp7nAHuUlKeSakcyV00c0BbpSLe3D6+8VRTk62PEg7HjKQO+O/nLNx0dVIsUHo0THTbFeC0M8wNnBmVnlP5LfQXA9yq0IZ6iiSTlli2c37B1BbhSMrEKJ8MhikGV4DSR0ZmtePscFzGSkro9as7FjbiGKWfUUpPhATMHWLNf9hj9BVLHQ0Uvx68Sag9Wi1a+qbFFJK7wY2Oe7saCT9gWdGLk0kWG7K5y9LM57nPd4TyXO7XG5+0lb6SWiKJbe4jhuWKepI1yPEbexguSO1z7eYs7HTu1EsUFvZHtHKkT1tbWOIylxyuJ1ZXOJGvqYxvpWN/UcmqFHDxV23ey36LzZ7Q1lKTP3FNLHPdvNEwyPOrPbV2tB2+UdXaqmE5BhTht8fLLFdF/5f9lr9jqVe7tA+8J0R5W/Vbt9kOvKSS3zj8fs2dq4xvL/ALuxwSyRXTuf4XR99/2PYUOmepKgLahqAXzTbbuywRzDJeD47E7Y2cZT57S0AefGz0r7rkeptuTMvTBteN/4ZUn7tX7lxrsmKc3cP2mn+id+JaeB+FlavvRX+GsBmiBFwZGAjpBcAQrkvhZCt574/hxp6maA/wAOQtF+dt7tPe0tPevKcs8FLieyVm0WnuKYtnp5aUnXE7O3yZLkgdjw4+eFn46FpKXEnoPSxZKok5znp3i3Cq6eUG7A7e2eTHybjqJzO85beHhkppfkpTleTZ4U2F//AAJ6ojZNHCw9znP+zex6V65/qKPY2EvdbNOpTk6M0C/d1J9C37liYj5svuXKfwI36hOysN2vG7RxUbTred9k8lp5APa4E/01fwNPVzf2IK8v2lWYdRumljhZ4UjwwecbXPUNp6gtCUlFNvoK6V3Y+a6ldFJJE8WdG8sd2tJB7tS9i1JJoNWdiydxXG7Plo3HU74WPtFg9veMpt1OVDHU9FNfYnoy6C21nFgIAgKG3S9FOBz75G21PMSW22MdtMfUOdvVcfFWvha20jZ70VKkMr7CLYbXPgljmiNpI3Zmn/B6iLg9RKsSipJxfSRp2d0T/dF06ZU00MFObCVoknHO2x1RHrzAk9TW8zlTw2GcJOUujd5k1SpdWRXUELnuaxjS57iGtaNpJNgB1kq62krshOh9B9Gm0NM2PUZXcqV3S7oH8rdg9O0lYtes6kr9BchDKiQqE7CAIAgOc9O8N4PX1EYFml++N7JOVq6gSW+atvDzzU0ylNWkzabkmIb1iLGE6pmOj6rgZwfUI85R4yN6V+B1SdpEk3b8V1U9KDtJmeOy7WX6iS/6oUGBhvn+Duu9yK+0UwvhNZTwWu1zwX+S3lP9LWkd6u1p5IORFFXaRNN2zC8s8FSBqkaY3eUzW3vLXH6iq4Gd4uP5JK61TIfoZinBq2nmJs0PDX+S/kuJ6gHZvNVmvDPTaI4O0ky4N1jEN6w6RoNnTObEPON3D6jXLMwkc1VdmpYrO0ShSbLYKpfUMf6PwU8z46ck/SSAn/0fZY7e1r9jfh/otr3IFK02HVL4gGRyuiJuMrTlJGq/XaytVcXg6da9ScVNaatXXT+L+JXUJNaLQkGGVdXTtyxUAHSckpc7yjfX9yw8Xh8Bi556uKvwV42X2Vv88SaLnFWUTM/T2IfMvUl/NVOauSf/ACfGPkdbSr9JiVOmVTGcr4I2u6CH39GZWqX9OYKrHNTqya4q1v4OXXmt6NPiWkUk0kU5Y0OgcHAtzbQ4OAJJPO371sYDkyngoypwk3m42+2lkuJFOo5Wb6Do+CUPa17TcOAcD1EXCpNW0LZT+7h+00/0TvxLSwPwsrV96IDhf6+H6Vn42q5P4X9mRLeid7tWFZKmKpA1TMyu8qPnPWWuA8xVMDO8XHgS1lrc0G5xi3BsQhcTZkh3l/Y+2X1wzuupsTDPTfZqcU5WkXRpxi/BaGeYGz8uWPyn8lp7ib9xWXQhnqJFmcssWznDUB1Bbe8pFqaXYTwXAqeIiz98Y5/lPD3OHcTbuWfRnnxDZYlHLTsVYtAgOjNAv3dSfQt+5YmI+bL7lyn8CN7I8NBcTYAXJOwAbSoTs5q0nxg1dVNUG9nu5APMwamC3NyQCeslbtKns4KJRlLM7kv3GcG3yqfUuHJgbZvlvBGrsZm+uFWxtS0FHiSUY3dz43ZMG3qrbUNHJnbyvLYAD2Xbl+q5e4KpeGXgK0bSvxIXg+Iup54qhnhRODgOkc7e9pLe9WpwU4uL6SNOzudM0VU2WNkrDdj2hzT0hwuPsKwZJxdmXU76nsvD0IDX49hEdXBJTyjkvG3naeZzesGxXdObhJSR5KKkrM5sxCkMMskJc1xjeWFzTdpyki49C3IyzJPiUWrOxjroFobjOARvL615a5zCY4287CRynnoJBsOrN06s/G1WvcRPRj+4ttZxYCAIAgCAqXdvwyz6eqA2gwuPZd7Pvk9C0cDPRx/PrwK9dbmVxhVaYZ4phf4ORr9XPlcCR3gEd6vTjmi48SFOzubTTrFhVV08rTdmbJGebKzUCOonM7zlHQhkppHs3eTZLtxLC80s9URqY0RN7XWc7vADPrqtjp6KP5JKC1bJpun4Xv8Ah81hd0Vpm+Z4VuvIXjvVXCzy1V26EtVXic/kXWyVCZ6daScKpcPbmu4RF8vlg73fq1skPY4Krh6OSc/D+fIknPMkaPRDDeE1tPCRdrpAXeSzluB7WtI71LWnkptnMFeSRau7TX5KFsfjZWg9jLvJ+s1npWfgY3qX4f6J67tE1lLJHS08TJZGsysA5RAuba7Dadd9i+GrQrY7FVJ0ouV293C+mu5acSdNQik2aat03ZfJTxPlcdmogHsGtx9AWth/6aqWz4magu9/l7l3siliFuirmNwPEar9Y/eIzzDk+qOUexxCn9o5HwPy47SXHf4v3f8A5TPMtWe/Q2OHaF08et95Xfzam/VG3vJVHFf1Hi6ulO0F2avvf9kjuOHit+p7aW0LTRSNY0NDLPAAAAykXsB/LmUPIuKkuUISm2814tvV6rTxse1o/puxN9zau37DaY87G70f6ZLB6Q0HvX1eJjlqvvOKTvFEC3cP2mn+id+JXMD8LIq+9EBwv9fD9Kz8bVcn8L+zIlvRee6lhW/4fKQLuhtM3zL5vUL/ALFk4SeWqu3QtVY3iUF326x/hbBUJ1uh6WcLp6FgOsx79MBzP1x27iJdXQWlVMNQ2cpP8L13EtSeZI0WhGFcJroIiLtzZ3+SzlEHqJAb5ylrzyU2ziCvJItPdm/d4+mZ9zln4L5n4LFb4Sj1rFU6M0C/d1J9C37liYj5svuXKfwI0265je8UW8tNpKg5PMGuQ9lrN89S4OnmqX4HNaVo24lGLWKpZehGnlHQ0rYDFO6Qkvkc1kVi5x5ryAkBoa3Z8VUa+GqVJ5rr1+CaFSMVY+dOdO6OupTC2KdsgcHxuc2KwcNRvaQmxaXDZzpQw1SlPNdW9dgnUUlYrZXiEubcZxvfKd9K48qA3Z1seSfVdmHUC1ZeNp2lmXSWaMtLFiqkTBAQzdN0q4HT73G61RMCGW2sb8aTqPMOs312KtYWjtJXe5EVWeVaFDbFrlU2GMYPNTOayZhY57GyAdTh94NwRzELiFSM1eJ64tbzZaD6SuoakSazE+zZmjnbzOA+U29x3jnXFejtYW6eg9hLK7nQ8EzXta9hDmuAc0jWCCLgg9BCxWrOzLp9rwBAEAQEY3ScN3/DpwBd0Y31vTePlG3WWhw71Php5aq7iOqrxZz2toqBAdB7mmF8Hw+EEWdIN9d2yaxfrDMg7ljYqeaq+zQt0laJJnsBBBFwRYjpuq5Icx43hxp6ianP8J5aL84B5J725T3rehPPFS4lFqzsYS7PCydxLDc089QRqjYI29rzc94DB9dUcdO0VHiTUFq2em66909dS0kdszYy4XNheQ8/YIge9Q0qsMPh51qm5d/rU9q3lNRRhUehLL56iV8rjtsSAe1xu4+kL5uv/UtRRyYaCgu/uW5eJIsOt8nckdFQRxC0UbWDqGs9p2nvWBiMVWxDvVk5ff8Asty/BPGKjuRkqudBAedRCHtcw7HAtPYRb/Kkp1HTnGa3pp92p41dWMfcSqyIqmmd4UcgfbozDKQO+I+lfpGNtLLUjua/z/cqUHvRp93D9pp/onfiUuB+FnNfeiA4X+vh+lZ+NquT+F/ZkS3o6fkYHAtIuCLEdIO0LALxzHjeHGmqJqc/wnlovzgHknvaWnvW9CeeKlxKLVnYwl2eFr7iOE6p6sjaRCzsFnPt1Elg8wrOx090PyT0I72bndm/d4+mZ9zlFgvmfg7rfCUetYqnRmgX7upPoW/csTEfNl9y5T+BFObpON8KrpCDeOH4JnRySczu919fOA1aeGp5Ka4vUrVJXkRunp3yHLGxz3WvZjXONumwBNlO2lvODJ/QtT81qP7MvurnaQ+pd6FnwY/QtT81qP7MvuptIfUu9Cz4MxqimfGcsjHsda9ntc026bEA21HX1LpNPcDb6FY3wOsimJsy+STyH2BJ7DZ3mKOvT2kHE6hLLK50eCsMumHi+JR00Mk8psyMXPSegDpJNgB0kLqEHOSijxtJXZzjj+MSVc76iXwnnUOZrR4LB1AekknnW5TpqEVFFKUnJ3ZJNy3RrhVTvrxeGAhxvsc/axvWB4R7APjKDF1ckLLezulHM78Cyt0jRnhtKSxt54rvi6XfKj84D0hqoYats567mT1IZkUAtkqFp7kGldjwCZ2o3MBPpdH97h5w6As/GUf+Rfknoz/ay2FnFgIAgCA/HtBBBFwdRCA5ixvDzT1E0B/hPc0dYB5J722Pet6E88VLiUWrOx9YBhvCamGn8Y8NPk7XnuYHHuSpPJBy4BK7sdNtaAABqA2LBLx+oClt2jC97q46gDVMyx8qOwue1rmDzStTBTvBx4FWsrSuV6rpEX3uU4bvOHRuI5UxMx7Hameo1ix8XPNVfZoWqStEhLZeEYzVzbWxEsb1FtotXblee9UOXamy5PjT6ZNd3xeR5T96q3wJOvhy2EAQBAEBoNCpeD43LFsbO11h0kgS39WQL9BwVTb8m05dMdO7TyKfw1WuJ5buH7TT/RO/EtDA/CzmvvRAcL/Xw/Ss/G1XJ/C/syJb0dQrALxTG7TheSqjqANUzMrvKjsLnta5o8wrUwM7wceBWrLW5XZKukJ0lofhPBaOCAizmsu/y3cp/rErDrTzzci7COWKRHd2b93j6Zn3OU2C+Z+Dit8JR61iqXYMc4JgMEoNpDAyOLy3iwI8kXd5qytntMS10XZZUstNMpMBapWLc3E8GyxzVjhred6j8lpu4jqLrD+ms3HVNVD8lihHpLPVAnCArbdpwbPBHVtHKiOR/kPIsT2PsPPKvYGpaThxIK0dLlOrTK5fm5djnCaFjXG8kHwT+kgDkO67ttr6Q5Y+Kp5Kmm56lulK8SAbq2lXCJuCxO+BhPKI2PkGo9obrA683UrmEo5I5nvZDVnd2RB6WndI9scbcz3uDWjpJNh/+q22krsitfcdH6K4Gyipo6dusgXe75Tz4TvTqHQABzLDq1HUm5MuwjlVjbqM6KQ3WNGeD1HCY2/Azkk22Nk2uHY7W7tzdS1cJWzxyvev4KtWFncgschaQ5pLXNILSNoINwR0EEXVveRHQmgWk4rqYONhMyzZmjp5nAfJdtHeOZY2Io7OVujoLlOeZElUB2R6TTegaS01cVwbHWTs6wNam9nq/SzjaR4nzx6w/wCeR+t+SezVfpY2keI49Yf88j9b8k9mq/SxtI8SJaQU+C1c7qiStLXvADsjgAcoABsWHXYAdwVmm8RTjlUSOSpyd7n1o7FgtHMJ460ueGlozuBAzbSLMGu1x3lKjxFSOVxEdnF3TJXx6w/55H635Kt7NV+lkm0jxHHrD/nkfrfkns1X6WNpHiafSjFsJro2xTVjQGvzgsdZ17EbS06rOOrsUtKFek7xicycJLVkYOj2Bf8AYSf3G/61Y2uJ+kjy0+JNxpvh0UWWOpjIjZZjRfXlbqaNXUAqns9VvVEu0ilvK+3O4TvUsztbpH2J6couT9Z7lg/1TWvWhSW6Kv3vySGGWjbJavlyyEAQBAEBEtJJeD19FV7AHAOPU1wzelj3ehfZ/wBNVNphqtHg79680Va+k1IkulM2D1z2PmrrFjS0ZHACxN9d2FbFJV6StGJ5LJLezUQYJgbHNeK992uDhd7bXaQRf4PqUrqYlq2U5y0+JO+PWH/PI/W/JU/Zqv0sl2keJqNJ8XwmuibFNWNAa8PBYbOBAI2lp1WcVLShXpu8YnMnCSs2R2jwbAo5GSCuc4scHgOe3KS0ggECMXGpTOpiWrZThRp8Sc8esP8Ankfrfkqns1X6WS7SPE1WkuN4VWw7zLWgNzB12GxuL9LTq1qWlTrU5ZlE5lKElZsi3F/Av+wk+u3/AFqfa4n6TjLT4m1xQYPPBT078QcI6duVga8C+oC7uQbmwtzbT0qOO3jJyUdWevZtJX3Gq4v4F/2En12/61LtcT9J5lp8SZYPpRhdNDHBFVx5I25Rcm56SdWsk3J6yqs6NacnJx3kinBKyZmcesP+eR+t+S49mq/Sz3aR4jj1h/zyP1vyT2ar9LG0jxMbE9LMMnikhkq4yyRpY7Wb2ItqNtR6Cuo0a0WpKO48c4NWbIVxfwL/ALCT67f9at7XE/SR5afE2mBfoikE28Yk9u/MyOOdtxts5vwepwu6x/mKiqbepbNDcexyR3M1Q0ewL5/J9dv+tS7XE/Sc5afE2mjsOCUcwnjrM72ghu+OBDb6iQAwcq1xfocVHUeIqRyuJ1FU4u9yV8esP+eR+t+SrezVfpZJtI8Rx6w/55H635J7NV+ljaR4mDjmkmFVUD4JqqMseOYm4INw5ptqIIBXcKVaEsyieSlCSs2Q/i/gX/YSfXb/AK1Z2uJ+kjy0+JtNHBg9FNv0OIvvYtc1z2lrgeZwEY2GxGvm7VxV29SNpRPY5Iu6ZOuMVJ86h/uM/NU9lPgybMuJX1folR77J8ABy3ag+QAco7AHWA6l81W5cx8Kkoqpom1ujx+w2MOB4cUqTxPtJfeUfP8Ayh1nhHyPdhDgOKVJ4n2kvvJz/wAodZ4R8hsIcBxSpPE+0l95Of8AlDrPCPkNhDgOKVJ4n2kvvJz/AModZ4R8hsIcBxSpPE+0l95Of+UOs8I+Q2EOA4pUnifaS+8nP/KHWeEfIbCHAcUqTxPtJfeTn/lDrPCPkNhDgOKVJ4n2kvvJz/yh1nhHyGwhwHFKk8T7SX3k5/5Q6zwj5DYQ4G1oqNkTBHG3KwbBr59Z1nWVm18RUxFR1Kru30ncYqKsj3UJ0EAQBAEBiYjhsU7Q2VmYA3Gsix6iCCrWFxlfCycqMrN6dD/m5zKClozXcUqTxPtJfeV7n/lDrPCPkcbCHAcUqTxPtJfeTn/lDrPCPkNhDgOKVJ4n2kvvJz/yh1nhHyGwhwHFKk8T7SX3k5/5Q6zwj5DYQ4DilSeJ9pL7yc/8odZ4R8hsIcBxSpPE+0l95Of+UOs8I+Q2EOA4pUnifaS+8nP/ACh1nhHyGwhwHFKk8T7SX3k5/wCUOs8I+Q2EOA4pUnifaS+8nP8Ayh1nhHyGwhwHFKk8T7SX3k5/5Q6zwj5DYQ4DilSeJ9pL7yc/8odZ4R8hsIcBxSpPE+0l95Of+UOs8I+Q2EOA4pUnifaS+8nP/KHWeEfIbCHAcUqTxPtJfeTn/lDrPCPkNhDgOKVJ4n2kvvJz/wAodZ4R8hsIcBxSpPE+0l95Of8AlDrPCPkNhDgOKVJ4n2kvvJz/AModZ4R8hsIcBxSpPE+0l95Of+UOs8I+Q2EOA4pUnifaS+8nP/KHWeEfIbCHAcUqTxPtJfeTn/lDrPCPkNhDgOKVJ4n2kvvJz/yh1nhHyGwhwHFKk8T7SX3k5/5Q6zwj5DYQ4A6JUnifaS+8vHy/yhb5nhHyGwhwJnxXo/mkP1Gr6H2qt9TOckeBrq79bJ5bvxFfG4n50/8A2l/LJkeKhPQgCAIAgCAIAgCAIAgCAIAgCAIAgCAIAgCAIAgCAIAgCAIAgCAIAgCAIAgCAIAgPwrx7gS9fYkZ/9k="/>
          <p:cNvSpPr>
            <a:spLocks noChangeAspect="1" noChangeArrowheads="1"/>
          </p:cNvSpPr>
          <p:nvPr/>
        </p:nvSpPr>
        <p:spPr bwMode="auto">
          <a:xfrm>
            <a:off x="155575" y="-1444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http://www.digitalworldtokyo.com/entryimages/2006/08/060809_WiMax.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673" y="2194562"/>
            <a:ext cx="7908388" cy="425869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484313" y="271463"/>
            <a:ext cx="10018713" cy="771525"/>
          </a:xfrm>
          <a:effectLst>
            <a:softEdge rad="31750"/>
          </a:effectLst>
        </p:spPr>
        <p:style>
          <a:lnRef idx="1">
            <a:schemeClr val="accent2"/>
          </a:lnRef>
          <a:fillRef idx="2">
            <a:schemeClr val="accent2"/>
          </a:fillRef>
          <a:effectRef idx="1">
            <a:schemeClr val="accent2"/>
          </a:effectRef>
          <a:fontRef idx="minor">
            <a:schemeClr val="dk1"/>
          </a:fontRef>
        </p:style>
        <p:txBody>
          <a:bodyPr/>
          <a:lstStyle/>
          <a:p>
            <a:r>
              <a:rPr lang="en-US" dirty="0" smtClean="0">
                <a:latin typeface="Aharoni" pitchFamily="2" charset="-79"/>
                <a:cs typeface="Aharoni" pitchFamily="2" charset="-79"/>
              </a:rPr>
              <a:t>Wi-Max</a:t>
            </a:r>
            <a:r>
              <a:rPr lang="en-US" dirty="0" smtClean="0"/>
              <a:t> </a:t>
            </a:r>
            <a:endParaRPr lang="en-US" dirty="0"/>
          </a:p>
        </p:txBody>
      </p:sp>
    </p:spTree>
    <p:extLst>
      <p:ext uri="{BB962C8B-B14F-4D97-AF65-F5344CB8AC3E}">
        <p14:creationId xmlns:p14="http://schemas.microsoft.com/office/powerpoint/2010/main" val="3775555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upRight)">
                                      <p:cBhvr>
                                        <p:cTn id="7" dur="500"/>
                                        <p:tgtEl>
                                          <p:spTgt spid="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upRight)">
                                      <p:cBhvr>
                                        <p:cTn id="12" dur="500"/>
                                        <p:tgtEl>
                                          <p:spTgt spid="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barn(outHorizontal)">
                                      <p:cBhvr>
                                        <p:cTn id="17"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46405"/>
          </a:xfrm>
        </p:spPr>
        <p:txBody>
          <a:bodyPr>
            <a:normAutofit fontScale="90000"/>
          </a:bodyPr>
          <a:lstStyle/>
          <a:p>
            <a:r>
              <a:rPr lang="en-US" dirty="0" err="1" smtClean="0"/>
              <a:t>Wifi</a:t>
            </a:r>
            <a:r>
              <a:rPr lang="en-US" dirty="0" smtClean="0"/>
              <a:t> and </a:t>
            </a:r>
            <a:r>
              <a:rPr lang="en-US" dirty="0" err="1" smtClean="0"/>
              <a:t>Wimax</a:t>
            </a:r>
            <a:endParaRPr lang="en-US" dirty="0"/>
          </a:p>
        </p:txBody>
      </p:sp>
      <p:sp>
        <p:nvSpPr>
          <p:cNvPr id="3" name="Content Placeholder 2"/>
          <p:cNvSpPr>
            <a:spLocks noGrp="1"/>
          </p:cNvSpPr>
          <p:nvPr>
            <p:ph idx="1"/>
          </p:nvPr>
        </p:nvSpPr>
        <p:spPr>
          <a:xfrm>
            <a:off x="838200" y="1003300"/>
            <a:ext cx="10515600" cy="2117725"/>
          </a:xfrm>
        </p:spPr>
        <p:txBody>
          <a:bodyPr/>
          <a:lstStyle/>
          <a:p>
            <a:r>
              <a:rPr lang="en-US" dirty="0"/>
              <a:t>Wi-Fi </a:t>
            </a:r>
            <a:r>
              <a:rPr lang="si-LK" dirty="0"/>
              <a:t>යනු රැහැන් රහිත </a:t>
            </a:r>
            <a:r>
              <a:rPr lang="en-US" dirty="0"/>
              <a:t>LAN </a:t>
            </a:r>
            <a:r>
              <a:rPr lang="si-LK" dirty="0"/>
              <a:t>තැනීමට භාවිතා කරන රැහැන් රහිත ප්‍රමිතිය වන අතර, </a:t>
            </a:r>
            <a:endParaRPr lang="en-US" dirty="0" smtClean="0"/>
          </a:p>
          <a:p>
            <a:r>
              <a:rPr lang="en-US" dirty="0" err="1" smtClean="0"/>
              <a:t>WiMax</a:t>
            </a:r>
            <a:r>
              <a:rPr lang="en-US" dirty="0" smtClean="0"/>
              <a:t> </a:t>
            </a:r>
            <a:r>
              <a:rPr lang="si-LK" dirty="0"/>
              <a:t>මූලික වශයෙන් </a:t>
            </a:r>
            <a:r>
              <a:rPr lang="en-US" dirty="0"/>
              <a:t>LTE </a:t>
            </a:r>
            <a:r>
              <a:rPr lang="si-LK" dirty="0"/>
              <a:t>මගින් ග්‍රහණය වීමට පෙර රැහැන් රහිත නාගරික ප්‍රදේශ ජාල තැනීමට වාහකයන් විසින් භාවිතා කරන ලදී.</a:t>
            </a:r>
            <a:endParaRPr lang="en-US" dirty="0"/>
          </a:p>
        </p:txBody>
      </p:sp>
      <p:pic>
        <p:nvPicPr>
          <p:cNvPr id="4" name="Picture 3"/>
          <p:cNvPicPr>
            <a:picLocks noChangeAspect="1"/>
          </p:cNvPicPr>
          <p:nvPr/>
        </p:nvPicPr>
        <p:blipFill>
          <a:blip r:embed="rId2"/>
          <a:stretch>
            <a:fillRect/>
          </a:stretch>
        </p:blipFill>
        <p:spPr>
          <a:xfrm>
            <a:off x="2356489" y="3312793"/>
            <a:ext cx="6838951" cy="2733675"/>
          </a:xfrm>
          <a:prstGeom prst="rect">
            <a:avLst/>
          </a:prstGeom>
        </p:spPr>
      </p:pic>
    </p:spTree>
    <p:extLst>
      <p:ext uri="{BB962C8B-B14F-4D97-AF65-F5344CB8AC3E}">
        <p14:creationId xmlns:p14="http://schemas.microsoft.com/office/powerpoint/2010/main" val="622771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483" y="202287"/>
            <a:ext cx="10515600" cy="774563"/>
          </a:xfrm>
        </p:spPr>
        <p:txBody>
          <a:bodyPr/>
          <a:lstStyle/>
          <a:p>
            <a:pPr algn="ctr"/>
            <a:r>
              <a:rPr lang="en-US" dirty="0" smtClean="0"/>
              <a:t>VHF - </a:t>
            </a:r>
            <a:r>
              <a:rPr lang="si-LK" dirty="0" smtClean="0"/>
              <a:t>ඉතා උච්ච සංඛ්‍යාත</a:t>
            </a:r>
            <a:endParaRPr lang="en-US" dirty="0"/>
          </a:p>
        </p:txBody>
      </p:sp>
      <p:sp>
        <p:nvSpPr>
          <p:cNvPr id="3" name="Content Placeholder 2"/>
          <p:cNvSpPr>
            <a:spLocks noGrp="1"/>
          </p:cNvSpPr>
          <p:nvPr>
            <p:ph idx="1"/>
          </p:nvPr>
        </p:nvSpPr>
        <p:spPr>
          <a:xfrm>
            <a:off x="237999" y="1139688"/>
            <a:ext cx="11586575" cy="5539408"/>
          </a:xfrm>
        </p:spPr>
        <p:txBody>
          <a:bodyPr>
            <a:normAutofit/>
          </a:bodyPr>
          <a:lstStyle/>
          <a:p>
            <a:r>
              <a:rPr lang="en-US" dirty="0"/>
              <a:t>Very high frequency (VHF) </a:t>
            </a:r>
            <a:r>
              <a:rPr lang="en-US" dirty="0" smtClean="0"/>
              <a:t>– according to </a:t>
            </a:r>
            <a:r>
              <a:rPr lang="en-US" dirty="0"/>
              <a:t>ITU </a:t>
            </a:r>
            <a:r>
              <a:rPr lang="en-US" dirty="0" smtClean="0"/>
              <a:t>designation</a:t>
            </a:r>
          </a:p>
          <a:p>
            <a:r>
              <a:rPr lang="en-US" dirty="0" smtClean="0"/>
              <a:t>range of radio frequency from 30 to 300 MHz</a:t>
            </a:r>
          </a:p>
          <a:p>
            <a:r>
              <a:rPr lang="en-US" dirty="0" smtClean="0"/>
              <a:t>wavelengths of ten to one meters </a:t>
            </a:r>
          </a:p>
          <a:p>
            <a:r>
              <a:rPr lang="en-US" dirty="0" smtClean="0"/>
              <a:t>Common </a:t>
            </a:r>
            <a:r>
              <a:rPr lang="en-US" dirty="0"/>
              <a:t>uses for VHF </a:t>
            </a:r>
            <a:endParaRPr lang="en-US" dirty="0" smtClean="0"/>
          </a:p>
          <a:p>
            <a:pPr lvl="1"/>
            <a:r>
              <a:rPr lang="en-US" sz="2800" dirty="0"/>
              <a:t>Local FM radio broadcasting, </a:t>
            </a:r>
          </a:p>
          <a:p>
            <a:pPr lvl="1"/>
            <a:r>
              <a:rPr lang="en-US" sz="2800" dirty="0"/>
              <a:t>Local television broadcasting, </a:t>
            </a:r>
          </a:p>
          <a:p>
            <a:pPr lvl="1"/>
            <a:r>
              <a:rPr lang="en-US" sz="2800" dirty="0"/>
              <a:t>two way land mobile radio systems (police, fire, Ambulance, Military)</a:t>
            </a:r>
          </a:p>
          <a:p>
            <a:pPr lvl="1"/>
            <a:r>
              <a:rPr lang="en-US" sz="2800" dirty="0"/>
              <a:t>long range data communication up to several tens of kilometers </a:t>
            </a:r>
          </a:p>
          <a:p>
            <a:pPr lvl="1"/>
            <a:r>
              <a:rPr lang="en-US" sz="2800" dirty="0"/>
              <a:t>marine communications.</a:t>
            </a:r>
          </a:p>
          <a:p>
            <a:pPr lvl="1"/>
            <a:r>
              <a:rPr lang="en-US" sz="2800" dirty="0"/>
              <a:t>Air traffic control communications systems work at distances of 100 kilometers or more </a:t>
            </a:r>
          </a:p>
        </p:txBody>
      </p:sp>
    </p:spTree>
    <p:extLst>
      <p:ext uri="{BB962C8B-B14F-4D97-AF65-F5344CB8AC3E}">
        <p14:creationId xmlns:p14="http://schemas.microsoft.com/office/powerpoint/2010/main" val="197440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852" y="3533370"/>
            <a:ext cx="2381251" cy="3171825"/>
          </a:xfrm>
          <a:prstGeom prst="rect">
            <a:avLst/>
          </a:prstGeom>
        </p:spPr>
      </p:pic>
      <p:pic>
        <p:nvPicPr>
          <p:cNvPr id="5" name="Picture 4"/>
          <p:cNvPicPr>
            <a:picLocks noChangeAspect="1"/>
          </p:cNvPicPr>
          <p:nvPr/>
        </p:nvPicPr>
        <p:blipFill>
          <a:blip r:embed="rId3"/>
          <a:stretch>
            <a:fillRect/>
          </a:stretch>
        </p:blipFill>
        <p:spPr>
          <a:xfrm>
            <a:off x="9487731" y="3404147"/>
            <a:ext cx="2412724" cy="3301045"/>
          </a:xfrm>
          <a:prstGeom prst="rect">
            <a:avLst/>
          </a:prstGeom>
        </p:spPr>
      </p:pic>
      <p:pic>
        <p:nvPicPr>
          <p:cNvPr id="6" name="Picture 5"/>
          <p:cNvPicPr>
            <a:picLocks noChangeAspect="1"/>
          </p:cNvPicPr>
          <p:nvPr/>
        </p:nvPicPr>
        <p:blipFill>
          <a:blip r:embed="rId4"/>
          <a:stretch>
            <a:fillRect/>
          </a:stretch>
        </p:blipFill>
        <p:spPr>
          <a:xfrm>
            <a:off x="5061506" y="1"/>
            <a:ext cx="2095500" cy="3343275"/>
          </a:xfrm>
          <a:prstGeom prst="rect">
            <a:avLst/>
          </a:prstGeom>
        </p:spPr>
      </p:pic>
      <p:cxnSp>
        <p:nvCxnSpPr>
          <p:cNvPr id="8" name="Straight Arrow Connector 7"/>
          <p:cNvCxnSpPr/>
          <p:nvPr/>
        </p:nvCxnSpPr>
        <p:spPr>
          <a:xfrm flipH="1">
            <a:off x="2582103" y="1364975"/>
            <a:ext cx="2254941" cy="1978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157006" y="1364975"/>
            <a:ext cx="2835137" cy="1855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8100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20422"/>
            <a:ext cx="10515600" cy="5671929"/>
          </a:xfrm>
        </p:spPr>
        <p:txBody>
          <a:bodyPr>
            <a:normAutofit fontScale="92500" lnSpcReduction="10000"/>
          </a:bodyPr>
          <a:lstStyle/>
          <a:p>
            <a:r>
              <a:rPr lang="en-US" dirty="0"/>
              <a:t>Ultra high frequency (UHF) </a:t>
            </a:r>
            <a:r>
              <a:rPr lang="en-US" dirty="0" smtClean="0"/>
              <a:t>- ITU </a:t>
            </a:r>
            <a:r>
              <a:rPr lang="en-US" dirty="0"/>
              <a:t>designation </a:t>
            </a:r>
            <a:endParaRPr lang="en-US" dirty="0" smtClean="0"/>
          </a:p>
          <a:p>
            <a:r>
              <a:rPr lang="en-US" dirty="0" smtClean="0"/>
              <a:t>radio </a:t>
            </a:r>
            <a:r>
              <a:rPr lang="en-US" dirty="0"/>
              <a:t>frequencies in the range between 300 </a:t>
            </a:r>
            <a:r>
              <a:rPr lang="en-US" dirty="0" smtClean="0"/>
              <a:t>MHz </a:t>
            </a:r>
            <a:r>
              <a:rPr lang="en-US" dirty="0"/>
              <a:t>and 3 </a:t>
            </a:r>
            <a:r>
              <a:rPr lang="en-US" dirty="0" smtClean="0"/>
              <a:t>GHz</a:t>
            </a:r>
          </a:p>
          <a:p>
            <a:r>
              <a:rPr lang="en-US" dirty="0"/>
              <a:t>wavelengths range from one meter to one </a:t>
            </a:r>
            <a:r>
              <a:rPr lang="en-US" dirty="0" smtClean="0"/>
              <a:t>decimeter (10cm)</a:t>
            </a:r>
          </a:p>
          <a:p>
            <a:r>
              <a:rPr lang="en-US" dirty="0" smtClean="0"/>
              <a:t>Common uses for UHF</a:t>
            </a:r>
          </a:p>
          <a:p>
            <a:pPr lvl="1"/>
            <a:r>
              <a:rPr lang="en-US" dirty="0" smtClean="0"/>
              <a:t>shared </a:t>
            </a:r>
            <a:r>
              <a:rPr lang="en-US" dirty="0"/>
              <a:t>global use of the </a:t>
            </a:r>
            <a:r>
              <a:rPr lang="en-US" dirty="0">
                <a:hlinkClick r:id="rId3" tooltip="Radio spectrum"/>
              </a:rPr>
              <a:t>radio spectrum</a:t>
            </a:r>
            <a:r>
              <a:rPr lang="en-US" dirty="0"/>
              <a:t>, </a:t>
            </a:r>
            <a:endParaRPr lang="en-US" dirty="0" smtClean="0"/>
          </a:p>
          <a:p>
            <a:pPr lvl="1"/>
            <a:r>
              <a:rPr lang="en-US" u="sng" dirty="0" smtClean="0"/>
              <a:t>assigning </a:t>
            </a:r>
            <a:r>
              <a:rPr lang="en-US" u="sng" dirty="0"/>
              <a:t>satellite </a:t>
            </a:r>
            <a:r>
              <a:rPr lang="en-US" u="sng" dirty="0" smtClean="0">
                <a:hlinkClick r:id="rId4" tooltip="Orbit"/>
              </a:rPr>
              <a:t>orbits</a:t>
            </a:r>
            <a:r>
              <a:rPr lang="en-US" u="sng" dirty="0" smtClean="0"/>
              <a:t>,</a:t>
            </a:r>
          </a:p>
          <a:p>
            <a:pPr lvl="1"/>
            <a:r>
              <a:rPr lang="en-US" dirty="0" smtClean="0"/>
              <a:t>improve </a:t>
            </a:r>
            <a:r>
              <a:rPr lang="en-US" dirty="0"/>
              <a:t>telecommunication infrastructure in the developing world, </a:t>
            </a:r>
            <a:endParaRPr lang="en-US" dirty="0" smtClean="0"/>
          </a:p>
          <a:p>
            <a:pPr lvl="1"/>
            <a:r>
              <a:rPr lang="en-US" dirty="0" smtClean="0"/>
              <a:t>broadband </a:t>
            </a:r>
            <a:r>
              <a:rPr lang="en-US" dirty="0"/>
              <a:t>Internet, </a:t>
            </a:r>
            <a:endParaRPr lang="en-US" dirty="0" smtClean="0"/>
          </a:p>
          <a:p>
            <a:pPr lvl="1"/>
            <a:r>
              <a:rPr lang="en-US" dirty="0" smtClean="0"/>
              <a:t>wireless </a:t>
            </a:r>
            <a:r>
              <a:rPr lang="en-US" dirty="0"/>
              <a:t>technologies, </a:t>
            </a:r>
            <a:endParaRPr lang="en-US" dirty="0" smtClean="0"/>
          </a:p>
          <a:p>
            <a:pPr lvl="1"/>
            <a:r>
              <a:rPr lang="en-US" dirty="0" smtClean="0"/>
              <a:t>aeronautical </a:t>
            </a:r>
            <a:r>
              <a:rPr lang="en-US" dirty="0"/>
              <a:t>and maritime navigation, </a:t>
            </a:r>
            <a:endParaRPr lang="en-US" dirty="0" smtClean="0"/>
          </a:p>
          <a:p>
            <a:pPr lvl="1"/>
            <a:r>
              <a:rPr lang="en-US" u="sng" dirty="0" smtClean="0"/>
              <a:t>astronomy</a:t>
            </a:r>
            <a:r>
              <a:rPr lang="en-US" u="sng" dirty="0"/>
              <a:t>, </a:t>
            </a:r>
            <a:endParaRPr lang="en-US" u="sng" dirty="0" smtClean="0"/>
          </a:p>
          <a:p>
            <a:pPr lvl="1"/>
            <a:r>
              <a:rPr lang="en-US" u="sng" dirty="0" smtClean="0"/>
              <a:t>satellite-based </a:t>
            </a:r>
            <a:r>
              <a:rPr lang="en-US" u="sng" dirty="0"/>
              <a:t>meteorology, </a:t>
            </a:r>
            <a:endParaRPr lang="en-US" u="sng" dirty="0" smtClean="0"/>
          </a:p>
          <a:p>
            <a:pPr lvl="1"/>
            <a:r>
              <a:rPr lang="en-US" dirty="0" smtClean="0"/>
              <a:t>fixed-mobile </a:t>
            </a:r>
            <a:r>
              <a:rPr lang="en-US" dirty="0"/>
              <a:t>phone, </a:t>
            </a:r>
            <a:endParaRPr lang="en-US" dirty="0" smtClean="0"/>
          </a:p>
          <a:p>
            <a:pPr lvl="1"/>
            <a:r>
              <a:rPr lang="en-US" u="sng" dirty="0" smtClean="0"/>
              <a:t>Internet </a:t>
            </a:r>
            <a:r>
              <a:rPr lang="en-US" u="sng" dirty="0"/>
              <a:t>access, data, voice</a:t>
            </a:r>
            <a:r>
              <a:rPr lang="en-US" dirty="0"/>
              <a:t>, </a:t>
            </a:r>
            <a:endParaRPr lang="en-US" dirty="0" smtClean="0"/>
          </a:p>
          <a:p>
            <a:pPr lvl="1"/>
            <a:r>
              <a:rPr lang="en-US" u="sng" dirty="0" smtClean="0"/>
              <a:t>TV </a:t>
            </a:r>
            <a:r>
              <a:rPr lang="en-US" u="sng" dirty="0"/>
              <a:t>broadcasting</a:t>
            </a:r>
            <a:r>
              <a:rPr lang="en-US" u="sng" dirty="0" smtClean="0"/>
              <a:t>,</a:t>
            </a:r>
            <a:endParaRPr lang="en-US" u="sng" dirty="0"/>
          </a:p>
        </p:txBody>
      </p:sp>
      <p:sp>
        <p:nvSpPr>
          <p:cNvPr id="4" name="Title 1"/>
          <p:cNvSpPr>
            <a:spLocks noGrp="1"/>
          </p:cNvSpPr>
          <p:nvPr>
            <p:ph type="title"/>
          </p:nvPr>
        </p:nvSpPr>
        <p:spPr>
          <a:xfrm>
            <a:off x="838200" y="365130"/>
            <a:ext cx="10515600" cy="655292"/>
          </a:xfrm>
        </p:spPr>
        <p:txBody>
          <a:bodyPr>
            <a:normAutofit/>
          </a:bodyPr>
          <a:lstStyle/>
          <a:p>
            <a:pPr algn="ctr"/>
            <a:r>
              <a:rPr lang="en-US" sz="3600" dirty="0"/>
              <a:t>UHF – </a:t>
            </a:r>
            <a:r>
              <a:rPr lang="si-LK" sz="3600" dirty="0"/>
              <a:t>අති උච්ච සංඛ්‍යාත</a:t>
            </a:r>
            <a:endParaRPr lang="en-US" sz="3600" dirty="0"/>
          </a:p>
        </p:txBody>
      </p:sp>
    </p:spTree>
    <p:extLst>
      <p:ext uri="{BB962C8B-B14F-4D97-AF65-F5344CB8AC3E}">
        <p14:creationId xmlns:p14="http://schemas.microsoft.com/office/powerpoint/2010/main" val="109855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down)">
                                      <p:cBhvr>
                                        <p:cTn id="31" dur="500"/>
                                        <p:tgtEl>
                                          <p:spTgt spid="3">
                                            <p:txEl>
                                              <p:pRg st="6" end="6"/>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down)">
                                      <p:cBhvr>
                                        <p:cTn id="34" dur="500"/>
                                        <p:tgtEl>
                                          <p:spTgt spid="3">
                                            <p:txEl>
                                              <p:pRg st="7" end="7"/>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ipe(down)">
                                      <p:cBhvr>
                                        <p:cTn id="40" dur="500"/>
                                        <p:tgtEl>
                                          <p:spTgt spid="3">
                                            <p:txEl>
                                              <p:pRg st="9" end="9"/>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wipe(down)">
                                      <p:cBhvr>
                                        <p:cTn id="43" dur="500"/>
                                        <p:tgtEl>
                                          <p:spTgt spid="3">
                                            <p:txEl>
                                              <p:pRg st="10" end="10"/>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wipe(down)">
                                      <p:cBhvr>
                                        <p:cTn id="46" dur="500"/>
                                        <p:tgtEl>
                                          <p:spTgt spid="3">
                                            <p:txEl>
                                              <p:pRg st="11" end="11"/>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wipe(down)">
                                      <p:cBhvr>
                                        <p:cTn id="49" dur="500"/>
                                        <p:tgtEl>
                                          <p:spTgt spid="3">
                                            <p:txEl>
                                              <p:pRg st="12" end="12"/>
                                            </p:tx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wipe(down)">
                                      <p:cBhvr>
                                        <p:cTn id="52" dur="500"/>
                                        <p:tgtEl>
                                          <p:spTgt spid="3">
                                            <p:txEl>
                                              <p:pRg st="13" end="13"/>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Effect transition="in" filter="wipe(down)">
                                      <p:cBhvr>
                                        <p:cTn id="55"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7510" y="3790747"/>
            <a:ext cx="4000500" cy="2695575"/>
          </a:xfrm>
          <a:prstGeom prst="rect">
            <a:avLst/>
          </a:prstGeom>
        </p:spPr>
      </p:pic>
      <p:pic>
        <p:nvPicPr>
          <p:cNvPr id="1026" name="Picture 2" descr="Image result for uhf anten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560907" y="3525970"/>
            <a:ext cx="2724839" cy="27218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hf transmission anten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8143" y="371060"/>
            <a:ext cx="1562760" cy="15565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5441635" y="371060"/>
            <a:ext cx="1556509" cy="1556509"/>
          </a:xfrm>
          <a:prstGeom prst="rect">
            <a:avLst/>
          </a:prstGeom>
        </p:spPr>
      </p:pic>
      <p:cxnSp>
        <p:nvCxnSpPr>
          <p:cNvPr id="3" name="Straight Arrow Connector 2"/>
          <p:cNvCxnSpPr/>
          <p:nvPr/>
        </p:nvCxnSpPr>
        <p:spPr>
          <a:xfrm flipH="1">
            <a:off x="3832964" y="2167004"/>
            <a:ext cx="1728592" cy="2367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440460" y="2154477"/>
            <a:ext cx="1828800" cy="2179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4829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i-LK" dirty="0" smtClean="0"/>
              <a:t>රැහැන් රහිත ජාල වල වාසි සහ අවාසි</a:t>
            </a:r>
            <a:endParaRPr lang="en-US" dirty="0"/>
          </a:p>
        </p:txBody>
      </p:sp>
      <p:sp>
        <p:nvSpPr>
          <p:cNvPr id="3" name="Content Placeholder 2"/>
          <p:cNvSpPr>
            <a:spLocks noGrp="1"/>
          </p:cNvSpPr>
          <p:nvPr>
            <p:ph sz="half" idx="1"/>
          </p:nvPr>
        </p:nvSpPr>
        <p:spPr>
          <a:xfrm>
            <a:off x="325573" y="1659805"/>
            <a:ext cx="5181600" cy="2940339"/>
          </a:xfrm>
          <a:solidFill>
            <a:schemeClr val="accent6">
              <a:lumMod val="20000"/>
              <a:lumOff val="80000"/>
            </a:schemeClr>
          </a:solidFill>
        </p:spPr>
        <p:txBody>
          <a:bodyPr>
            <a:normAutofit/>
          </a:bodyPr>
          <a:lstStyle/>
          <a:p>
            <a:pPr marL="0" indent="0" algn="ctr">
              <a:buNone/>
            </a:pPr>
            <a:r>
              <a:rPr lang="si-LK" b="1" u="sng" dirty="0" smtClean="0"/>
              <a:t>වාසි</a:t>
            </a:r>
          </a:p>
          <a:p>
            <a:pPr marL="0" indent="0" algn="ctr">
              <a:buNone/>
            </a:pPr>
            <a:endParaRPr lang="si-LK" sz="800" b="1" u="sng" dirty="0"/>
          </a:p>
          <a:p>
            <a:pPr marL="514338" indent="-514338">
              <a:buFont typeface="+mj-lt"/>
              <a:buAutoNum type="arabicPeriod"/>
            </a:pPr>
            <a:r>
              <a:rPr lang="si-LK" dirty="0" smtClean="0"/>
              <a:t>අදාල ප්‍රදේශය තුල ඕනෑම ස්ථානයක ස්ථානගත කල හැකිය</a:t>
            </a:r>
          </a:p>
          <a:p>
            <a:pPr marL="514338" indent="-514338">
              <a:buFont typeface="+mj-lt"/>
              <a:buAutoNum type="arabicPeriod"/>
            </a:pPr>
            <a:r>
              <a:rPr lang="si-LK" dirty="0" smtClean="0"/>
              <a:t>පිරිවැය අඩුය</a:t>
            </a:r>
          </a:p>
          <a:p>
            <a:pPr marL="514338" indent="-514338">
              <a:buFont typeface="+mj-lt"/>
              <a:buAutoNum type="arabicPeriod"/>
            </a:pPr>
            <a:r>
              <a:rPr lang="si-LK" dirty="0" smtClean="0"/>
              <a:t>නඩත්තු කිරීම පහසුය</a:t>
            </a:r>
          </a:p>
          <a:p>
            <a:endParaRPr lang="en-US" dirty="0"/>
          </a:p>
        </p:txBody>
      </p:sp>
      <p:sp>
        <p:nvSpPr>
          <p:cNvPr id="4" name="Content Placeholder 3"/>
          <p:cNvSpPr>
            <a:spLocks noGrp="1"/>
          </p:cNvSpPr>
          <p:nvPr>
            <p:ph sz="half" idx="2"/>
          </p:nvPr>
        </p:nvSpPr>
        <p:spPr>
          <a:xfrm>
            <a:off x="6096001" y="1690691"/>
            <a:ext cx="5687291" cy="2909455"/>
          </a:xfrm>
          <a:solidFill>
            <a:schemeClr val="accent2">
              <a:lumMod val="20000"/>
              <a:lumOff val="80000"/>
            </a:schemeClr>
          </a:solidFill>
        </p:spPr>
        <p:txBody>
          <a:bodyPr>
            <a:normAutofit/>
          </a:bodyPr>
          <a:lstStyle/>
          <a:p>
            <a:pPr marL="0" indent="0" algn="ctr">
              <a:buNone/>
            </a:pPr>
            <a:r>
              <a:rPr lang="si-LK" b="1" u="sng" dirty="0" smtClean="0"/>
              <a:t>අවාසි</a:t>
            </a:r>
          </a:p>
          <a:p>
            <a:pPr marL="0" indent="0" algn="ctr">
              <a:buNone/>
            </a:pPr>
            <a:endParaRPr lang="si-LK" sz="800" b="1" u="sng" dirty="0"/>
          </a:p>
          <a:p>
            <a:pPr marL="514338" indent="-514338">
              <a:buFont typeface="+mj-lt"/>
              <a:buAutoNum type="arabicPeriod"/>
            </a:pPr>
            <a:r>
              <a:rPr lang="si-LK" dirty="0" smtClean="0"/>
              <a:t>අනවසරයෙන් ජාල වලට සම්බන්ධවීමේ හැකියාව වැඩිය</a:t>
            </a:r>
          </a:p>
          <a:p>
            <a:pPr marL="514338" indent="-514338">
              <a:buFont typeface="+mj-lt"/>
              <a:buAutoNum type="arabicPeriod"/>
            </a:pPr>
            <a:r>
              <a:rPr lang="si-LK" dirty="0" smtClean="0"/>
              <a:t>වෙනත් විද්‍යුත් චුම්භක තරංග වලින් බාධා වීම</a:t>
            </a:r>
            <a:endParaRPr lang="en-US" dirty="0"/>
          </a:p>
        </p:txBody>
      </p:sp>
      <p:pic>
        <p:nvPicPr>
          <p:cNvPr id="5" name="Picture 4"/>
          <p:cNvPicPr>
            <a:picLocks noChangeAspect="1"/>
          </p:cNvPicPr>
          <p:nvPr/>
        </p:nvPicPr>
        <p:blipFill>
          <a:blip r:embed="rId2"/>
          <a:stretch>
            <a:fillRect/>
          </a:stretch>
        </p:blipFill>
        <p:spPr>
          <a:xfrm>
            <a:off x="3683581" y="4600141"/>
            <a:ext cx="4296641" cy="2314643"/>
          </a:xfrm>
          <a:prstGeom prst="rect">
            <a:avLst/>
          </a:prstGeom>
        </p:spPr>
      </p:pic>
      <p:sp>
        <p:nvSpPr>
          <p:cNvPr id="6" name="Action Button: Information 5">
            <a:hlinkClick r:id="rId3" highlightClick="1"/>
          </p:cNvPr>
          <p:cNvSpPr/>
          <p:nvPr/>
        </p:nvSpPr>
        <p:spPr>
          <a:xfrm>
            <a:off x="9580729" y="5527343"/>
            <a:ext cx="1241947" cy="81886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5813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Data Transmission Speed</a:t>
            </a:r>
            <a:endParaRPr lang="en-US" dirty="0"/>
          </a:p>
        </p:txBody>
      </p:sp>
      <p:sp>
        <p:nvSpPr>
          <p:cNvPr id="6" name="Content Placeholder 5"/>
          <p:cNvSpPr>
            <a:spLocks noGrp="1"/>
          </p:cNvSpPr>
          <p:nvPr>
            <p:ph idx="1"/>
          </p:nvPr>
        </p:nvSpPr>
        <p:spPr>
          <a:xfrm>
            <a:off x="838205" y="1498077"/>
            <a:ext cx="11145983" cy="4351339"/>
          </a:xfrm>
        </p:spPr>
        <p:txBody>
          <a:bodyPr>
            <a:normAutofit fontScale="92500" lnSpcReduction="10000"/>
          </a:bodyPr>
          <a:lstStyle/>
          <a:p>
            <a:r>
              <a:rPr lang="si-LK" dirty="0" smtClean="0"/>
              <a:t>සම්ප්‍රේෂණ මාධ්‍ය තුල දත්ත ගමන් කරන්නේ </a:t>
            </a:r>
            <a:r>
              <a:rPr lang="en-US" dirty="0" smtClean="0"/>
              <a:t>bits </a:t>
            </a:r>
            <a:r>
              <a:rPr lang="si-LK" dirty="0" smtClean="0"/>
              <a:t>ලෙසය</a:t>
            </a:r>
          </a:p>
          <a:p>
            <a:r>
              <a:rPr lang="si-LK" dirty="0"/>
              <a:t>සම්ප්‍රේෂණ මාධ්‍ය තුල තත</a:t>
            </a:r>
            <a:r>
              <a:rPr lang="si-LK" dirty="0" smtClean="0"/>
              <a:t>්පරයකදී ගමන් කරන බිටු ප්‍රමාණය මගින් අදාල සම්ප්‍රේෂණ මාධ‍්‍යයේ ‍දත්ත සම්ප්‍රේෂණ වේගය ප්‍රකාශ කල හැකිය</a:t>
            </a:r>
            <a:endParaRPr lang="en-US" dirty="0" smtClean="0"/>
          </a:p>
          <a:p>
            <a:r>
              <a:rPr lang="en-US" dirty="0" smtClean="0"/>
              <a:t>Band width</a:t>
            </a:r>
            <a:endParaRPr lang="si-LK" dirty="0" smtClean="0"/>
          </a:p>
          <a:p>
            <a:pPr marL="514338" indent="-514338">
              <a:lnSpc>
                <a:spcPct val="150000"/>
              </a:lnSpc>
              <a:buFont typeface="+mj-lt"/>
              <a:buAutoNum type="arabicPeriod"/>
            </a:pPr>
            <a:r>
              <a:rPr lang="en-US" dirty="0" smtClean="0"/>
              <a:t>bps -</a:t>
            </a:r>
          </a:p>
          <a:p>
            <a:pPr marL="514338" indent="-514338">
              <a:lnSpc>
                <a:spcPct val="150000"/>
              </a:lnSpc>
              <a:buFont typeface="+mj-lt"/>
              <a:buAutoNum type="arabicPeriod"/>
            </a:pPr>
            <a:r>
              <a:rPr lang="en-US" dirty="0" smtClean="0"/>
              <a:t>Kbps -</a:t>
            </a:r>
          </a:p>
          <a:p>
            <a:pPr marL="514338" indent="-514338">
              <a:lnSpc>
                <a:spcPct val="150000"/>
              </a:lnSpc>
              <a:buFont typeface="+mj-lt"/>
              <a:buAutoNum type="arabicPeriod"/>
            </a:pPr>
            <a:r>
              <a:rPr lang="en-US" dirty="0"/>
              <a:t>M</a:t>
            </a:r>
            <a:r>
              <a:rPr lang="en-US" dirty="0" smtClean="0"/>
              <a:t>bps –</a:t>
            </a:r>
          </a:p>
          <a:p>
            <a:pPr marL="514338" indent="-514338">
              <a:lnSpc>
                <a:spcPct val="150000"/>
              </a:lnSpc>
              <a:buFont typeface="+mj-lt"/>
              <a:buAutoNum type="arabicPeriod"/>
            </a:pPr>
            <a:r>
              <a:rPr lang="en-US" dirty="0" err="1" smtClean="0"/>
              <a:t>Gbps</a:t>
            </a:r>
            <a:r>
              <a:rPr lang="en-US" dirty="0" smtClean="0"/>
              <a:t> -</a:t>
            </a:r>
          </a:p>
          <a:p>
            <a:pPr marL="514338" indent="-514338">
              <a:buFont typeface="+mj-lt"/>
              <a:buAutoNum type="arabicPeriod"/>
            </a:pPr>
            <a:endParaRPr lang="en-US" dirty="0"/>
          </a:p>
        </p:txBody>
      </p:sp>
    </p:spTree>
    <p:extLst>
      <p:ext uri="{BB962C8B-B14F-4D97-AF65-F5344CB8AC3E}">
        <p14:creationId xmlns:p14="http://schemas.microsoft.com/office/powerpoint/2010/main" val="3278280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352" y="257213"/>
            <a:ext cx="10018713" cy="718655"/>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en-US" sz="3200" dirty="0"/>
              <a:t>Sender</a:t>
            </a:r>
            <a:r>
              <a:rPr lang="si-LK" sz="3200" dirty="0"/>
              <a:t>/</a:t>
            </a:r>
            <a:r>
              <a:rPr lang="en-US" sz="3200" dirty="0"/>
              <a:t>Source- </a:t>
            </a:r>
            <a:r>
              <a:rPr lang="si-LK" sz="3200" dirty="0"/>
              <a:t>යවන්නා</a:t>
            </a:r>
            <a:r>
              <a:rPr lang="en-US" sz="3200" dirty="0"/>
              <a:t>, </a:t>
            </a:r>
            <a:r>
              <a:rPr lang="si-LK" sz="3200" dirty="0"/>
              <a:t>ප්‍රභවය</a:t>
            </a:r>
            <a:endParaRPr lang="en-US" sz="3200" dirty="0"/>
          </a:p>
        </p:txBody>
      </p:sp>
      <p:sp>
        <p:nvSpPr>
          <p:cNvPr id="3" name="Content Placeholder 2"/>
          <p:cNvSpPr>
            <a:spLocks noGrp="1"/>
          </p:cNvSpPr>
          <p:nvPr>
            <p:ph idx="1"/>
          </p:nvPr>
        </p:nvSpPr>
        <p:spPr>
          <a:xfrm>
            <a:off x="682389" y="1134087"/>
            <a:ext cx="10820632" cy="1019176"/>
          </a:xfrm>
        </p:spPr>
        <p:txBody>
          <a:bodyPr>
            <a:normAutofit fontScale="92500"/>
          </a:bodyPr>
          <a:lstStyle/>
          <a:p>
            <a:r>
              <a:rPr lang="si-LK" dirty="0" smtClean="0"/>
              <a:t>දත්ත සම්ප්‍රේෂණය සඳහා දත්ත බිහිවන ස්ථානය හෝ දත්ත නිපදවන්නා මෙලෙස හඳුන්වයි. (සම</a:t>
            </a:r>
            <a:r>
              <a:rPr lang="si-LK" dirty="0"/>
              <a:t>්ප්‍රේෂණය කිරීම සදහා දත්ත උත්පාදනය හා සූදා</a:t>
            </a:r>
            <a:r>
              <a:rPr lang="si-LK" dirty="0" smtClean="0"/>
              <a:t>නම් කිරීම)</a:t>
            </a:r>
            <a:endParaRPr lang="si-LK" dirty="0"/>
          </a:p>
          <a:p>
            <a:endParaRPr lang="en-US" dirty="0"/>
          </a:p>
        </p:txBody>
      </p:sp>
      <p:sp>
        <p:nvSpPr>
          <p:cNvPr id="4" name="Title 1"/>
          <p:cNvSpPr txBox="1">
            <a:spLocks/>
          </p:cNvSpPr>
          <p:nvPr/>
        </p:nvSpPr>
        <p:spPr>
          <a:xfrm>
            <a:off x="1083352" y="2010972"/>
            <a:ext cx="10018713" cy="663989"/>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Receiver - </a:t>
            </a:r>
            <a:r>
              <a:rPr lang="si-LK" sz="3200" dirty="0"/>
              <a:t>ග්‍රාහකයා</a:t>
            </a:r>
            <a:endParaRPr lang="en-US" sz="3200" dirty="0"/>
          </a:p>
        </p:txBody>
      </p:sp>
      <p:sp>
        <p:nvSpPr>
          <p:cNvPr id="5" name="Content Placeholder 2"/>
          <p:cNvSpPr txBox="1">
            <a:spLocks/>
          </p:cNvSpPr>
          <p:nvPr/>
        </p:nvSpPr>
        <p:spPr>
          <a:xfrm>
            <a:off x="810392" y="2901424"/>
            <a:ext cx="10692629" cy="101917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285744" lvl="1"/>
            <a:r>
              <a:rPr lang="si-LK" sz="2600" dirty="0"/>
              <a:t>අවසාන වශයෙන් දත්ත ලබා ගන්නා ස්ථානය හෝ සම්ප්‍රේෂණ පද්ධතිය මගින් දත්ත ලබා ගැනීම සිදුවන ස්ථානය</a:t>
            </a:r>
          </a:p>
        </p:txBody>
      </p:sp>
      <p:sp>
        <p:nvSpPr>
          <p:cNvPr id="6" name="Title 1"/>
          <p:cNvSpPr txBox="1">
            <a:spLocks/>
          </p:cNvSpPr>
          <p:nvPr/>
        </p:nvSpPr>
        <p:spPr>
          <a:xfrm>
            <a:off x="1083350" y="3986746"/>
            <a:ext cx="10018713" cy="742311"/>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algn="ctr" defTabSz="457200" rtl="0" eaLnBrk="1" latinLnBrk="0" hangingPunct="1">
              <a:lnSpc>
                <a:spcPct val="90000"/>
              </a:lnSpc>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latin typeface="+mn-lt"/>
                <a:ea typeface="+mn-ea"/>
                <a:cs typeface="+mn-cs"/>
              </a:defRPr>
            </a:lvl2pPr>
            <a:lvl3pPr eaLnBrk="1" hangingPunct="1">
              <a:defRPr>
                <a:solidFill>
                  <a:schemeClr val="tx2"/>
                </a:solidFill>
                <a:latin typeface="+mn-lt"/>
                <a:ea typeface="+mn-ea"/>
                <a:cs typeface="+mn-cs"/>
              </a:defRPr>
            </a:lvl3pPr>
            <a:lvl4pPr eaLnBrk="1" hangingPunct="1">
              <a:defRPr>
                <a:solidFill>
                  <a:schemeClr val="tx2"/>
                </a:solidFill>
                <a:latin typeface="+mn-lt"/>
                <a:ea typeface="+mn-ea"/>
                <a:cs typeface="+mn-cs"/>
              </a:defRPr>
            </a:lvl4pPr>
            <a:lvl5pPr eaLnBrk="1" hangingPunct="1">
              <a:defRPr>
                <a:solidFill>
                  <a:schemeClr val="tx2"/>
                </a:solidFill>
                <a:latin typeface="+mn-lt"/>
                <a:ea typeface="+mn-ea"/>
                <a:cs typeface="+mn-cs"/>
              </a:defRPr>
            </a:lvl5pPr>
            <a:lvl6pPr eaLnBrk="1" hangingPunct="1">
              <a:defRPr>
                <a:solidFill>
                  <a:schemeClr val="tx2"/>
                </a:solidFill>
                <a:latin typeface="+mn-lt"/>
                <a:ea typeface="+mn-ea"/>
                <a:cs typeface="+mn-cs"/>
              </a:defRPr>
            </a:lvl6pPr>
            <a:lvl7pPr eaLnBrk="1" hangingPunct="1">
              <a:defRPr>
                <a:solidFill>
                  <a:schemeClr val="tx2"/>
                </a:solidFill>
                <a:latin typeface="+mn-lt"/>
                <a:ea typeface="+mn-ea"/>
                <a:cs typeface="+mn-cs"/>
              </a:defRPr>
            </a:lvl7pPr>
            <a:lvl8pPr eaLnBrk="1" hangingPunct="1">
              <a:defRPr>
                <a:solidFill>
                  <a:schemeClr val="tx2"/>
                </a:solidFill>
                <a:latin typeface="+mn-lt"/>
                <a:ea typeface="+mn-ea"/>
                <a:cs typeface="+mn-cs"/>
              </a:defRPr>
            </a:lvl8pPr>
            <a:lvl9pPr eaLnBrk="1" hangingPunct="1">
              <a:defRPr>
                <a:solidFill>
                  <a:schemeClr val="tx2"/>
                </a:solidFill>
                <a:latin typeface="+mn-lt"/>
                <a:ea typeface="+mn-ea"/>
                <a:cs typeface="+mn-cs"/>
              </a:defRPr>
            </a:lvl9pPr>
          </a:lstStyle>
          <a:p>
            <a:r>
              <a:rPr lang="en-US" sz="3200" dirty="0"/>
              <a:t>Communication Media- </a:t>
            </a:r>
            <a:r>
              <a:rPr lang="si-LK" sz="3200" dirty="0"/>
              <a:t>සම්ප්‍රේෂණ මධ්‍ය</a:t>
            </a:r>
            <a:endParaRPr lang="en-US" sz="3200" dirty="0"/>
          </a:p>
        </p:txBody>
      </p:sp>
      <p:sp>
        <p:nvSpPr>
          <p:cNvPr id="7" name="Rectangle 6"/>
          <p:cNvSpPr/>
          <p:nvPr/>
        </p:nvSpPr>
        <p:spPr>
          <a:xfrm>
            <a:off x="417826" y="4973559"/>
            <a:ext cx="11477767" cy="1384995"/>
          </a:xfrm>
          <a:prstGeom prst="rect">
            <a:avLst/>
          </a:prstGeom>
        </p:spPr>
        <p:txBody>
          <a:bodyPr wrap="square">
            <a:spAutoFit/>
          </a:bodyPr>
          <a:lstStyle/>
          <a:p>
            <a:r>
              <a:rPr lang="si-LK" sz="2800" dirty="0"/>
              <a:t>දත්ත යවන්නාත් (</a:t>
            </a:r>
            <a:r>
              <a:rPr lang="en-US" sz="2800" dirty="0"/>
              <a:t>Sender), </a:t>
            </a:r>
            <a:r>
              <a:rPr lang="si-LK" sz="2800" dirty="0"/>
              <a:t>ලබන්නාත් (</a:t>
            </a:r>
            <a:r>
              <a:rPr lang="en-US" sz="2800" dirty="0"/>
              <a:t>Receiver) </a:t>
            </a:r>
            <a:r>
              <a:rPr lang="si-LK" sz="2800" dirty="0"/>
              <a:t>එකිනෙක සම්බන්ධ කරමින් දත්ත ගමන්කරන  මාධ්‍ය මෙලෙස හඳුන්වයි. ගමනාන්තය දක්වා දත්ත සම්ප්‍රේෂණය සඳහා වග කිවයුතු වීම</a:t>
            </a:r>
          </a:p>
        </p:txBody>
      </p:sp>
    </p:spTree>
    <p:extLst>
      <p:ext uri="{BB962C8B-B14F-4D97-AF65-F5344CB8AC3E}">
        <p14:creationId xmlns:p14="http://schemas.microsoft.com/office/powerpoint/2010/main" val="808789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animBg="1"/>
      <p:bldP spid="5" grpId="0"/>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i-LK" sz="2800" dirty="0"/>
              <a:t>සම්ප්‍රේෂණ මාධ්‍යක් තුල සංඥා ගමන් කිරීමේ දී විවිධ බලපෑම් ඇති වේ. එම බලපෑම් වලට මාධ්‍යන් දක්වන ප්‍රතිචාර වෙනස් වේ. ඒවා එම මාධ්‍යයේ ගුණ ලෙස හැඳින්විය හැකිය.</a:t>
            </a:r>
            <a:endParaRPr lang="en-US" sz="2800" dirty="0"/>
          </a:p>
        </p:txBody>
      </p:sp>
      <p:sp>
        <p:nvSpPr>
          <p:cNvPr id="3" name="Content Placeholder 2"/>
          <p:cNvSpPr>
            <a:spLocks noGrp="1"/>
          </p:cNvSpPr>
          <p:nvPr>
            <p:ph idx="1"/>
          </p:nvPr>
        </p:nvSpPr>
        <p:spPr>
          <a:xfrm>
            <a:off x="838200" y="1825625"/>
            <a:ext cx="10515600" cy="4520584"/>
          </a:xfrm>
        </p:spPr>
        <p:txBody>
          <a:bodyPr>
            <a:normAutofit/>
          </a:bodyPr>
          <a:lstStyle/>
          <a:p>
            <a:pPr>
              <a:lnSpc>
                <a:spcPct val="150000"/>
              </a:lnSpc>
            </a:pPr>
            <a:r>
              <a:rPr lang="en-US" dirty="0" smtClean="0"/>
              <a:t>Latency</a:t>
            </a:r>
            <a:r>
              <a:rPr lang="si-LK" dirty="0" smtClean="0"/>
              <a:t> - ගුප්තතාව</a:t>
            </a:r>
            <a:r>
              <a:rPr lang="en-US" dirty="0" smtClean="0"/>
              <a:t>/</a:t>
            </a:r>
            <a:r>
              <a:rPr lang="si-LK" dirty="0" smtClean="0"/>
              <a:t>පමාව</a:t>
            </a:r>
            <a:endParaRPr lang="en-US" dirty="0"/>
          </a:p>
          <a:p>
            <a:pPr>
              <a:lnSpc>
                <a:spcPct val="150000"/>
              </a:lnSpc>
            </a:pPr>
            <a:r>
              <a:rPr lang="en-US" dirty="0" smtClean="0"/>
              <a:t>Bandwidth</a:t>
            </a:r>
            <a:r>
              <a:rPr lang="si-LK" dirty="0" smtClean="0"/>
              <a:t>- කලාප පළල</a:t>
            </a:r>
            <a:endParaRPr lang="en-US" dirty="0"/>
          </a:p>
          <a:p>
            <a:pPr>
              <a:lnSpc>
                <a:spcPct val="150000"/>
              </a:lnSpc>
            </a:pPr>
            <a:r>
              <a:rPr lang="en-US" dirty="0" smtClean="0"/>
              <a:t>Noise</a:t>
            </a:r>
            <a:r>
              <a:rPr lang="si-LK" dirty="0" smtClean="0"/>
              <a:t> -ඝෝෂාව</a:t>
            </a:r>
            <a:endParaRPr lang="en-US" dirty="0"/>
          </a:p>
          <a:p>
            <a:pPr>
              <a:lnSpc>
                <a:spcPct val="150000"/>
              </a:lnSpc>
            </a:pPr>
            <a:r>
              <a:rPr lang="en-US" dirty="0" smtClean="0"/>
              <a:t>Attenuation</a:t>
            </a:r>
            <a:r>
              <a:rPr lang="si-LK" dirty="0" smtClean="0"/>
              <a:t> </a:t>
            </a:r>
            <a:r>
              <a:rPr lang="en-US" dirty="0" smtClean="0"/>
              <a:t>- </a:t>
            </a:r>
            <a:r>
              <a:rPr lang="si-LK" dirty="0" smtClean="0"/>
              <a:t>හායනය/වහැරීම/බලහීනවීම/බලක්ෂය</a:t>
            </a:r>
            <a:endParaRPr lang="en-US" dirty="0"/>
          </a:p>
          <a:p>
            <a:pPr>
              <a:lnSpc>
                <a:spcPct val="150000"/>
              </a:lnSpc>
            </a:pPr>
            <a:r>
              <a:rPr lang="en-US" dirty="0" smtClean="0"/>
              <a:t>Distortion</a:t>
            </a:r>
            <a:r>
              <a:rPr lang="si-LK" dirty="0" smtClean="0"/>
              <a:t> -විකෘති වීම</a:t>
            </a:r>
            <a:endParaRPr lang="en-US" dirty="0"/>
          </a:p>
        </p:txBody>
      </p:sp>
    </p:spTree>
    <p:extLst>
      <p:ext uri="{BB962C8B-B14F-4D97-AF65-F5344CB8AC3E}">
        <p14:creationId xmlns:p14="http://schemas.microsoft.com/office/powerpoint/2010/main" val="636102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487" y="556384"/>
            <a:ext cx="11226420" cy="5748883"/>
          </a:xfrm>
        </p:spPr>
        <p:txBody>
          <a:bodyPr/>
          <a:lstStyle/>
          <a:p>
            <a:r>
              <a:rPr lang="en-US" u="sng" dirty="0"/>
              <a:t>Latency - </a:t>
            </a:r>
            <a:r>
              <a:rPr lang="si-LK" u="sng" dirty="0"/>
              <a:t>ගුප්තතාව/පමා</a:t>
            </a:r>
            <a:r>
              <a:rPr lang="si-LK" u="sng" dirty="0" smtClean="0"/>
              <a:t>ව/ජාල ගුප්තතාවය</a:t>
            </a:r>
            <a:endParaRPr lang="si-LK" u="sng" dirty="0"/>
          </a:p>
          <a:p>
            <a:pPr lvl="1"/>
            <a:r>
              <a:rPr lang="si-LK" dirty="0" smtClean="0"/>
              <a:t>පරිගණක ජාලයක එක් ස්ථානයක සිට තවත් ස්ථානයකට පනිවිඩයක් (පැකට්ටුවක්) යැවීම සඳහා ගතවන කාලය</a:t>
            </a:r>
          </a:p>
          <a:p>
            <a:pPr lvl="1"/>
            <a:r>
              <a:rPr lang="si-LK" dirty="0" smtClean="0"/>
              <a:t>තත්පර වලින් ගණනය කරයි</a:t>
            </a:r>
          </a:p>
          <a:p>
            <a:pPr lvl="1"/>
            <a:r>
              <a:rPr lang="si-LK" dirty="0" smtClean="0"/>
              <a:t>වට චාරීකා ගුප්තතාව</a:t>
            </a:r>
            <a:r>
              <a:rPr lang="en-US" dirty="0" smtClean="0"/>
              <a:t> - Round Trip Latency / Round trip time</a:t>
            </a:r>
          </a:p>
          <a:p>
            <a:endParaRPr lang="si-LK" dirty="0" smtClean="0"/>
          </a:p>
          <a:p>
            <a:pPr marL="0" indent="0">
              <a:buNone/>
            </a:pPr>
            <a:endParaRPr lang="en-US" dirty="0"/>
          </a:p>
        </p:txBody>
      </p:sp>
      <p:pic>
        <p:nvPicPr>
          <p:cNvPr id="6" name="Picture 5"/>
          <p:cNvPicPr>
            <a:picLocks noChangeAspect="1"/>
          </p:cNvPicPr>
          <p:nvPr/>
        </p:nvPicPr>
        <p:blipFill>
          <a:blip r:embed="rId3"/>
          <a:stretch>
            <a:fillRect/>
          </a:stretch>
        </p:blipFill>
        <p:spPr>
          <a:xfrm>
            <a:off x="1227926" y="2963363"/>
            <a:ext cx="9736156" cy="3633531"/>
          </a:xfrm>
          <a:prstGeom prst="rect">
            <a:avLst/>
          </a:prstGeom>
        </p:spPr>
      </p:pic>
    </p:spTree>
    <p:extLst>
      <p:ext uri="{BB962C8B-B14F-4D97-AF65-F5344CB8AC3E}">
        <p14:creationId xmlns:p14="http://schemas.microsoft.com/office/powerpoint/2010/main" val="232770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008" y="248237"/>
            <a:ext cx="10515600" cy="574327"/>
          </a:xfrm>
        </p:spPr>
        <p:txBody>
          <a:bodyPr>
            <a:noAutofit/>
          </a:bodyPr>
          <a:lstStyle/>
          <a:p>
            <a:pPr algn="ctr"/>
            <a:r>
              <a:rPr lang="en-US" sz="3600" dirty="0"/>
              <a:t>Noise - </a:t>
            </a:r>
            <a:r>
              <a:rPr lang="si-LK" sz="3600" dirty="0"/>
              <a:t>ඝෝෂාව</a:t>
            </a:r>
            <a:endParaRPr lang="en-US" sz="3600" dirty="0"/>
          </a:p>
        </p:txBody>
      </p:sp>
      <p:sp>
        <p:nvSpPr>
          <p:cNvPr id="3" name="Content Placeholder 2"/>
          <p:cNvSpPr>
            <a:spLocks noGrp="1"/>
          </p:cNvSpPr>
          <p:nvPr>
            <p:ph idx="1"/>
          </p:nvPr>
        </p:nvSpPr>
        <p:spPr>
          <a:xfrm>
            <a:off x="150312" y="851774"/>
            <a:ext cx="11924779" cy="1903956"/>
          </a:xfrm>
        </p:spPr>
        <p:txBody>
          <a:bodyPr/>
          <a:lstStyle/>
          <a:p>
            <a:r>
              <a:rPr lang="si-LK" dirty="0"/>
              <a:t>සම්ප්‍රේෂණය වන සංඥාවක් විවිධ තරංග වල බලපෑමට ලක්විය හැකිය. එසේම අනවශ්‍ය සංඥා එක්විය හැකිය. මෙය </a:t>
            </a:r>
            <a:r>
              <a:rPr lang="en-US" dirty="0"/>
              <a:t>Noise </a:t>
            </a:r>
            <a:r>
              <a:rPr lang="si-LK" dirty="0"/>
              <a:t>ලෙස හඳුන්වයි. </a:t>
            </a:r>
            <a:endParaRPr lang="si-LK" dirty="0" smtClean="0"/>
          </a:p>
          <a:p>
            <a:r>
              <a:rPr lang="si-LK" dirty="0" smtClean="0"/>
              <a:t>සම</a:t>
            </a:r>
            <a:r>
              <a:rPr lang="si-LK" dirty="0"/>
              <a:t>්ප්‍රේෂණය වන සංඥාවකට ඝෝෂාව මගින් බලපෑමක් ඇති වූ විට සංඥාව අපැහැදිලි වේ</a:t>
            </a:r>
            <a:r>
              <a:rPr lang="si-LK" dirty="0" smtClean="0"/>
              <a:t>.</a:t>
            </a:r>
          </a:p>
          <a:p>
            <a:pPr marL="514338" indent="-514338">
              <a:buFont typeface="+mj-lt"/>
              <a:buAutoNum type="arabicPeriod"/>
            </a:pPr>
            <a:endParaRPr lang="en-US" dirty="0"/>
          </a:p>
        </p:txBody>
      </p:sp>
      <p:pic>
        <p:nvPicPr>
          <p:cNvPr id="4" name="Picture 2" descr="https://www.myschool.lk/media/p/u5892b49a2e4ef0.66958445/thumbnails/600px_noi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022" y="2447160"/>
            <a:ext cx="5714287" cy="428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7787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lstStyle/>
          <a:p>
            <a:pPr lvl="1" algn="ctr" rtl="0">
              <a:lnSpc>
                <a:spcPct val="90000"/>
              </a:lnSpc>
              <a:spcBef>
                <a:spcPct val="0"/>
              </a:spcBef>
            </a:pPr>
            <a:r>
              <a:rPr lang="en-US" sz="2800" dirty="0"/>
              <a:t>Attenuation - </a:t>
            </a:r>
            <a:r>
              <a:rPr lang="si-LK" sz="2800" dirty="0"/>
              <a:t>හායනය</a:t>
            </a:r>
            <a:endParaRPr lang="en-US" dirty="0"/>
          </a:p>
        </p:txBody>
      </p:sp>
      <p:sp>
        <p:nvSpPr>
          <p:cNvPr id="3" name="Content Placeholder 2"/>
          <p:cNvSpPr>
            <a:spLocks noGrp="1"/>
          </p:cNvSpPr>
          <p:nvPr>
            <p:ph idx="1"/>
          </p:nvPr>
        </p:nvSpPr>
        <p:spPr>
          <a:xfrm>
            <a:off x="237996" y="1099116"/>
            <a:ext cx="11649205" cy="4215835"/>
          </a:xfrm>
        </p:spPr>
        <p:txBody>
          <a:bodyPr>
            <a:normAutofit/>
          </a:bodyPr>
          <a:lstStyle/>
          <a:p>
            <a:r>
              <a:rPr lang="si-LK" dirty="0" smtClean="0"/>
              <a:t>සංඥාවක් සම්ප්‍රේෂණ මාධ්‍යක් තුල, දුර ගමන් කරන විට මාධ්‍යයේ ප්‍රතිරෝධය නිසා සංඥාවේ ශක්තිය(ප්‍රබලතාව</a:t>
            </a:r>
            <a:r>
              <a:rPr lang="en-US" dirty="0" smtClean="0"/>
              <a:t>/</a:t>
            </a:r>
            <a:r>
              <a:rPr lang="si-LK" dirty="0" smtClean="0"/>
              <a:t>උස/විස්තාරය) හීන වී දුර්වල වීම</a:t>
            </a:r>
            <a:endParaRPr lang="en-US" dirty="0" smtClean="0"/>
          </a:p>
          <a:p>
            <a:r>
              <a:rPr lang="si-LK" dirty="0"/>
              <a:t>තරංගයේ විස්තාරය හෙවත් උස යනුවෙන් හදුන්වන්නේ සංඥාවේ  ශක්තියයි</a:t>
            </a:r>
            <a:r>
              <a:rPr lang="si-LK" dirty="0" smtClean="0"/>
              <a:t>.</a:t>
            </a:r>
            <a:endParaRPr lang="si-LK" dirty="0"/>
          </a:p>
          <a:p>
            <a:r>
              <a:rPr lang="si-LK" dirty="0"/>
              <a:t>නමුත් මෙහිදී ග්‍රාහකයා හට වෙනස්විමක්කින් තොරව ග්‍රහණය කරගත හැකිය. මෙයට හේතුව වන්නේමෙහිදී තරංගයේ ඒකාකාරී ස්භාහවයකින් විස්තාරය අඩුවීම සිදුවන බැවින් තරංගයේ හැඩයට බලපෑමක් සිදුනොවන බැවිනි</a:t>
            </a:r>
            <a:r>
              <a:rPr lang="si-LK" dirty="0" smtClean="0"/>
              <a:t>.</a:t>
            </a:r>
            <a:endParaRPr lang="si-LK" dirty="0"/>
          </a:p>
          <a:p>
            <a:r>
              <a:rPr lang="si-LK" dirty="0"/>
              <a:t>නමුත් මෙම තරංඟය දීර්ඝව සම්ප්‍රේශනය කල හොත් එහි ශක්තිය හීන වී ගොස් තරංගය සම්පුර්ණන්ම විනාශවි යාමේ ඉඩ පවතී</a:t>
            </a:r>
            <a:r>
              <a:rPr lang="si-LK" dirty="0" smtClean="0"/>
              <a:t>.</a:t>
            </a:r>
          </a:p>
          <a:p>
            <a:r>
              <a:rPr lang="si-LK" dirty="0" smtClean="0"/>
              <a:t> හායනය </a:t>
            </a:r>
            <a:r>
              <a:rPr lang="en-US" dirty="0" smtClean="0"/>
              <a:t>decibels (</a:t>
            </a:r>
            <a:r>
              <a:rPr lang="en-US" dirty="0" err="1" smtClean="0"/>
              <a:t>db</a:t>
            </a:r>
            <a:r>
              <a:rPr lang="en-US" dirty="0" smtClean="0"/>
              <a:t>) </a:t>
            </a:r>
            <a:r>
              <a:rPr lang="si-LK" dirty="0" smtClean="0"/>
              <a:t>ඒකකයෙන් ගණනය</a:t>
            </a:r>
          </a:p>
          <a:p>
            <a:pPr marL="0" indent="0">
              <a:buNone/>
            </a:pPr>
            <a:endParaRPr lang="en-US" dirty="0"/>
          </a:p>
        </p:txBody>
      </p:sp>
    </p:spTree>
    <p:extLst>
      <p:ext uri="{BB962C8B-B14F-4D97-AF65-F5344CB8AC3E}">
        <p14:creationId xmlns:p14="http://schemas.microsoft.com/office/powerpoint/2010/main" val="26164527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3437"/>
            <a:ext cx="10515600" cy="649483"/>
          </a:xfrm>
        </p:spPr>
        <p:txBody>
          <a:bodyPr/>
          <a:lstStyle/>
          <a:p>
            <a:pPr lvl="1" algn="ctr" rtl="0">
              <a:lnSpc>
                <a:spcPct val="90000"/>
              </a:lnSpc>
              <a:spcBef>
                <a:spcPct val="0"/>
              </a:spcBef>
            </a:pPr>
            <a:r>
              <a:rPr lang="en-US" sz="2800" dirty="0"/>
              <a:t>Distortion - </a:t>
            </a:r>
            <a:r>
              <a:rPr lang="si-LK" sz="2800" dirty="0"/>
              <a:t>විකෘතිවීම</a:t>
            </a:r>
            <a:endParaRPr lang="en-US" dirty="0"/>
          </a:p>
        </p:txBody>
      </p:sp>
      <p:sp>
        <p:nvSpPr>
          <p:cNvPr id="3" name="Content Placeholder 2"/>
          <p:cNvSpPr>
            <a:spLocks noGrp="1"/>
          </p:cNvSpPr>
          <p:nvPr>
            <p:ph idx="1"/>
          </p:nvPr>
        </p:nvSpPr>
        <p:spPr>
          <a:xfrm>
            <a:off x="533403" y="933460"/>
            <a:ext cx="6030239" cy="2587661"/>
          </a:xfrm>
        </p:spPr>
        <p:txBody>
          <a:bodyPr>
            <a:normAutofit/>
          </a:bodyPr>
          <a:lstStyle/>
          <a:p>
            <a:r>
              <a:rPr lang="si-LK" dirty="0" smtClean="0"/>
              <a:t>සංඥාවේ (තරංගයේ) ප්‍රස්ථාරික හැඩය </a:t>
            </a:r>
            <a:r>
              <a:rPr lang="en-US" dirty="0" smtClean="0"/>
              <a:t>(Shape) </a:t>
            </a:r>
            <a:r>
              <a:rPr lang="si-LK" dirty="0" smtClean="0"/>
              <a:t>වෙනස් වීම</a:t>
            </a:r>
            <a:endParaRPr lang="en-US" dirty="0"/>
          </a:p>
          <a:p>
            <a:r>
              <a:rPr lang="si-LK" dirty="0" smtClean="0"/>
              <a:t>සංඥාව/තරංගය විකෘති ආකාරයක් ගැනීම</a:t>
            </a:r>
            <a:endParaRPr lang="en-US" dirty="0" smtClean="0"/>
          </a:p>
          <a:p>
            <a:r>
              <a:rPr lang="si-LK" dirty="0" smtClean="0"/>
              <a:t>මාධ්‍යයේ ධාරිතාවය අඩුවීම හා ප්‍රේරණය වැඩිවීම මෙයට හේතු වේ</a:t>
            </a:r>
          </a:p>
        </p:txBody>
      </p:sp>
      <p:pic>
        <p:nvPicPr>
          <p:cNvPr id="4" name="Picture 3"/>
          <p:cNvPicPr>
            <a:picLocks noChangeAspect="1"/>
          </p:cNvPicPr>
          <p:nvPr/>
        </p:nvPicPr>
        <p:blipFill>
          <a:blip r:embed="rId2"/>
          <a:stretch>
            <a:fillRect/>
          </a:stretch>
        </p:blipFill>
        <p:spPr>
          <a:xfrm>
            <a:off x="6778859" y="1256192"/>
            <a:ext cx="5010151" cy="1990725"/>
          </a:xfrm>
          <a:prstGeom prst="rect">
            <a:avLst/>
          </a:prstGeom>
        </p:spPr>
      </p:pic>
      <p:pic>
        <p:nvPicPr>
          <p:cNvPr id="2050" name="Picture 2" descr="http://selectricity.com/images/H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974" y="3771662"/>
            <a:ext cx="3718999" cy="22026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lectricity.com/images/HD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8859" y="4200835"/>
            <a:ext cx="3805639" cy="2249487"/>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4609582" y="5173253"/>
            <a:ext cx="1954060" cy="5010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Distortion</a:t>
            </a:r>
          </a:p>
        </p:txBody>
      </p:sp>
      <p:cxnSp>
        <p:nvCxnSpPr>
          <p:cNvPr id="9" name="Straight Arrow Connector 8"/>
          <p:cNvCxnSpPr/>
          <p:nvPr/>
        </p:nvCxnSpPr>
        <p:spPr>
          <a:xfrm>
            <a:off x="9283931" y="2251553"/>
            <a:ext cx="0" cy="4665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9291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740344"/>
          </a:xfrm>
        </p:spPr>
        <p:txBody>
          <a:bodyPr>
            <a:normAutofit fontScale="90000"/>
          </a:bodyPr>
          <a:lstStyle/>
          <a:p>
            <a:r>
              <a:rPr lang="si-LK" sz="3200" dirty="0"/>
              <a:t>සරල ස්ඵලකය - </a:t>
            </a:r>
            <a:r>
              <a:rPr lang="en-US" sz="3200" dirty="0"/>
              <a:t>Simple Topology</a:t>
            </a:r>
            <a:br>
              <a:rPr lang="en-US" sz="3200" dirty="0"/>
            </a:br>
            <a:r>
              <a:rPr lang="en-US" sz="3200" dirty="0"/>
              <a:t>Point to Point Connection (</a:t>
            </a:r>
            <a:r>
              <a:rPr lang="si-LK" sz="3200" dirty="0"/>
              <a:t>සෘජු ලක්ෂ්‍ය සම්බන්ධතාවය)</a:t>
            </a:r>
            <a:endParaRPr lang="en-US" sz="3200" dirty="0"/>
          </a:p>
        </p:txBody>
      </p:sp>
      <p:sp>
        <p:nvSpPr>
          <p:cNvPr id="3" name="Content Placeholder 2"/>
          <p:cNvSpPr>
            <a:spLocks noGrp="1"/>
          </p:cNvSpPr>
          <p:nvPr>
            <p:ph idx="1"/>
          </p:nvPr>
        </p:nvSpPr>
        <p:spPr>
          <a:xfrm>
            <a:off x="354845" y="1320653"/>
            <a:ext cx="11477767" cy="2432487"/>
          </a:xfrm>
        </p:spPr>
        <p:txBody>
          <a:bodyPr/>
          <a:lstStyle/>
          <a:p>
            <a:r>
              <a:rPr lang="si-LK" dirty="0" smtClean="0"/>
              <a:t>පරිගණක </a:t>
            </a:r>
            <a:r>
              <a:rPr lang="en-US" dirty="0"/>
              <a:t>(Nodes) </a:t>
            </a:r>
            <a:r>
              <a:rPr lang="si-LK" dirty="0" smtClean="0"/>
              <a:t>2ක්</a:t>
            </a:r>
            <a:r>
              <a:rPr lang="en-US" dirty="0" smtClean="0"/>
              <a:t> (</a:t>
            </a:r>
            <a:r>
              <a:rPr lang="si-LK" dirty="0" smtClean="0"/>
              <a:t>ජාල උපාංග 2ක්) එක් සම්ප්‍රේෂණ මාධ්‍යකින් සම්බන්ධ කිරීම</a:t>
            </a:r>
            <a:endParaRPr lang="en-US" dirty="0"/>
          </a:p>
        </p:txBody>
      </p:sp>
      <p:sp>
        <p:nvSpPr>
          <p:cNvPr id="4" name="Rectangle 3"/>
          <p:cNvSpPr/>
          <p:nvPr/>
        </p:nvSpPr>
        <p:spPr>
          <a:xfrm>
            <a:off x="750628" y="2688613"/>
            <a:ext cx="1201003" cy="696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 1</a:t>
            </a:r>
          </a:p>
        </p:txBody>
      </p:sp>
      <p:cxnSp>
        <p:nvCxnSpPr>
          <p:cNvPr id="6" name="Straight Connector 5"/>
          <p:cNvCxnSpPr>
            <a:stCxn id="4" idx="3"/>
          </p:cNvCxnSpPr>
          <p:nvPr/>
        </p:nvCxnSpPr>
        <p:spPr>
          <a:xfrm flipV="1">
            <a:off x="1951634" y="3016155"/>
            <a:ext cx="1787857" cy="20472"/>
          </a:xfrm>
          <a:prstGeom prst="line">
            <a:avLst/>
          </a:prstGeom>
          <a:ln w="38100"/>
        </p:spPr>
        <p:style>
          <a:lnRef idx="1">
            <a:schemeClr val="dk1"/>
          </a:lnRef>
          <a:fillRef idx="0">
            <a:schemeClr val="dk1"/>
          </a:fillRef>
          <a:effectRef idx="0">
            <a:schemeClr val="dk1"/>
          </a:effectRef>
          <a:fontRef idx="minor">
            <a:schemeClr val="tx1"/>
          </a:fontRef>
        </p:style>
      </p:cxnSp>
      <p:sp>
        <p:nvSpPr>
          <p:cNvPr id="7" name="Rectangle 6"/>
          <p:cNvSpPr/>
          <p:nvPr/>
        </p:nvSpPr>
        <p:spPr>
          <a:xfrm>
            <a:off x="3739488" y="2688613"/>
            <a:ext cx="1201003" cy="696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 2</a:t>
            </a:r>
          </a:p>
        </p:txBody>
      </p:sp>
      <p:sp>
        <p:nvSpPr>
          <p:cNvPr id="8" name="TextBox 7"/>
          <p:cNvSpPr txBox="1"/>
          <p:nvPr/>
        </p:nvSpPr>
        <p:spPr>
          <a:xfrm>
            <a:off x="2347419" y="2677304"/>
            <a:ext cx="1098644" cy="369332"/>
          </a:xfrm>
          <a:prstGeom prst="rect">
            <a:avLst/>
          </a:prstGeom>
          <a:noFill/>
        </p:spPr>
        <p:txBody>
          <a:bodyPr wrap="square" rtlCol="0">
            <a:spAutoFit/>
          </a:bodyPr>
          <a:lstStyle/>
          <a:p>
            <a:r>
              <a:rPr lang="en-US" dirty="0"/>
              <a:t>Media</a:t>
            </a:r>
          </a:p>
        </p:txBody>
      </p:sp>
      <p:sp>
        <p:nvSpPr>
          <p:cNvPr id="9" name="Rectangle 8"/>
          <p:cNvSpPr/>
          <p:nvPr/>
        </p:nvSpPr>
        <p:spPr>
          <a:xfrm>
            <a:off x="801807" y="4853586"/>
            <a:ext cx="1201003" cy="696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Server</a:t>
            </a:r>
          </a:p>
        </p:txBody>
      </p:sp>
      <p:cxnSp>
        <p:nvCxnSpPr>
          <p:cNvPr id="10" name="Straight Connector 9"/>
          <p:cNvCxnSpPr/>
          <p:nvPr/>
        </p:nvCxnSpPr>
        <p:spPr>
          <a:xfrm flipV="1">
            <a:off x="2002813" y="5176112"/>
            <a:ext cx="4452583" cy="50985"/>
          </a:xfrm>
          <a:prstGeom prst="line">
            <a:avLst/>
          </a:prstGeom>
          <a:ln w="38100"/>
        </p:spPr>
        <p:style>
          <a:lnRef idx="1">
            <a:schemeClr val="dk1"/>
          </a:lnRef>
          <a:fillRef idx="0">
            <a:schemeClr val="dk1"/>
          </a:fillRef>
          <a:effectRef idx="0">
            <a:schemeClr val="dk1"/>
          </a:effectRef>
          <a:fontRef idx="minor">
            <a:schemeClr val="tx1"/>
          </a:fontRef>
        </p:style>
      </p:cxnSp>
      <p:sp>
        <p:nvSpPr>
          <p:cNvPr id="11" name="Rectangle 10"/>
          <p:cNvSpPr/>
          <p:nvPr/>
        </p:nvSpPr>
        <p:spPr>
          <a:xfrm>
            <a:off x="2896739" y="5954034"/>
            <a:ext cx="1201003" cy="696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 1</a:t>
            </a:r>
          </a:p>
        </p:txBody>
      </p:sp>
      <p:sp>
        <p:nvSpPr>
          <p:cNvPr id="13" name="Rectangle 12"/>
          <p:cNvSpPr/>
          <p:nvPr/>
        </p:nvSpPr>
        <p:spPr>
          <a:xfrm>
            <a:off x="4063621" y="4056573"/>
            <a:ext cx="1201003" cy="696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 2</a:t>
            </a:r>
          </a:p>
        </p:txBody>
      </p:sp>
      <p:sp>
        <p:nvSpPr>
          <p:cNvPr id="14" name="Rectangle 13"/>
          <p:cNvSpPr/>
          <p:nvPr/>
        </p:nvSpPr>
        <p:spPr>
          <a:xfrm>
            <a:off x="5854889" y="5650599"/>
            <a:ext cx="1201003" cy="696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Printer</a:t>
            </a:r>
          </a:p>
        </p:txBody>
      </p:sp>
      <p:cxnSp>
        <p:nvCxnSpPr>
          <p:cNvPr id="16" name="Straight Connector 15"/>
          <p:cNvCxnSpPr>
            <a:stCxn id="11" idx="0"/>
          </p:cNvCxnSpPr>
          <p:nvPr/>
        </p:nvCxnSpPr>
        <p:spPr>
          <a:xfrm flipH="1" flipV="1">
            <a:off x="3497244" y="5237526"/>
            <a:ext cx="1" cy="7165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664125" y="4752381"/>
            <a:ext cx="1" cy="423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383745" y="5163408"/>
            <a:ext cx="1" cy="5122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845562" y="4853581"/>
            <a:ext cx="1098644" cy="369332"/>
          </a:xfrm>
          <a:prstGeom prst="rect">
            <a:avLst/>
          </a:prstGeom>
          <a:noFill/>
        </p:spPr>
        <p:txBody>
          <a:bodyPr wrap="square" rtlCol="0">
            <a:spAutoFit/>
          </a:bodyPr>
          <a:lstStyle/>
          <a:p>
            <a:r>
              <a:rPr lang="en-US" dirty="0"/>
              <a:t>Media</a:t>
            </a:r>
          </a:p>
        </p:txBody>
      </p:sp>
      <p:sp>
        <p:nvSpPr>
          <p:cNvPr id="21" name="TextBox 20"/>
          <p:cNvSpPr txBox="1"/>
          <p:nvPr/>
        </p:nvSpPr>
        <p:spPr>
          <a:xfrm>
            <a:off x="7055891" y="5120077"/>
            <a:ext cx="4247864" cy="523220"/>
          </a:xfrm>
          <a:prstGeom prst="rect">
            <a:avLst/>
          </a:prstGeom>
          <a:noFill/>
        </p:spPr>
        <p:txBody>
          <a:bodyPr wrap="square" rtlCol="0">
            <a:spAutoFit/>
          </a:bodyPr>
          <a:lstStyle/>
          <a:p>
            <a:r>
              <a:rPr lang="en-US" sz="2800" dirty="0"/>
              <a:t>Multi Point  Connection</a:t>
            </a:r>
            <a:endParaRPr lang="en-US" sz="1400" dirty="0"/>
          </a:p>
        </p:txBody>
      </p:sp>
    </p:spTree>
    <p:extLst>
      <p:ext uri="{BB962C8B-B14F-4D97-AF65-F5344CB8AC3E}">
        <p14:creationId xmlns:p14="http://schemas.microsoft.com/office/powerpoint/2010/main" val="211493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P spid="20" grpId="0"/>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268049"/>
            <a:ext cx="10515600" cy="1325563"/>
          </a:xfrm>
        </p:spPr>
        <p:txBody>
          <a:bodyPr>
            <a:normAutofit/>
          </a:bodyPr>
          <a:lstStyle/>
          <a:p>
            <a:r>
              <a:rPr lang="en-US" sz="2800" dirty="0"/>
              <a:t>Network Topology</a:t>
            </a:r>
            <a:br>
              <a:rPr lang="en-US" sz="2800" dirty="0"/>
            </a:br>
            <a:r>
              <a:rPr lang="si-LK" sz="2800" dirty="0"/>
              <a:t>ජාල ස්ථල විද්‍යාව</a:t>
            </a:r>
            <a:endParaRPr lang="en-US" sz="2800" dirty="0"/>
          </a:p>
        </p:txBody>
      </p:sp>
      <p:sp>
        <p:nvSpPr>
          <p:cNvPr id="3" name="Content Placeholder 2"/>
          <p:cNvSpPr>
            <a:spLocks noGrp="1"/>
          </p:cNvSpPr>
          <p:nvPr>
            <p:ph idx="1"/>
          </p:nvPr>
        </p:nvSpPr>
        <p:spPr>
          <a:xfrm>
            <a:off x="647131" y="1593612"/>
            <a:ext cx="10980763" cy="5011904"/>
          </a:xfrm>
        </p:spPr>
        <p:txBody>
          <a:bodyPr/>
          <a:lstStyle/>
          <a:p>
            <a:r>
              <a:rPr lang="si-LK" dirty="0" smtClean="0"/>
              <a:t>පරිගණක ජාලයකට බහු උපාංග සම්බන්ධ කිරීමේ දී ගැටළු ඇති වේ. එයට පිළියම් සෙවීම සදහා </a:t>
            </a:r>
            <a:r>
              <a:rPr lang="en-US" dirty="0" smtClean="0"/>
              <a:t>Network Topology </a:t>
            </a:r>
            <a:r>
              <a:rPr lang="si-LK" dirty="0" smtClean="0"/>
              <a:t>භාවිති කරයි</a:t>
            </a:r>
          </a:p>
          <a:p>
            <a:r>
              <a:rPr lang="si-LK" dirty="0" smtClean="0"/>
              <a:t>පරිගණක ජාලයක් නිර්මාණය කිරීමේ දී භෞතික හා තාර්කික ලෙස පරිගණක සම්බන්ධකර ගන්නා අකාරය ජාල ස්ථල විද්‍යාව වේ.</a:t>
            </a:r>
          </a:p>
          <a:p>
            <a:r>
              <a:rPr lang="si-LK" dirty="0" smtClean="0"/>
              <a:t>අකාර කිහිපයකි.</a:t>
            </a:r>
          </a:p>
          <a:p>
            <a:pPr marL="514338" indent="-514338">
              <a:buFont typeface="+mj-lt"/>
              <a:buAutoNum type="arabicPeriod"/>
            </a:pPr>
            <a:r>
              <a:rPr lang="en-US" dirty="0" smtClean="0"/>
              <a:t>Star Topology</a:t>
            </a:r>
          </a:p>
          <a:p>
            <a:pPr marL="514338" indent="-514338">
              <a:buFont typeface="+mj-lt"/>
              <a:buAutoNum type="arabicPeriod"/>
            </a:pPr>
            <a:r>
              <a:rPr lang="en-US" dirty="0" smtClean="0"/>
              <a:t>Ring Topology</a:t>
            </a:r>
          </a:p>
          <a:p>
            <a:pPr marL="514338" indent="-514338">
              <a:buFont typeface="+mj-lt"/>
              <a:buAutoNum type="arabicPeriod"/>
            </a:pPr>
            <a:r>
              <a:rPr lang="en-US" dirty="0" smtClean="0"/>
              <a:t>Bus Topology</a:t>
            </a:r>
          </a:p>
          <a:p>
            <a:pPr marL="514338" indent="-514338">
              <a:buFont typeface="+mj-lt"/>
              <a:buAutoNum type="arabicPeriod"/>
            </a:pPr>
            <a:r>
              <a:rPr lang="en-US" dirty="0" smtClean="0"/>
              <a:t>Mesh Topology</a:t>
            </a:r>
          </a:p>
          <a:p>
            <a:pPr marL="514338" indent="-514338">
              <a:buFont typeface="+mj-lt"/>
              <a:buAutoNum type="arabicPeriod"/>
            </a:pPr>
            <a:r>
              <a:rPr lang="en-US" dirty="0" smtClean="0"/>
              <a:t>Tree Topology</a:t>
            </a:r>
          </a:p>
          <a:p>
            <a:pPr marL="514338" indent="-514338">
              <a:buFont typeface="+mj-lt"/>
              <a:buAutoNum type="arabicPeriod"/>
            </a:pPr>
            <a:endParaRPr lang="en-US" dirty="0"/>
          </a:p>
        </p:txBody>
      </p:sp>
    </p:spTree>
    <p:extLst>
      <p:ext uri="{BB962C8B-B14F-4D97-AF65-F5344CB8AC3E}">
        <p14:creationId xmlns:p14="http://schemas.microsoft.com/office/powerpoint/2010/main" val="22047954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6" y="0"/>
            <a:ext cx="10018713" cy="838200"/>
          </a:xfrm>
        </p:spPr>
        <p:txBody>
          <a:bodyPr>
            <a:normAutofit/>
          </a:bodyPr>
          <a:lstStyle/>
          <a:p>
            <a:r>
              <a:rPr lang="en-US" sz="3200" dirty="0"/>
              <a:t>Star Topology</a:t>
            </a:r>
          </a:p>
        </p:txBody>
      </p:sp>
      <p:sp>
        <p:nvSpPr>
          <p:cNvPr id="3" name="Content Placeholder 2"/>
          <p:cNvSpPr>
            <a:spLocks noGrp="1"/>
          </p:cNvSpPr>
          <p:nvPr>
            <p:ph idx="1"/>
          </p:nvPr>
        </p:nvSpPr>
        <p:spPr>
          <a:xfrm>
            <a:off x="425885" y="868684"/>
            <a:ext cx="7620835" cy="5684521"/>
          </a:xfrm>
        </p:spPr>
        <p:txBody>
          <a:bodyPr>
            <a:normAutofit/>
          </a:bodyPr>
          <a:lstStyle/>
          <a:p>
            <a:r>
              <a:rPr lang="si-LK" dirty="0" smtClean="0"/>
              <a:t>ජාලය තුල ඇති සියළුම  </a:t>
            </a:r>
            <a:r>
              <a:rPr lang="en-US" dirty="0" smtClean="0"/>
              <a:t>Nodes </a:t>
            </a:r>
            <a:r>
              <a:rPr lang="si-LK" dirty="0" smtClean="0"/>
              <a:t>(පරිගණක හා මුද්‍රණ යන්ත්‍ර වැනි අනෙකුත් උපාංග) දත්ත සම්ප්‍රේෂණ මාධ්‍ය හරහා ජාලකරණ ස්විචයට(</a:t>
            </a:r>
            <a:r>
              <a:rPr lang="en-US" dirty="0" smtClean="0"/>
              <a:t>Switch/Hub)</a:t>
            </a:r>
            <a:r>
              <a:rPr lang="si-LK" dirty="0" smtClean="0"/>
              <a:t> හෝ මධ්‍ය පරිගණකයට </a:t>
            </a:r>
            <a:r>
              <a:rPr lang="en-US" dirty="0" smtClean="0"/>
              <a:t>(Server) </a:t>
            </a:r>
            <a:r>
              <a:rPr lang="si-LK" dirty="0" smtClean="0"/>
              <a:t>කෙළින්ම සම්බන්ධව පවතී.  </a:t>
            </a:r>
            <a:endParaRPr lang="si-LK" dirty="0"/>
          </a:p>
          <a:p>
            <a:r>
              <a:rPr lang="si-LK" dirty="0" smtClean="0"/>
              <a:t>වාසි</a:t>
            </a:r>
          </a:p>
          <a:p>
            <a:pPr lvl="1" indent="-457189">
              <a:buFont typeface="+mj-lt"/>
              <a:buAutoNum type="arabicPeriod"/>
            </a:pPr>
            <a:r>
              <a:rPr lang="si-LK" dirty="0" smtClean="0"/>
              <a:t>ස්ථාපනය පහසුයි</a:t>
            </a:r>
          </a:p>
          <a:p>
            <a:pPr lvl="1" indent="-457189">
              <a:buFont typeface="+mj-lt"/>
              <a:buAutoNum type="arabicPeriod"/>
            </a:pPr>
            <a:r>
              <a:rPr lang="si-LK" dirty="0" smtClean="0"/>
              <a:t>දෝෂ නිරාකරණය පහසුයි</a:t>
            </a:r>
            <a:endParaRPr lang="en-US" dirty="0" smtClean="0"/>
          </a:p>
          <a:p>
            <a:pPr lvl="1" indent="-457189">
              <a:buFont typeface="+mj-lt"/>
              <a:buAutoNum type="arabicPeriod"/>
            </a:pPr>
            <a:r>
              <a:rPr lang="si-LK" dirty="0" smtClean="0"/>
              <a:t>නඩත්තුව පහසුයි</a:t>
            </a:r>
          </a:p>
          <a:p>
            <a:pPr lvl="1" indent="-457189">
              <a:buFont typeface="+mj-lt"/>
              <a:buAutoNum type="arabicPeriod"/>
            </a:pPr>
            <a:r>
              <a:rPr lang="en-US" dirty="0" smtClean="0"/>
              <a:t>Node </a:t>
            </a:r>
            <a:r>
              <a:rPr lang="si-LK" dirty="0" smtClean="0"/>
              <a:t>එකක දෝෂයක් අනෙක් </a:t>
            </a:r>
            <a:r>
              <a:rPr lang="en-US" dirty="0" smtClean="0"/>
              <a:t>Nodes </a:t>
            </a:r>
            <a:r>
              <a:rPr lang="si-LK" dirty="0" smtClean="0"/>
              <a:t>වලට බල නොපායි.</a:t>
            </a:r>
          </a:p>
          <a:p>
            <a:pPr marL="457189" indent="-457189"/>
            <a:r>
              <a:rPr lang="si-LK" dirty="0" smtClean="0"/>
              <a:t>අවාසි</a:t>
            </a:r>
          </a:p>
          <a:p>
            <a:pPr lvl="1" indent="-457189">
              <a:buFont typeface="+mj-lt"/>
              <a:buAutoNum type="arabicPeriod"/>
            </a:pPr>
            <a:r>
              <a:rPr lang="si-LK" dirty="0" smtClean="0"/>
              <a:t>කේබල් භාවිතා කරන්නේනම් වැඩි ප්‍රමාණයක් අවශ්‍ය වීම</a:t>
            </a:r>
          </a:p>
          <a:p>
            <a:pPr lvl="1" indent="-457189">
              <a:buFont typeface="+mj-lt"/>
              <a:buAutoNum type="arabicPeriod"/>
            </a:pPr>
            <a:r>
              <a:rPr lang="en-US" dirty="0" smtClean="0"/>
              <a:t>Switch/Hub </a:t>
            </a:r>
            <a:r>
              <a:rPr lang="si-LK" dirty="0" smtClean="0"/>
              <a:t>අක්‍රීය වීමෙන් ජාලයම අක්‍රීය වීම</a:t>
            </a:r>
          </a:p>
          <a:p>
            <a:pPr lvl="1" indent="-457189">
              <a:buFont typeface="+mj-lt"/>
              <a:buAutoNum type="arabicPeriod"/>
            </a:pPr>
            <a:r>
              <a:rPr lang="si-LK" dirty="0" smtClean="0"/>
              <a:t>කේන්ද්‍රීය උපකරනය නිසා පිරිවැය වැඩිවීම</a:t>
            </a:r>
            <a:endParaRPr lang="en-US" dirty="0" smtClean="0"/>
          </a:p>
        </p:txBody>
      </p:sp>
      <p:pic>
        <p:nvPicPr>
          <p:cNvPr id="1026" name="Picture 2" descr="http://ts1.mm.bing.net/th?id=HN.608009116900984831&amp;pid=1.7"/>
          <p:cNvPicPr>
            <a:picLocks noChangeAspect="1" noChangeArrowheads="1"/>
          </p:cNvPicPr>
          <p:nvPr/>
        </p:nvPicPr>
        <p:blipFill>
          <a:blip r:embed="rId2"/>
          <a:srcRect/>
          <a:stretch>
            <a:fillRect/>
          </a:stretch>
        </p:blipFill>
        <p:spPr bwMode="auto">
          <a:xfrm>
            <a:off x="8031480" y="1569720"/>
            <a:ext cx="3916680" cy="3413760"/>
          </a:xfrm>
          <a:prstGeom prst="rect">
            <a:avLst/>
          </a:prstGeom>
          <a:noFill/>
        </p:spPr>
      </p:pic>
      <p:pic>
        <p:nvPicPr>
          <p:cNvPr id="1028" name="Picture 4" descr="File:StarNetwork.svg"/>
          <p:cNvPicPr>
            <a:picLocks noChangeAspect="1" noChangeArrowheads="1"/>
          </p:cNvPicPr>
          <p:nvPr/>
        </p:nvPicPr>
        <p:blipFill>
          <a:blip r:embed="rId3"/>
          <a:srcRect/>
          <a:stretch>
            <a:fillRect/>
          </a:stretch>
        </p:blipFill>
        <p:spPr bwMode="auto">
          <a:xfrm>
            <a:off x="6795000" y="1"/>
            <a:ext cx="926465" cy="896579"/>
          </a:xfrm>
          <a:prstGeom prst="rect">
            <a:avLst/>
          </a:prstGeom>
          <a:noFill/>
        </p:spPr>
      </p:pic>
    </p:spTree>
    <p:extLst>
      <p:ext uri="{BB962C8B-B14F-4D97-AF65-F5344CB8AC3E}">
        <p14:creationId xmlns:p14="http://schemas.microsoft.com/office/powerpoint/2010/main" val="16615941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3836" y="213361"/>
            <a:ext cx="10018713" cy="609600"/>
          </a:xfrm>
        </p:spPr>
        <p:txBody>
          <a:bodyPr>
            <a:normAutofit/>
          </a:bodyPr>
          <a:lstStyle/>
          <a:p>
            <a:r>
              <a:rPr lang="en-US" sz="3600" dirty="0"/>
              <a:t>Ring Topology</a:t>
            </a:r>
          </a:p>
        </p:txBody>
      </p:sp>
      <p:sp>
        <p:nvSpPr>
          <p:cNvPr id="3" name="Content Placeholder 2"/>
          <p:cNvSpPr>
            <a:spLocks noGrp="1"/>
          </p:cNvSpPr>
          <p:nvPr>
            <p:ph idx="1"/>
          </p:nvPr>
        </p:nvSpPr>
        <p:spPr>
          <a:xfrm>
            <a:off x="240857" y="1737363"/>
            <a:ext cx="7612963" cy="4926487"/>
          </a:xfrm>
        </p:spPr>
        <p:txBody>
          <a:bodyPr/>
          <a:lstStyle/>
          <a:p>
            <a:r>
              <a:rPr lang="si-LK" dirty="0" smtClean="0"/>
              <a:t>ජාලය තුල අති සියළුම </a:t>
            </a:r>
            <a:r>
              <a:rPr lang="en-US" dirty="0" smtClean="0"/>
              <a:t>Nodes </a:t>
            </a:r>
            <a:r>
              <a:rPr lang="si-LK" dirty="0" smtClean="0"/>
              <a:t>(පරිගණක ද ඇතුළුව) මුදුවක් ආකාරයෙන් ඇති දත්ත සම්ප්‍රේෂණ මාධ්‍යකට සම්බන්ධකර ඇත.</a:t>
            </a:r>
          </a:p>
          <a:p>
            <a:r>
              <a:rPr lang="si-LK" dirty="0" smtClean="0"/>
              <a:t>දත්ත ගමන් කරන්නෙ එක් දිශාවකට පමණි.</a:t>
            </a:r>
            <a:endParaRPr lang="si-LK" dirty="0"/>
          </a:p>
          <a:p>
            <a:r>
              <a:rPr lang="si-LK" dirty="0" smtClean="0"/>
              <a:t>වාසි</a:t>
            </a:r>
          </a:p>
          <a:p>
            <a:pPr lvl="1" indent="-457189">
              <a:buFont typeface="+mj-lt"/>
              <a:buAutoNum type="arabicPeriod"/>
            </a:pPr>
            <a:r>
              <a:rPr lang="si-LK" dirty="0" smtClean="0"/>
              <a:t>ජාලය සකස් කිරීමට අඩු කේබල් ප්‍රමාණයක් සෑහේ.</a:t>
            </a:r>
          </a:p>
          <a:p>
            <a:pPr lvl="1" indent="-457189">
              <a:buFont typeface="+mj-lt"/>
              <a:buAutoNum type="arabicPeriod"/>
            </a:pPr>
            <a:r>
              <a:rPr lang="si-LK" dirty="0" smtClean="0"/>
              <a:t>එක් දිශාවකට පමණක් දත්ත ගමන් කරයි</a:t>
            </a:r>
          </a:p>
          <a:p>
            <a:pPr lvl="1" indent="-457189">
              <a:buFont typeface="+mj-lt"/>
              <a:buAutoNum type="arabicPeriod"/>
            </a:pPr>
            <a:r>
              <a:rPr lang="si-LK" dirty="0" smtClean="0"/>
              <a:t>දත්ත ගමන් කිරීමේ දී එකිනෙක ගැටීමක් සිදු නොවේ. (</a:t>
            </a:r>
            <a:r>
              <a:rPr lang="en-US" dirty="0" smtClean="0"/>
              <a:t>token Ring)</a:t>
            </a:r>
            <a:endParaRPr lang="si-LK" dirty="0"/>
          </a:p>
          <a:p>
            <a:r>
              <a:rPr lang="si-LK" dirty="0" smtClean="0"/>
              <a:t>අවාසි</a:t>
            </a:r>
          </a:p>
          <a:p>
            <a:pPr lvl="1" indent="-457189">
              <a:buFont typeface="+mj-lt"/>
              <a:buAutoNum type="arabicPeriod"/>
            </a:pPr>
            <a:r>
              <a:rPr lang="si-LK" dirty="0" smtClean="0"/>
              <a:t>එක් පරිගණකයක් අක්‍රිය වීමෙන් ජාලය අක්‍රීය වීම</a:t>
            </a:r>
          </a:p>
          <a:p>
            <a:endParaRPr lang="si-LK" dirty="0" smtClean="0"/>
          </a:p>
        </p:txBody>
      </p:sp>
      <p:pic>
        <p:nvPicPr>
          <p:cNvPr id="1026" name="Picture 2" descr="File:RingNetwork.svg"/>
          <p:cNvPicPr>
            <a:picLocks noChangeAspect="1" noChangeArrowheads="1"/>
          </p:cNvPicPr>
          <p:nvPr/>
        </p:nvPicPr>
        <p:blipFill>
          <a:blip r:embed="rId2"/>
          <a:srcRect/>
          <a:stretch>
            <a:fillRect/>
          </a:stretch>
        </p:blipFill>
        <p:spPr bwMode="auto">
          <a:xfrm>
            <a:off x="5226173" y="390688"/>
            <a:ext cx="861875" cy="834073"/>
          </a:xfrm>
          <a:prstGeom prst="rect">
            <a:avLst/>
          </a:prstGeom>
          <a:noFill/>
        </p:spPr>
      </p:pic>
      <p:pic>
        <p:nvPicPr>
          <p:cNvPr id="1028" name="Picture 4" descr="http://ts1.mm.bing.net/th?id=HN.608027254546826747&amp;pid=1.7"/>
          <p:cNvPicPr>
            <a:picLocks noChangeAspect="1" noChangeArrowheads="1"/>
          </p:cNvPicPr>
          <p:nvPr/>
        </p:nvPicPr>
        <p:blipFill>
          <a:blip r:embed="rId3"/>
          <a:srcRect/>
          <a:stretch>
            <a:fillRect/>
          </a:stretch>
        </p:blipFill>
        <p:spPr bwMode="auto">
          <a:xfrm>
            <a:off x="7653653" y="1626553"/>
            <a:ext cx="4029075" cy="3343275"/>
          </a:xfrm>
          <a:prstGeom prst="rect">
            <a:avLst/>
          </a:prstGeom>
          <a:noFill/>
        </p:spPr>
      </p:pic>
      <p:cxnSp>
        <p:nvCxnSpPr>
          <p:cNvPr id="33" name="Straight Arrow Connector 32"/>
          <p:cNvCxnSpPr/>
          <p:nvPr/>
        </p:nvCxnSpPr>
        <p:spPr>
          <a:xfrm>
            <a:off x="9738360" y="1737360"/>
            <a:ext cx="609600" cy="1981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0800000">
            <a:off x="8778240" y="3749040"/>
            <a:ext cx="48768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4257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4212" y="140129"/>
            <a:ext cx="10018713" cy="670560"/>
          </a:xfrm>
        </p:spPr>
        <p:txBody>
          <a:bodyPr>
            <a:normAutofit fontScale="90000"/>
          </a:bodyPr>
          <a:lstStyle/>
          <a:p>
            <a:r>
              <a:rPr lang="en-US" dirty="0" smtClean="0"/>
              <a:t>Bus Topology</a:t>
            </a:r>
            <a:endParaRPr lang="en-US" dirty="0"/>
          </a:p>
        </p:txBody>
      </p:sp>
      <p:sp>
        <p:nvSpPr>
          <p:cNvPr id="3" name="Content Placeholder 2"/>
          <p:cNvSpPr>
            <a:spLocks noGrp="1"/>
          </p:cNvSpPr>
          <p:nvPr>
            <p:ph idx="1"/>
          </p:nvPr>
        </p:nvSpPr>
        <p:spPr>
          <a:xfrm>
            <a:off x="300499" y="810689"/>
            <a:ext cx="7803844" cy="5878211"/>
          </a:xfrm>
        </p:spPr>
        <p:txBody>
          <a:bodyPr>
            <a:normAutofit/>
          </a:bodyPr>
          <a:lstStyle/>
          <a:p>
            <a:r>
              <a:rPr lang="si-LK" dirty="0" smtClean="0"/>
              <a:t>ප්‍රධාන කේබලයක් දෙපසට </a:t>
            </a:r>
            <a:r>
              <a:rPr lang="en-US" dirty="0" smtClean="0"/>
              <a:t>Nodes </a:t>
            </a:r>
            <a:r>
              <a:rPr lang="si-LK" dirty="0" smtClean="0"/>
              <a:t>සම්බන්ධකර ඇත. කේබලය දෙපස වසා දැමීමට තාක්ෂණික ක්‍රමවේදයක් භාවිතා කළ යුතුයි.</a:t>
            </a:r>
          </a:p>
          <a:p>
            <a:r>
              <a:rPr lang="si-LK" dirty="0" smtClean="0"/>
              <a:t>වාසි</a:t>
            </a:r>
          </a:p>
          <a:p>
            <a:pPr lvl="1"/>
            <a:r>
              <a:rPr lang="si-LK" dirty="0" smtClean="0"/>
              <a:t>අඩු කේබල් ප්‍රමාණයක් අවශ්‍ය වීම</a:t>
            </a:r>
          </a:p>
          <a:p>
            <a:pPr lvl="1"/>
            <a:r>
              <a:rPr lang="si-LK" dirty="0" smtClean="0"/>
              <a:t>පිරිවැය අඩුයි</a:t>
            </a:r>
          </a:p>
          <a:p>
            <a:pPr lvl="1"/>
            <a:r>
              <a:rPr lang="si-LK" dirty="0" smtClean="0"/>
              <a:t>ගොඩ නැගීම පහසුයි</a:t>
            </a:r>
          </a:p>
          <a:p>
            <a:r>
              <a:rPr lang="si-LK" dirty="0" smtClean="0"/>
              <a:t>අවාසි</a:t>
            </a:r>
          </a:p>
          <a:p>
            <a:pPr lvl="1"/>
            <a:r>
              <a:rPr lang="si-LK" dirty="0" smtClean="0"/>
              <a:t>ප්‍රධාන කේබලය කැඩී යාමෙන් ජාලය බිඳ වැටේ.</a:t>
            </a:r>
            <a:endParaRPr lang="en-US" dirty="0" smtClean="0"/>
          </a:p>
          <a:p>
            <a:pPr lvl="1"/>
            <a:r>
              <a:rPr lang="si-LK" dirty="0" smtClean="0"/>
              <a:t>ප්‍රධාන කේබලය තුල එක් අවස්ථාවක එක් පනිවිඩයක් පමණක් ගමන්කරයි.</a:t>
            </a:r>
          </a:p>
          <a:p>
            <a:pPr lvl="1"/>
            <a:r>
              <a:rPr lang="si-LK" dirty="0" smtClean="0"/>
              <a:t>දෝෂ සෙවීම අපහසුයි</a:t>
            </a:r>
          </a:p>
          <a:p>
            <a:pPr lvl="1"/>
            <a:r>
              <a:rPr lang="si-LK" dirty="0" smtClean="0"/>
              <a:t>කාර්යක්ෂමතාවය අඩුයි</a:t>
            </a:r>
          </a:p>
          <a:p>
            <a:pPr lvl="1"/>
            <a:r>
              <a:rPr lang="en-US" dirty="0" smtClean="0"/>
              <a:t>Terminator </a:t>
            </a:r>
            <a:r>
              <a:rPr lang="si-LK" dirty="0" smtClean="0"/>
              <a:t>සවි කිරීම</a:t>
            </a:r>
          </a:p>
          <a:p>
            <a:pPr lvl="1"/>
            <a:endParaRPr lang="si-LK" dirty="0" smtClean="0"/>
          </a:p>
        </p:txBody>
      </p:sp>
      <p:pic>
        <p:nvPicPr>
          <p:cNvPr id="1026" name="Picture 2" descr="http://www.sciencehq.com/wp-content/uploads/Bus-topolo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975" y="2134552"/>
            <a:ext cx="4286251" cy="34890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BusNetwork.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5324" y="642646"/>
            <a:ext cx="1017905" cy="98507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10622071" y="3895595"/>
            <a:ext cx="601251" cy="9144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97852" y="4809997"/>
            <a:ext cx="713984" cy="646331"/>
          </a:xfrm>
          <a:prstGeom prst="rect">
            <a:avLst/>
          </a:prstGeom>
          <a:noFill/>
        </p:spPr>
        <p:txBody>
          <a:bodyPr wrap="square" rtlCol="0">
            <a:spAutoFit/>
          </a:bodyPr>
          <a:lstStyle/>
          <a:p>
            <a:r>
              <a:rPr lang="en-US" dirty="0"/>
              <a:t>Main Cable</a:t>
            </a:r>
          </a:p>
        </p:txBody>
      </p:sp>
    </p:spTree>
    <p:extLst>
      <p:ext uri="{BB962C8B-B14F-4D97-AF65-F5344CB8AC3E}">
        <p14:creationId xmlns:p14="http://schemas.microsoft.com/office/powerpoint/2010/main" val="345943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9587"/>
          </a:xfrm>
        </p:spPr>
        <p:txBody>
          <a:bodyPr>
            <a:normAutofit/>
          </a:bodyPr>
          <a:lstStyle/>
          <a:p>
            <a:r>
              <a:rPr lang="en-US" sz="4000" dirty="0"/>
              <a:t>Signals </a:t>
            </a:r>
            <a:r>
              <a:rPr lang="si-LK" sz="4000" dirty="0"/>
              <a:t>- සංඥා</a:t>
            </a:r>
            <a:r>
              <a:rPr lang="en-US" sz="4000" dirty="0"/>
              <a:t> ….</a:t>
            </a:r>
          </a:p>
        </p:txBody>
      </p:sp>
      <p:sp>
        <p:nvSpPr>
          <p:cNvPr id="3" name="Content Placeholder 2"/>
          <p:cNvSpPr>
            <a:spLocks noGrp="1"/>
          </p:cNvSpPr>
          <p:nvPr>
            <p:ph idx="1"/>
          </p:nvPr>
        </p:nvSpPr>
        <p:spPr>
          <a:xfrm>
            <a:off x="532263" y="1282834"/>
            <a:ext cx="11273051" cy="5337175"/>
          </a:xfrm>
        </p:spPr>
        <p:txBody>
          <a:bodyPr>
            <a:normAutofit fontScale="92500" lnSpcReduction="10000"/>
          </a:bodyPr>
          <a:lstStyle/>
          <a:p>
            <a:pPr>
              <a:lnSpc>
                <a:spcPct val="150000"/>
              </a:lnSpc>
            </a:pPr>
            <a:r>
              <a:rPr lang="si-LK" dirty="0" smtClean="0"/>
              <a:t>පරිගණක, පරිගණක ජාල හා දත්ත සන්නිවේදනය ආදී සිය‍‍‍ලු කාර්යන් සඳහා ඉලෙක්ට්‍රෝනික තාක්ෂණය භාවිතා කරයි. ‍ඉලෙක්ට්‍රොනික් යනු විදුලිය විද්‍යුත් සංඥා බවට පරිවර්තනය කර භාවිතා කරන තාක්ෂණයකි.</a:t>
            </a:r>
          </a:p>
          <a:p>
            <a:pPr>
              <a:lnSpc>
                <a:spcPct val="150000"/>
              </a:lnSpc>
            </a:pPr>
            <a:r>
              <a:rPr lang="si-LK" dirty="0"/>
              <a:t>සාඥොවක් යනු </a:t>
            </a:r>
            <a:r>
              <a:rPr lang="si-LK" dirty="0" smtClean="0"/>
              <a:t>ඉලෙක්ට්‍රෝනික  වෝල්ටීයතාවක් වන </a:t>
            </a:r>
            <a:r>
              <a:rPr lang="si-LK" dirty="0"/>
              <a:t>අතර එය </a:t>
            </a:r>
            <a:r>
              <a:rPr lang="si-LK" dirty="0" smtClean="0"/>
              <a:t>කාලය </a:t>
            </a:r>
            <a:r>
              <a:rPr lang="si-LK" dirty="0"/>
              <a:t>මත </a:t>
            </a:r>
            <a:r>
              <a:rPr lang="si-LK" dirty="0" smtClean="0"/>
              <a:t>රඳා පවතී. එනම් කාලයත් සමඟ වෝල්ටීයතාව වෙනස් වේ. </a:t>
            </a:r>
            <a:r>
              <a:rPr lang="si-LK" dirty="0"/>
              <a:t>එය එක් ස</a:t>
            </a:r>
            <a:r>
              <a:rPr lang="si-LK" dirty="0" smtClean="0"/>
              <a:t>්ථානයක </a:t>
            </a:r>
            <a:r>
              <a:rPr lang="si-LK" dirty="0"/>
              <a:t>සිට තවත් ස්</a:t>
            </a:r>
            <a:r>
              <a:rPr lang="si-LK" dirty="0" smtClean="0"/>
              <a:t>ථානයකට </a:t>
            </a:r>
            <a:r>
              <a:rPr lang="si-LK" dirty="0"/>
              <a:t>දත්ත </a:t>
            </a:r>
            <a:r>
              <a:rPr lang="si-LK" dirty="0" smtClean="0"/>
              <a:t>සම්ප්‍රේෂනය </a:t>
            </a:r>
            <a:r>
              <a:rPr lang="si-LK" dirty="0"/>
              <a:t>කිරීම </a:t>
            </a:r>
            <a:r>
              <a:rPr lang="si-LK" dirty="0" smtClean="0"/>
              <a:t>සදහා භාව</a:t>
            </a:r>
            <a:r>
              <a:rPr lang="si-LK" dirty="0"/>
              <a:t>ිත </a:t>
            </a:r>
            <a:r>
              <a:rPr lang="si-LK" dirty="0" smtClean="0"/>
              <a:t>කරයි.</a:t>
            </a:r>
          </a:p>
          <a:p>
            <a:pPr>
              <a:lnSpc>
                <a:spcPct val="150000"/>
              </a:lnSpc>
            </a:pPr>
            <a:r>
              <a:rPr lang="si-LK" dirty="0" smtClean="0"/>
              <a:t>දත්ත සන්නිවේදනය සඳහා භාවිතා කරන</a:t>
            </a:r>
            <a:r>
              <a:rPr lang="en-US" dirty="0" smtClean="0"/>
              <a:t> </a:t>
            </a:r>
            <a:r>
              <a:rPr lang="si-LK" dirty="0" smtClean="0"/>
              <a:t>විද්‍යුත් සංඥා </a:t>
            </a:r>
            <a:r>
              <a:rPr lang="en-US" dirty="0" smtClean="0"/>
              <a:t>(electric Signals)</a:t>
            </a:r>
            <a:r>
              <a:rPr lang="si-LK" dirty="0" smtClean="0"/>
              <a:t> ආකාර 2කි.</a:t>
            </a:r>
            <a:endParaRPr lang="en-US" dirty="0" smtClean="0"/>
          </a:p>
          <a:p>
            <a:pPr lvl="1">
              <a:lnSpc>
                <a:spcPct val="150000"/>
              </a:lnSpc>
            </a:pPr>
            <a:r>
              <a:rPr lang="en-US" dirty="0" smtClean="0"/>
              <a:t>Analog </a:t>
            </a:r>
            <a:r>
              <a:rPr lang="si-LK" dirty="0" smtClean="0"/>
              <a:t>(ප්‍රතිසම සංඥා)</a:t>
            </a:r>
            <a:endParaRPr lang="en-US" dirty="0" smtClean="0"/>
          </a:p>
          <a:p>
            <a:pPr lvl="1">
              <a:lnSpc>
                <a:spcPct val="150000"/>
              </a:lnSpc>
            </a:pPr>
            <a:r>
              <a:rPr lang="en-US" dirty="0" smtClean="0"/>
              <a:t>Digital</a:t>
            </a:r>
            <a:r>
              <a:rPr lang="si-LK" dirty="0"/>
              <a:t> </a:t>
            </a:r>
            <a:r>
              <a:rPr lang="si-LK" dirty="0" smtClean="0"/>
              <a:t>(අංකිත සංඥා)</a:t>
            </a:r>
          </a:p>
        </p:txBody>
      </p:sp>
    </p:spTree>
    <p:extLst>
      <p:ext uri="{BB962C8B-B14F-4D97-AF65-F5344CB8AC3E}">
        <p14:creationId xmlns:p14="http://schemas.microsoft.com/office/powerpoint/2010/main" val="11814756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9556" y="320041"/>
            <a:ext cx="10018713" cy="746760"/>
          </a:xfrm>
        </p:spPr>
        <p:txBody>
          <a:bodyPr/>
          <a:lstStyle/>
          <a:p>
            <a:r>
              <a:rPr lang="en-US" dirty="0" smtClean="0"/>
              <a:t>Mess Topology</a:t>
            </a:r>
            <a:endParaRPr lang="en-US" dirty="0"/>
          </a:p>
        </p:txBody>
      </p:sp>
      <p:pic>
        <p:nvPicPr>
          <p:cNvPr id="2050" name="Picture 2" descr="File:NetworkTopology-FullyConnect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908" y="1329215"/>
            <a:ext cx="4137965" cy="37136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NetworkTopology-Mesh.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5212" y="2026658"/>
            <a:ext cx="2639453" cy="2318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6087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a mesh topology</a:t>
            </a:r>
            <a:br>
              <a:rPr lang="en-US" dirty="0"/>
            </a:br>
            <a:endParaRPr lang="en-US" dirty="0"/>
          </a:p>
        </p:txBody>
      </p:sp>
      <p:sp>
        <p:nvSpPr>
          <p:cNvPr id="3" name="Content Placeholder 2"/>
          <p:cNvSpPr>
            <a:spLocks noGrp="1"/>
          </p:cNvSpPr>
          <p:nvPr>
            <p:ph idx="1"/>
          </p:nvPr>
        </p:nvSpPr>
        <p:spPr>
          <a:xfrm>
            <a:off x="838200" y="1274480"/>
            <a:ext cx="10515600" cy="5026112"/>
          </a:xfrm>
        </p:spPr>
        <p:txBody>
          <a:bodyPr/>
          <a:lstStyle/>
          <a:p>
            <a:endParaRPr lang="en-US" dirty="0"/>
          </a:p>
          <a:p>
            <a:r>
              <a:rPr lang="si-LK" dirty="0" smtClean="0"/>
              <a:t>දත්ත සම්ප්‍රේෂණ මාධ්‍යන් වල තදබදය </a:t>
            </a:r>
            <a:r>
              <a:rPr lang="en-US" dirty="0" smtClean="0"/>
              <a:t>(traffic) </a:t>
            </a:r>
            <a:r>
              <a:rPr lang="si-LK" dirty="0" smtClean="0"/>
              <a:t>පහසුවෙන් පාලනය කලහැකිය </a:t>
            </a:r>
            <a:endParaRPr lang="en-US" dirty="0"/>
          </a:p>
          <a:p>
            <a:r>
              <a:rPr lang="si-LK" dirty="0" smtClean="0"/>
              <a:t>ජාලගත උපාංගයක දෝෂයක් ජාලයේ දත්ත සම්ප්‍රේෂණයට විශාල බාධාවක් නොවේ</a:t>
            </a:r>
            <a:endParaRPr lang="en-US" dirty="0"/>
          </a:p>
          <a:p>
            <a:r>
              <a:rPr lang="si-LK" dirty="0" smtClean="0"/>
              <a:t>අමතර උපාංග හෝ නව උපාංග ජාලයට සම්බන්ධ කිරීමේ දී ජාලය තුල දත්ත සම්ප්‍රේෂණයට බාධාවක් නොවේ.</a:t>
            </a:r>
          </a:p>
          <a:p>
            <a:endParaRPr lang="en-US" dirty="0"/>
          </a:p>
        </p:txBody>
      </p:sp>
    </p:spTree>
    <p:extLst>
      <p:ext uri="{BB962C8B-B14F-4D97-AF65-F5344CB8AC3E}">
        <p14:creationId xmlns:p14="http://schemas.microsoft.com/office/powerpoint/2010/main" val="37946035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Disadvantages of a mesh topology</a:t>
            </a:r>
            <a:br>
              <a:rPr lang="en-US" dirty="0"/>
            </a:br>
            <a:endParaRPr lang="en-US" dirty="0"/>
          </a:p>
        </p:txBody>
      </p:sp>
      <p:sp>
        <p:nvSpPr>
          <p:cNvPr id="3" name="Content Placeholder 2"/>
          <p:cNvSpPr>
            <a:spLocks noGrp="1"/>
          </p:cNvSpPr>
          <p:nvPr>
            <p:ph idx="1"/>
          </p:nvPr>
        </p:nvSpPr>
        <p:spPr>
          <a:xfrm>
            <a:off x="838200" y="1249428"/>
            <a:ext cx="10515600" cy="4351339"/>
          </a:xfrm>
        </p:spPr>
        <p:txBody>
          <a:bodyPr/>
          <a:lstStyle/>
          <a:p>
            <a:endParaRPr lang="en-US" dirty="0"/>
          </a:p>
          <a:p>
            <a:r>
              <a:rPr lang="si-LK" sz="3200" dirty="0"/>
              <a:t>වියදම ඉතා අධිකයි</a:t>
            </a:r>
            <a:endParaRPr lang="en-US" sz="3200" dirty="0"/>
          </a:p>
          <a:p>
            <a:r>
              <a:rPr lang="si-LK" sz="3200" dirty="0"/>
              <a:t>ගොඩනැගීම හා නඩත්තු කිරීම අපහසුයි</a:t>
            </a:r>
            <a:endParaRPr lang="en-US" sz="3200" dirty="0"/>
          </a:p>
        </p:txBody>
      </p:sp>
    </p:spTree>
    <p:extLst>
      <p:ext uri="{BB962C8B-B14F-4D97-AF65-F5344CB8AC3E}">
        <p14:creationId xmlns:p14="http://schemas.microsoft.com/office/powerpoint/2010/main" val="18204910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337243" y="145365"/>
          <a:ext cx="9358639" cy="673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utoShape 2" descr="data:image/jpeg;base64,/9j/4AAQSkZJRgABAQAAAQABAAD/2wCEAAkGBhQSDxAQEhQVFRIWFRgXGRQXERoXGRgYFxUWGBQWHRUYHyYeGBkjGRgWHy8gIycpLS0tGCAyQTAtNSYrLSoBCQoKBQUFDQUFDSkYEhgpKSkpKSkpKSkpKSkpKSkpKSkpKSkpKSkpKSkpKSkpKSkpKSkpKSkpKSkpKSkpKSkpKf/AABEIAK8BIQMBIgACEQEDEQH/xAAcAAEAAgIDAQAAAAAAAAAAAAAABgcEBQEDCAL/xABUEAACAQMBAwUGEAwEBQQDAAABAgMABBESBSExBgcTIkEIMlFhcdMUFhcYMzVSU1RVcnSSk7LSIzRCYnOBkZShsbO0FUOj0SQlNoLwg8HCw0RjZP/EABQBAQAAAAAAAAAAAAAAAAAAAAD/xAAUEQEAAAAAAAAAAAAAAAAAAAAA/9oADAMBAAIRAxEAPwC6b+76KKSXSz6EZtCDLNpBOlR2k4wK09ryzi6HpZsINZUFHFwrYXUzKYQThRnVkDTjfuwTury1EsbxtnSwIJVipGe0MN4PjFaK45DwyZLvK0pbUZm6Mv3mjTjRoxp/NznfnO+gzV5VWx1kSbk6TLdG+n8ENUmH06WwN/VJr4l5X2ql1MhyrBSBFIct0ixFVwv4QiRlQhc4YgHBr6bktCYxEdWkTmcdb8osSV8aEEqR2gkV0R8jIBK0g1DVKJdI0gBxMJjvC6iDIMkMTjJAwKDeg1zSlApSlApSlAqIbM5whKqfggXlVWjSO4SQkuRhJMY6FgCWwc7kfGSuKl9alOTMK20dsoKrGE0OpAkDRgBH1Ab23b8jByQQQSKDM2ddO6EyRGJwSCpYMOw5Vh3ynPHAPHcMVlVibN2cIVYa3kZm1M8jZZjgDsAVQAAMKAN3DjWXQKUpQK+XbAJ8AzX1XDLkEeGgiOy+cETBAIQZJVRo0juEkzrBIV2GOiYKGYgg7kbGSMVJdn3TumZIzE4JBQsG4doZdzKew7vIDWGvJqIW0VumpBEE0SKQHVo10q+rGC2Mg5BBBIIwcVl7O2eIVK63dmYszyNlmY4GdwCgYAACgAY4UGXSlKBSlKDruJtCM/HSpOPIM1Fdl8vumCKsIMsioY0juEkU61d9LuMdGwWN2IIO4bsndUrmiDKyngwIPkIwa1p5ORCCKBNUfRaSkiEB1ZF0Bs4wSVJByCCGIxvoMzZ9yzoGeNonyQUJB3g8Qy7mU8QfHwB3Vk1i7O2eIUKhnclizO7amZjxJ4AbgAAAAABgVlUClKUCum9uejikkIyERmwO3SCcfwrurqurYSRvG2dLqVOOOGBB/nQRjZ3LzpcIsIaZ9BRY7hJEOtZHw0oA0FViYkEE8MZzUksLlnjDPG0bbwUYg4IJG4ruKniD4COHCsSXk/GYYolLR9EQUdCFdWVSmrgVJKkg5BBBO6snZ1gIU0Bncklmd21MzE5JJ4DyAAAYAAFBlUpSgUpSgq7nK54JNl3q2qW6SAxLJqaRlOWZxjAH5tRP1yk/wOL65v8AatT3Q/twnzaP7ctarmRjDbdtQQCNM24jI9hfsoJZ65Sf4HF9c3+1PXKT/A4vrm/2q9PQEfvafQH+1dN7Yx9FJ+DTvG/IHuT4qCF81nOc+1muleFIuhEZGly2dZcdo3d7VhVRHc0ey7R+RB/OWr3oFKUoFQ7nP5dPsq1inSJZS8oj0sxXAKO2cgfm1Maqbuj/AGttfnQ/oy0GBBz1bSdFdNkyMjAFWVJiCDwIITBHjr79WPanxPL9XP8Acqw+br2n2b81i+wKkVBTXqx7U+J5fq5/uVi3nP1ewsiz7N6LWd3SGVM7wDjUozjI/bV31RndH/jGy/JL9uKgvIVzXC8K5oINzpc4j7JjtnSFZelZ1IZyuNIU9g38aiMXPPtNlDLsiRlIBBCTkEEZBBCbwRXHdK+wbP8A0kv2Eq0uSXtdY/Nof6S0FYerHtT4nl+rn+5T1Y9qfE8v1c/3KuWlBSU/PxexSRRz7O6EuQB0hkQkZAJAZRnjV21RXdB+2Gy/kn+qlXqKBUD50+cd9kralIVl6YyA6nK40BMYwN+dX8KnlUn3S/sezflT/wAoqDuTnm2mwDDZEhBAIIScgg7wQdG8Vz6se1PieX6uf7lWpyd/ErT9BF/TWtjQU16se1PieX6uf7lfNrz5Xfou2tZ9niEyyRr1zIraXkCagrKM9v7KueqL54P+pdkeS3/u3oL0pSlBXnOlznybJktkSFJelVydTlcaSo7B46jvqx7U+J5fq5/uVq+6V9m2f+jm+1HV7Q96vkH8qCnfVj2p8Ty/Vz/cp6se1PieX6uf7lXLSgprZ/Pjdm+tbOewEBmliTrmRWCySBNQVlGe39lXLVE86X/VmyfLaf3bVe1ApSlB5s7of24T5tH9uWqyjlKnKkg+EHB/aKs3uh/bhPm0f25aq+gyf8Sl98f6bf70/wARl98f6bf71jUoLs7mj2XaPyIftS1e9UR3NHsu0fkQ/alq96BSlKBVTd0f7W2vzof0Zatmqm7o/wBrbX50P6MtBN+br2n2b81i+wKkVV5yG5wdnxbLsIpLyBJEt4lZTIAVYIAQR4Qa3nqm7M+HW/1goJPVGd0f+MbL8kv24qsz1TdmfDrf6wVUPPryktrufZxtp45ggkDaGzpy0WM+XB/ZQehF4VzXC8K5oKX7pX2DZ/6SX7CVaXJL2usfm0P9Jaq3ulfYNn/pJfsJUv5Nc4uzksbON7yBXW3iVlMgyCI1BB8YNBOaVGPVN2Z8Ot/rBT1TdmfDrf6wUFY90H7YbL+Sf6qVeorzzz1core7vtmtbTRzBQQxRs4JkUgGvQwoFUn3S/sezflT/wAoquyqT7pf2PZvyp/5RUFt8nPxK0/QRf01rY1C9h84+zUtbZGvYAywxggyDIIRQR+2s31TdmfDrf6wUEnqi+eD/qXZHkt/7t6s31TdmfDrf6wVUfORt6C75Q7JktpUlQG3UsjZAb0Uxx5cEftoPQdKUoKG7pX2bZ/6Ob7UdXtD3q+Qfyqie6V9m2f+jm+1HVoR85mzAoHo634D/MFBKaVGPVN2Z8Ot/rBT1TdmfDrf6wUFYc6X/VmyfLaf3bVe1efOXe3ILrlRsmW2lSWMPaKWRsgMLpiRnw4I/bXoOgUpSg82d0P7cJ82j+3LVX1aHdD+3CfNo/ty1V9ApSlBdnc0ey7R+RD9qWr3qiO5o9l2j8iH7UtXvQKUpQKgnON/hd2q2V/drC0biTQJlRslCFzqB3aWzU7ry9z7n/nk/wCjh/pigkW0+SXJuGJpfRs0unHUiuI3c5IG5dAzjOT4gaqK90dLJ0WrotbaNXfaMnRnHbjGa6c1xQSLkPbWMl10e0XlSJgFV42VdLllALswOEC6smrNTkLybBB/xA7jn8bj83VIVzmg9pbG29b3SM9tMkyKdJZG1AHAON3bgithVSdzf7XXXzn/AOqOrboK95xYtkXjJbX94sUkDE6FnVGBdVPWDKezB/XVf7W5K8m4Iuk9GTy7wNENxG77+3ToG4VFOec/8+v/AJUf9CKoVmg5kIycZxk4zxx2VJeQNlYTXJi2jJJFGy4R0ZVAfOeuzA4XGf14qMUoLwh5Ecm1ZWG0DkEEf8XH2HPuKuXZG2oLqMy28qSxhiupGyNQwSM+HeP214rzXpPuefadvnMn2IqCz6rvnFi2RevHBfXixSW5bqLOqMC4XIYMp7AtWJXk3neP/PL/APSL/SSgl+1+S/Ju3j6T0XPN1gNEM8bvvzv06Bu3cfGKqAmma4oJZzfWOzZpni2lJLEGx0bo6qgIDl9bMDjgoHjNWTs/khychmimTaHXjdXXN3GRlGDDI0cMiqKrnNB7W2VtmG5j6W3kSWPJGtGyMjiM1mVW3MB7Sr+nl/8AjVk0Fa84Vpsa+nRL69EctvqTQs6oQWKkhgynfuFQXbXJnk3bxCQXdxMS2nRDPG7DIJ1EaB1d2M+MVC+dM/8AOtofpj/IVFM0HOalvN5s/Zs8skW0pZYs6eidXVEGA5k1swOM4QDdxNRGlBe+zOSfJ2CeG4TaHXikSRc3UZGpGDLkaN4yKuHZe1obmITQSLLGSQHQ5BIOCM+WvFGa9QcxHtHB+kl/qGgsKlKUHmzuh/bhPm0f25aq+vT/AC+5no9qXYunuHiIjWPSsYYdUsc5JHuv4VG/W1Q/DJPqV+9QUJSrm233OcseHtpxOo76NgInPyXOpCflY8ta605q7EyCG5u7izmJwI7q2WMN8iXWYpB5G/VQbfuaPZdo/Ih+1LV71CObnmyTZTTuk7TdMEG9AuNBYgjBOc6qm9ApSlAqA8ruZq02jdvdzSzq7KqkIyBequkd8hPDx1PqUFT+txsPf7r6cfm6wNudzpAsDtayzPMuCI5HQK4HfJqCDQxG4McgHiKuelBSnJ3mR2ZeQCaOe8UglHjZow8Ui7nidej3MD/7Hga2frcbD3+6+nH5upbyh2NLBOdpWK6psAXFuDgXUa8MdgnQZ0t296dxre7F2zFdwJcQNqjceQgjcysOKsDuIPAig1XIfkNDsuCSCB5HV5OkJkKk50quBpUbsKKkdKUFecqOZK0vrya8lluFkkKkhGQKNKKgxlCeCjtrVetxsPf7r6cfm6tilBR3KzmKs7W3SVJrgsZ4IsM0eMSzpGx3IN4DHHjrc+txsPf7r6cfm6l/OP8AiUXzyz/u4qlNBU/rcbD3+6+nH5upzyL5GxbMtjbQtI6GRnzIVJywUEdUAY6orf0oFV1yk5j7O9u5ruWW4V5WBIRkCjChd2UJ7PDVi0oKn9bjYe/3X04/N1HbvmUtHvVsrSW4doyGuZWZCkKHeI9yDVM/Yudw3mrT5TbelMo2fZEG8kXLSEZS1iO4zOO1uxE7Tv4DfteT+wY7OBYIskZLM7HLyO295Hb8p2O8n/2AoK69bjYe/wB19OPzdcetxsPf7r6cfm6tilBo+R3JGLZtqLWFnZA7PlyC2WxnvQBjd4K3lK6by8SKNpZXVI1GWdmCqo8JJ3Cgr7lBzF2d5dTXUk1wHlYsQrRhQT4MoTj9dRzbvMpsmzQPPd3K6jhEDRs8jdipGsep28QFTk8pbq+6uzU6OA8b+dCFI8MEBw0vym0ru7a2ew+RsNvIZ2LT3bDDXUx1yH81eyNPzUAFBU2xeYJbiTpX9EWtrjqxyvG9y/5zBVCQj806j5K3/rcbD3+6+nH5urYpQVP63Gw9/uvpx+bqfckeSsezrRbSFnZFZmBcgt1mye9AH8K3VKBSlKBSlKBXRe2McyNHKiSRtxR1DKfKp3Gu+lBEjyDMB1bOuZbTt6E/hrY+H8BIep/2Mtcemi8td1/Zlk+E2eZk8rQH8Kg8gceOpdSg12xeUVvdprtpo5QOOlt6+Jl75T4iBWxrRbZ5FWty/SvHonHC4iYxTDx9KmGPkOR4q13oHadp7DKl/CP8ufENwAOAE6DQ5+Wo8tBLqVGLPnBt9YhuRJZTncI7lejDH8ybJjkGfA2fFUmVsjI4UHNKUoFQ7bWz5LCeTaVqheFzm7tV4sBxuYh78o75fywPCAamNKDH2ftCOeKOaFw8bqGV1O4g/wDnCsioTfQNsmZ7qIE7OkYtcQqMm3c8bmNR/ln8tBw74doqZwTq6q6EMrAMrA5BBGQQRxBHbQfdKUoItzj/AIlF88s/7uKpTUW5x/xKL55Z/wB3FUpoFKUoFR7lTykaEx2tsokvpgejjPeoo3NPKR3sS/tY4A8Xdyo5SC1REROlupjoggB3u+N5J/JjUb2c7gPKK+eS/Js24kmmfpbyYhppsYyR3saD8mJOCr+viaDu5NcnFtIiuoyTSNrmnYdeWQ8WPgHYFG5Rurb0pQKVo9vcr4LVliOqW5fvLaFdcrePSO8X85iB461Xpfu7/rbQfoLc/wD4MEh6w8E9wuC/blEwvjNBkX3LgPI9vs+P0ZcKcMytpgiP/wCyfhke4XLbuyvmz5EmV1uNpSei5gdSxadNtEfzICTqI92+o+SpHY2EcMaxQoscajCoihVHkArIoGKUpQKUpQKUpQKUpQKUpQKUpQKUpQKUpQdF5YxzI0cqJJG3FHUMp8qncajLcgugOrZ1zLaHj0Ps1sd+T+AkPUz+Yy1LaUERHKi8td1/Zl07bmzzMnlaA/hUGOONY8dbzYvKO2u0120ySgcdLdZfEyHrKfEQK2VaLbXIq1uW6V49E44XETGKZfGJUwx8hyPFQb2lRH0DtO09hlS/hH+XcYhnAHAC4QaHPy0HlrvtOcG31iG6EllMdwjuV6MMfzJsmKQZ8DZ8VBJmUEEHeD2VCQTseXG87Kkfd/8AxSOeHzZmP/YT4DU2VsjI4V8XFusiNG6hkYFWVhkMpGCCDxBHZQfatkZHCuahWzrhtlTJZzMW2fIwW2mY5MDHvbWRj+R725+SeyprQRbnH/Eovnln/dxVKai3OP8AiUXzyz/u4qlNArVco+UKWcPSOC7swSKJd7yyN3kajtJ/gMnsru23tuK0geeZsIvYBlmY7lRV4s7HcBWl5ObFllm/xK+XFwylYYM5W1ib8keGZhjW/wD2jcKDu5McnXR3vbwh76UYON6QR5ytvF4FHaeLHeeypHXxPOqKzuwVVGSzEAADiSTuAqJvyvmuyY9lxB0zg3swK269h6MbmuGG/vcL+dQSDbO3YLSIzXEixpwyx3k9iqo3s3iAJqO+ib/aHsQbZ9of811Bu5B+ZEcrADv6z5bgcCs/Y3IuOKUXM7vdXmPxibBK+ERRjqQr4lGfGakVBqtg8mLezVhAmGY5eViXkkPunlbLMfKceStrSlApSlApSlApSlApSlApSlBU3PDzrTWEq2dsuiYqkvTHSw0kuCnRsp35UHOarX1ddq+/p+7x/drYd0P7cJ82j+3LVX0FgerrtX39P3eP7tPV12r7+n7vH92q/pQWB6uu1ff0/d4/u09XXavv6fu8f3ar+lBc3Jnuh5kj6O7h9ESl90iusQCkKAukJvwcnPjq/a8QW466dnWG/wDXXrP0r3/xtN+5Wvm6CWUqJ+le/wDjab9ytfN09K9/8bTfuVr5ugllKifpXv8A42m/crXzdPSvf/G037la+boJZUR5x+WNtYW8Zu4DPFMxTowqMNy53q5wRX16V7/42m/crXzdVjz7bIuYbW1M97JcgzMArQQx6ToO/MSgnwYNBgnnTsoCW2f6Oszx6L8HNbnfk/8ADyP1c/mMtbzY3dIpoxd2rax+VCww3j0Ocr9Jq1PODJaHk1s0Qm29Ef8ADaxGY+k/F316tPW77Gc9tc7ZktPSjAFNv6K0xZAMfTezb846/Cg3m0ef/Z9xDJBNaXDxOpVkIjwQf+/+PZWv5M8/sVvG0E0dxNGjYhkOjpejxuSTrYZl4awesMZAPHCsZLT0nyAm39F4fAJj6b8a3fn97/CunknJaelW/Eht/ROZtAYx9Lwj06c9bw4xQbTlVz7Wt1AkSQTqRPBLltGMRTpIw3NxIUgeOtx65Cz+DXP+n9+opzYyWg2FtYTm36bE3R9IY+k/Fhp06ut33DHbTmPktBb7T9FG3DYj0dMY895NnTr8eOHioMpOey2lvjd3UM7rEcWsC6NEeRhpnyw1THeB2KOGSc1vZ+6StQjaLWcvjqhmRVJ7MsCSB+o1EeYV7UT3noswBejj09MUxnU2cdJ248FdHMu9sNrXfokwCLoJNPTFNGrp4sY17s4zw7M0Et5C8qotuXnRXwllZUaVbbCpaIFZQMoGLTv1u+k3cdwq5kQAAAAADAAGAAOAxXnPm8snm5R362tx6H33JWSKOKQFOnXChXBTSQQQR4BVxele/wDjab9ytfN0EspUT9K9/wDG037la+bp6V7/AONpv3K183QSylRP0r3/AMbTfuVr5unpXv8A42m/crXzdBLK6ru5EcbyHJCKzEDjhQSf5VGPSvf/ABtN+5Wvm6xdrcmb4W85O1ZmAjclfQdqMjQcjITNBGfXI2fwa5/0/v09cjZ/Brn/AE/v155NcUHof1yNn8Guf9P79PXI2fwa5/0/v155xXFB6H9cjZ/Brn/T+/VlcnNuLeWkF2isqSrqCtjIGSN+MjsrxcK9b81PtJs/9D/8moJZSlKCC8teaK22nci5mlnRxGseIygGFLEHrKTnrGtB63Cx9/uvpR+bq2a6L6QrFIw3EIxB8YUkUFW+twsff7r6Ufm6etwsff7r6Ufm63uwdpXqpZsxYrc9Cg9EOjnUYZZZJF6EDClUACseJ7MHOM/Le6Nm0kYjHU0Kxy8gkOzzdK/uWwRpxjfnPZghq/W4WPv919KPzdPW4WPv919KPzdb6Tl7MHlRUgYroUHpAMlmhUS6A5cxP0mVIXhpOps7pzHnSNWNWBnAwM9uAeAzQVVH3OdiCCJ7rcQe+j7P/Tq16UoFKUoFKUoFRzlryEg2pHFFcGQLG5cdGwU5Ixv1Kd2KkdKCrvW7bO93dfXJ5unrdtne7uvrk83Um5U7ZmguMox6JLSaR1Cgnc0aiUduUznHaurdnFaS65dXAikROiV44oyZHZCw6kLvMY9YJjYOwyFAGAdR3gBiet22d7u6+uTzdPW7bO93dfXJ5upF6cpRI0fRKzqWTC6stJDqknAHgMHRsnhMgFYEvLeeSORYzBnoZ5OmjZmUdHBHIFXPGRTJg53bgcDOkBrPW7bO93dfXJ5unrdtne7uvrk83UpG3ZJNnzS6hBKrBCWGTHvQZkIDKupW16wGVVcN1gCTrrLldIkagHpsu6LIzq4JjEckiiaIaZQITKQ2AcxFSMgmg0/rdtne7uvrk83T1u2zvd3X1yebrYSct5xOZF0dD0ckgjOcuOhilgweKEIxdgAdwc43bsocq5+m1q8EsIS3DdGzFGMl5Lbl427DjBOSwymATnUA+uR/NNabNuTc27TlyjJiSRWXDFSdwQHPVHbU1pSgUpSgUpSgUpUAveWE2m9cM6RtHI1tIYkCDoW0lkdgRJrUmUagQAp7KDjlbzMWu0Lt7uWWdHZVBVCgXqqFHFCeA8Nb7kVyIh2ZbNbQs7oZGkzJpJyyopHVAGOqK1F7tuVWaKO86SMNGemJgVyWSYyQLL0fQaxoikwyg6XIzwNbLk9yl6WbRJMpDW9s6BgkbM7mcSMFBOclF3AsPAcHJCS9GPAP2Vq+U3JuO9tJrSQsiSAAsmAwwytuyCOKjsrU7W5XTRzTIkUTKkjRgtKykslml0SQEOBpLLxznB4ZroPOCeuRHHpw2kGbrJpeJNcwC/g4j0obUM9UZ7dwafYnMLZ2tzBcpNcM8UiuAzR6SVOQDhAcVZQFQTZ/LyXWsbLHITLICwlUAqbyeFBHkDpAgjBPaQQOJ35eyOW0sr24eGNVlMOSszMR6It2mjwCgBxoYHf2gjhigmNKUoFKUoOMU01zSg40j/z+Fc0pQKUpQKUpQKUpQKUpQcYpprmlBximkf8An8a5pQcYoBXNKDjFNI8Fc0oFKUoFKUoFKUoFdb26ldJVSvDBUEcMcPISK7KUHSLNNHR6F0e40jTxz3vDjR7KNmVyiFlxhigJGOGDxFd1KD4MK+AeHgPBj+W6uBbrv6o3gA7hvA4A+Ebzu8ddlKDqFsnVOlernHVG7PHHgzXIgUYwo3Y7B2DA/YK7KUClKUClKUClKUClKUCtXtblFFbvHG4lZ5FZlSK3kmbShUMSIlYgAuu8+GtpUV5Y8jmvJbeVTB+CSVNE0UjqekMZ1Do5YyCOjxvJHWoJHFfIwB1AZ7G6rDqhiCp3ggEEg7xXC7QjIUiRCG73rjrb8bt+/fu3VGLrkRI8s06yxpLLbm3OLYMiroQBgrk5YspByTlNC/kAnWPzVlkkVpozqE2MwkhTNNbS7tTk7uhYccnXndjFBOhtCM6cSJ1saeuOtk4GN+/fu3V12m1opACrjfJJGM9Ul4naORQDvOGRuHgzUHn5uZGuZFBjEDxz/hOiBaPprxp9EY1Ao6qdz4xnfjdis245uS0qSGbIEkrMuHAxJeyXSlSjgq4LhSe3Qp7MEJTc7ahjnhtnkAmm1aI+LMFVmY4HBcKd53Z3ca+77ascMD3DsOiVdRYdbI7MBclieAA3kmsfaOxulntJgQpgkZz1clwYZYwuc7sGTPb2+GsTanJx57e2gMohCSI7mCMJkxZaMIr6ggEojbeG7zHbkBtbXaMckUUyMDHIFKNw1BwCuM9pzwpJtCMFBqB1EAY38QxBOOC9Vt53bq0UXI9l2e9kJySshkgmZAWjYSCaIsBhW0SeAKNOBgVhQc3KppCS7kmDJlM6YVgnRIeO/ElxK+r87GO2gliXsbacOh1Z04cHVp77Hhx24rrg2rE80kKOGkRVZgN4AZnUb+GdUbjHEYqJQ82ul7QiUaYYbeNgFZOtbliJE0sNJZmJIOf15IObyd5Em2EwaRMPaxWwMUPRMBF0oEhOpsyESDfu3rQbq72/DGUDPkuZAukF8mKNpJF6ucEKrbj5ONZRvU35dQQoYgsAQDwJB4Dy1DZ+bl3hWIyQLpSWPVHaaNQezktlZ+udTDWG8gx46677mwMjXR6YfhlcAsjEqZEjRgQHCsmE3Aj3Puc0Ex/xeHpI4ukTpJA5RQwJYRkByMccEj/wGsj0Supl1LqUZK6hkA8CRxA8dRWPkFpuTMsugF7kgImhkW4S3HUfOFdWgznGCJG3Z31jXPNwzvdf8RhJoihPR6pGYrEoZ3Zt/sS6ggQPnfwzQS//ABGLCnpEwwyp1rvHhG/eK+zdoCFLrktpA1DOrGdOPDjfiolYc3SqzGVldXguImUK3G4dGZ1Z2YruXgO0k7t+eifm3ZzA7z6pAG6Y6GUO7yiUyLocFGyoUbzuVPc7wmYu0IYh1wpwx1DqkcQfBT0YmFOtcM2lTqG9t/VHhO47vFWgl5HZ2fd2QZQ073DmTo934eeSUZXPWwrBePZ+qtVtHmz6SWRxKqo8srdEEZVVJVtgwGh1IcNBnIxnX4RmgltptqCXX0cqNodkbDDcytpYHyNurIF0mQupcksANQySvfADtx2+Cohcc3IfP4RQDPcSHTFgsk7rMqMc8UnSJg3aExjfmkPN6VeFumQ49DtIxhzIZIZ2nd431fgxLI76hg7mPhoJMduQ9IsfSLqZHcYORpjMYclhuGDIm4n8qs6oPHzb6UsAsqhrVX/yupJI00Mup0zvXEZGDvyVYEFRU4oFKUoFKUoFKUoFKUoP/9k="/>
          <p:cNvSpPr>
            <a:spLocks noChangeAspect="1" noChangeArrowheads="1"/>
          </p:cNvSpPr>
          <p:nvPr/>
        </p:nvSpPr>
        <p:spPr bwMode="auto">
          <a:xfrm>
            <a:off x="155575" y="-1444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60380" y="944883"/>
            <a:ext cx="11289665" cy="1815882"/>
          </a:xfrm>
          <a:prstGeom prst="rect">
            <a:avLst/>
          </a:prstGeom>
        </p:spPr>
        <p:txBody>
          <a:bodyPr wrap="square">
            <a:spAutoFit/>
          </a:bodyPr>
          <a:lstStyle/>
          <a:p>
            <a:pPr>
              <a:defRPr/>
            </a:pPr>
            <a:r>
              <a:rPr lang="si-LK" sz="2800" dirty="0">
                <a:solidFill>
                  <a:srgbClr val="0000FF"/>
                </a:solidFill>
              </a:rPr>
              <a:t>පරිගණක ජාලකරණයේ දී විවිධ උපාංග </a:t>
            </a:r>
            <a:r>
              <a:rPr lang="en-US" sz="2800" dirty="0">
                <a:solidFill>
                  <a:srgbClr val="0000FF"/>
                </a:solidFill>
              </a:rPr>
              <a:t>(Nodes) </a:t>
            </a:r>
            <a:r>
              <a:rPr lang="si-LK" sz="2800" dirty="0">
                <a:solidFill>
                  <a:srgbClr val="0000FF"/>
                </a:solidFill>
              </a:rPr>
              <a:t>ජාලයට සම්බන්ධ කිරීම සදහා භාවිතාකරන  මධ්‍යගත උපකරණයයි. ආදාන හා ප්‍රතිදාන යන ක්‍රියා 2ම සිදුකරයි.  සම්පත් බෙදාහදා ගැනීම හා දත්ත සම්ප්‍රේෂණයට වැදගත් වේ.</a:t>
            </a:r>
            <a:r>
              <a:rPr lang="en-US" sz="2800" dirty="0">
                <a:solidFill>
                  <a:srgbClr val="0000FF"/>
                </a:solidFill>
              </a:rPr>
              <a:t> </a:t>
            </a:r>
            <a:r>
              <a:rPr lang="si-LK" sz="2800" dirty="0">
                <a:solidFill>
                  <a:srgbClr val="0000FF"/>
                </a:solidFill>
              </a:rPr>
              <a:t>උපාංග සවිකිරීම සඳහා අතුරුමුහුණත් රාශියකි.</a:t>
            </a:r>
          </a:p>
        </p:txBody>
      </p:sp>
      <p:pic>
        <p:nvPicPr>
          <p:cNvPr id="14" name="Picture 13"/>
          <p:cNvPicPr>
            <a:picLocks noChangeAspect="1"/>
          </p:cNvPicPr>
          <p:nvPr/>
        </p:nvPicPr>
        <p:blipFill>
          <a:blip r:embed="rId8"/>
          <a:stretch>
            <a:fillRect/>
          </a:stretch>
        </p:blipFill>
        <p:spPr>
          <a:xfrm>
            <a:off x="307975" y="2760765"/>
            <a:ext cx="5379720" cy="4034791"/>
          </a:xfrm>
          <a:prstGeom prst="rect">
            <a:avLst/>
          </a:prstGeom>
        </p:spPr>
      </p:pic>
      <p:pic>
        <p:nvPicPr>
          <p:cNvPr id="6" name="Picture 5"/>
          <p:cNvPicPr>
            <a:picLocks noChangeAspect="1"/>
          </p:cNvPicPr>
          <p:nvPr/>
        </p:nvPicPr>
        <p:blipFill>
          <a:blip r:embed="rId9"/>
          <a:stretch>
            <a:fillRect/>
          </a:stretch>
        </p:blipFill>
        <p:spPr>
          <a:xfrm>
            <a:off x="6878173" y="4519316"/>
            <a:ext cx="4292751" cy="2014835"/>
          </a:xfrm>
          <a:prstGeom prst="rect">
            <a:avLst/>
          </a:prstGeom>
        </p:spPr>
      </p:pic>
      <p:pic>
        <p:nvPicPr>
          <p:cNvPr id="7" name="Picture 6"/>
          <p:cNvPicPr>
            <a:picLocks noChangeAspect="1"/>
          </p:cNvPicPr>
          <p:nvPr/>
        </p:nvPicPr>
        <p:blipFill>
          <a:blip r:embed="rId10"/>
          <a:stretch>
            <a:fillRect/>
          </a:stretch>
        </p:blipFill>
        <p:spPr>
          <a:xfrm>
            <a:off x="5948531" y="2499361"/>
            <a:ext cx="6135957" cy="1694835"/>
          </a:xfrm>
          <a:prstGeom prst="rect">
            <a:avLst/>
          </a:prstGeom>
        </p:spPr>
      </p:pic>
    </p:spTree>
    <p:extLst>
      <p:ext uri="{BB962C8B-B14F-4D97-AF65-F5344CB8AC3E}">
        <p14:creationId xmlns:p14="http://schemas.microsoft.com/office/powerpoint/2010/main" val="39612724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idx="1"/>
          </p:nvPr>
        </p:nvSpPr>
        <p:spPr>
          <a:xfrm>
            <a:off x="167645" y="279083"/>
            <a:ext cx="5829935" cy="397323"/>
          </a:xfrm>
        </p:spPr>
        <p:txBody>
          <a:bodyPr>
            <a:normAutofit lnSpcReduction="10000"/>
          </a:bodyPr>
          <a:lstStyle/>
          <a:p>
            <a:pPr algn="ctr"/>
            <a:r>
              <a:rPr lang="en-US" dirty="0"/>
              <a:t>Hub</a:t>
            </a:r>
          </a:p>
        </p:txBody>
      </p:sp>
      <p:sp>
        <p:nvSpPr>
          <p:cNvPr id="17" name="Content Placeholder 16"/>
          <p:cNvSpPr>
            <a:spLocks noGrp="1"/>
          </p:cNvSpPr>
          <p:nvPr>
            <p:ph sz="half" idx="2"/>
          </p:nvPr>
        </p:nvSpPr>
        <p:spPr>
          <a:xfrm>
            <a:off x="167643" y="735361"/>
            <a:ext cx="5829935" cy="6003647"/>
          </a:xfrm>
        </p:spPr>
        <p:txBody>
          <a:bodyPr>
            <a:normAutofit lnSpcReduction="10000"/>
          </a:bodyPr>
          <a:lstStyle/>
          <a:p>
            <a:r>
              <a:rPr lang="si-LK" sz="2000" u="sng" dirty="0"/>
              <a:t>දත්ත හුවමාරුවේ දී දත්ත සම්ප්‍රේෂණය කල යුතු ස්ථානය සොයා ගැනීම සඳහා එකින් එක (</a:t>
            </a:r>
            <a:r>
              <a:rPr lang="en-US" sz="2000" u="sng" dirty="0"/>
              <a:t>Node/Computer) </a:t>
            </a:r>
            <a:r>
              <a:rPr lang="si-LK" sz="2000" u="sng" dirty="0"/>
              <a:t>වෙත මුළු ජාලය පුරාම දත්ත බෙදා හරිනු ලබයි. </a:t>
            </a:r>
            <a:r>
              <a:rPr lang="si-LK" sz="2000" dirty="0" smtClean="0"/>
              <a:t>(</a:t>
            </a:r>
            <a:r>
              <a:rPr lang="en-US" sz="2000" dirty="0" smtClean="0"/>
              <a:t>Broadcast) – </a:t>
            </a:r>
            <a:r>
              <a:rPr lang="en-US" sz="2000" dirty="0" smtClean="0">
                <a:solidFill>
                  <a:srgbClr val="FF0000"/>
                </a:solidFill>
              </a:rPr>
              <a:t>Not Intelligent</a:t>
            </a:r>
          </a:p>
          <a:p>
            <a:r>
              <a:rPr lang="en-US" sz="2000" dirty="0" smtClean="0"/>
              <a:t>Half </a:t>
            </a:r>
            <a:r>
              <a:rPr lang="en-US" sz="2000" dirty="0"/>
              <a:t>Duplex </a:t>
            </a:r>
            <a:r>
              <a:rPr lang="si-LK" sz="2000" dirty="0"/>
              <a:t>ක්‍රමය භාවිත කරයි</a:t>
            </a:r>
            <a:r>
              <a:rPr lang="si-LK" sz="2000" dirty="0" smtClean="0"/>
              <a:t>.</a:t>
            </a:r>
            <a:endParaRPr lang="en-US" sz="2000" dirty="0" smtClean="0"/>
          </a:p>
          <a:p>
            <a:endParaRPr lang="en-US" sz="2000" dirty="0" smtClean="0"/>
          </a:p>
          <a:p>
            <a:r>
              <a:rPr lang="en-US" sz="2000" dirty="0"/>
              <a:t>N</a:t>
            </a:r>
            <a:r>
              <a:rPr lang="en-US" sz="2000" dirty="0" smtClean="0"/>
              <a:t>odes </a:t>
            </a:r>
            <a:r>
              <a:rPr lang="si-LK" sz="2000" dirty="0" smtClean="0"/>
              <a:t>අතර සම්බන්ධතාවය පමණි</a:t>
            </a:r>
            <a:r>
              <a:rPr lang="en-US" sz="2000" dirty="0" smtClean="0"/>
              <a:t>. </a:t>
            </a:r>
            <a:r>
              <a:rPr lang="si-LK" sz="2000" dirty="0" smtClean="0"/>
              <a:t>දත්ත ලබාගැනීම </a:t>
            </a:r>
            <a:r>
              <a:rPr lang="en-US" sz="2000" dirty="0" smtClean="0"/>
              <a:t>(Receive)</a:t>
            </a:r>
            <a:r>
              <a:rPr lang="si-LK" sz="2000" dirty="0" smtClean="0"/>
              <a:t> හා යැවිම</a:t>
            </a:r>
            <a:r>
              <a:rPr lang="en-US" sz="2000" dirty="0" smtClean="0"/>
              <a:t> (Send)</a:t>
            </a:r>
            <a:r>
              <a:rPr lang="si-LK" sz="2000" dirty="0" smtClean="0"/>
              <a:t> පමණි</a:t>
            </a:r>
            <a:endParaRPr lang="en-US" sz="2000" dirty="0" smtClean="0"/>
          </a:p>
          <a:p>
            <a:r>
              <a:rPr lang="si-LK" sz="2000" dirty="0" smtClean="0"/>
              <a:t>ල</a:t>
            </a:r>
            <a:r>
              <a:rPr lang="si-LK" sz="2000" dirty="0"/>
              <a:t>ැබෙන දත්ත පැකට්ටුවක් මුළු ජාලය පුරාම බෙදා හරින අතර නැවත පැකට්ටුවක් සම්ප්‍රේෂණය සදහා එය අවසන් වන තුරු රැදී සිටිය යුතුයි</a:t>
            </a:r>
            <a:r>
              <a:rPr lang="si-LK" sz="2000" dirty="0" smtClean="0"/>
              <a:t>.</a:t>
            </a:r>
            <a:endParaRPr lang="en-US" sz="2000" dirty="0" smtClean="0"/>
          </a:p>
          <a:p>
            <a:endParaRPr lang="en-US" sz="2000" dirty="0" smtClean="0"/>
          </a:p>
          <a:p>
            <a:r>
              <a:rPr lang="en-US" sz="2000" dirty="0" smtClean="0"/>
              <a:t>Ports </a:t>
            </a:r>
            <a:r>
              <a:rPr lang="si-LK" sz="2000" dirty="0" smtClean="0"/>
              <a:t> ගණන අඩුයි</a:t>
            </a:r>
            <a:endParaRPr lang="en-US" sz="2000" dirty="0" smtClean="0"/>
          </a:p>
          <a:p>
            <a:pPr marL="0" indent="0">
              <a:buNone/>
            </a:pPr>
            <a:endParaRPr lang="en-US" sz="2000" dirty="0" smtClean="0"/>
          </a:p>
          <a:p>
            <a:r>
              <a:rPr lang="si-LK" sz="2000" dirty="0" smtClean="0"/>
              <a:t>දුර්වල සංඥා වර්ධනය කර ප්‍රතිදානය කරයි</a:t>
            </a:r>
            <a:endParaRPr lang="en-US" sz="2000" dirty="0" smtClean="0"/>
          </a:p>
          <a:p>
            <a:r>
              <a:rPr lang="en-US" sz="2000" dirty="0" smtClean="0"/>
              <a:t>OSI </a:t>
            </a:r>
            <a:r>
              <a:rPr lang="si-LK" sz="2000" dirty="0" smtClean="0"/>
              <a:t>භෞතික ස්ථරය තුල</a:t>
            </a:r>
          </a:p>
          <a:p>
            <a:r>
              <a:rPr lang="si-LK" sz="2000" dirty="0" smtClean="0"/>
              <a:t>වේගය අඩුයි</a:t>
            </a:r>
            <a:endParaRPr lang="en-US" sz="2000" dirty="0" smtClean="0"/>
          </a:p>
          <a:p>
            <a:r>
              <a:rPr lang="en-US" sz="2000" dirty="0" smtClean="0"/>
              <a:t>Hack </a:t>
            </a:r>
            <a:r>
              <a:rPr lang="si-LK" sz="2000" dirty="0" smtClean="0"/>
              <a:t>කිරීම අපහසුයි</a:t>
            </a:r>
            <a:endParaRPr lang="si-LK" sz="2000" dirty="0"/>
          </a:p>
          <a:p>
            <a:endParaRPr lang="en-US" dirty="0" smtClean="0"/>
          </a:p>
          <a:p>
            <a:endParaRPr lang="en-US" dirty="0"/>
          </a:p>
        </p:txBody>
      </p:sp>
      <p:sp>
        <p:nvSpPr>
          <p:cNvPr id="18" name="Text Placeholder 17"/>
          <p:cNvSpPr>
            <a:spLocks noGrp="1"/>
          </p:cNvSpPr>
          <p:nvPr>
            <p:ph type="body" sz="quarter" idx="3"/>
          </p:nvPr>
        </p:nvSpPr>
        <p:spPr>
          <a:xfrm>
            <a:off x="6172203" y="263848"/>
            <a:ext cx="5183188" cy="525297"/>
          </a:xfrm>
        </p:spPr>
        <p:txBody>
          <a:bodyPr>
            <a:normAutofit/>
          </a:bodyPr>
          <a:lstStyle/>
          <a:p>
            <a:pPr algn="ctr"/>
            <a:r>
              <a:rPr lang="en-US" dirty="0"/>
              <a:t>Switch</a:t>
            </a:r>
          </a:p>
        </p:txBody>
      </p:sp>
      <p:sp>
        <p:nvSpPr>
          <p:cNvPr id="19" name="Content Placeholder 18"/>
          <p:cNvSpPr>
            <a:spLocks noGrp="1"/>
          </p:cNvSpPr>
          <p:nvPr>
            <p:ph sz="quarter" idx="4"/>
          </p:nvPr>
        </p:nvSpPr>
        <p:spPr>
          <a:xfrm>
            <a:off x="6375753" y="789140"/>
            <a:ext cx="5597463" cy="5855500"/>
          </a:xfrm>
        </p:spPr>
        <p:txBody>
          <a:bodyPr>
            <a:normAutofit fontScale="92500" lnSpcReduction="10000"/>
          </a:bodyPr>
          <a:lstStyle/>
          <a:p>
            <a:r>
              <a:rPr lang="si-LK" sz="2000" u="sng" dirty="0"/>
              <a:t>අදාල ස්ථානය වෙත </a:t>
            </a:r>
            <a:r>
              <a:rPr lang="en-US" sz="2000" u="sng" dirty="0"/>
              <a:t>(Node/computer) </a:t>
            </a:r>
            <a:r>
              <a:rPr lang="si-LK" sz="2000" u="sng" dirty="0"/>
              <a:t>කෙලින්ම දත්ත සම්ප්‍රේෂණය කරයි. </a:t>
            </a:r>
            <a:r>
              <a:rPr lang="en-US" sz="2000" dirty="0" smtClean="0"/>
              <a:t>(broadcast, Unicast, Multicast)  </a:t>
            </a:r>
            <a:r>
              <a:rPr lang="en-US" sz="2000" dirty="0" smtClean="0">
                <a:solidFill>
                  <a:srgbClr val="FF0000"/>
                </a:solidFill>
              </a:rPr>
              <a:t>Intelligent</a:t>
            </a:r>
          </a:p>
          <a:p>
            <a:pPr>
              <a:lnSpc>
                <a:spcPct val="100000"/>
              </a:lnSpc>
            </a:pPr>
            <a:endParaRPr lang="en-US" sz="800" dirty="0" smtClean="0"/>
          </a:p>
          <a:p>
            <a:r>
              <a:rPr lang="en-US" sz="2000" dirty="0" smtClean="0"/>
              <a:t>Full Duplex  </a:t>
            </a:r>
            <a:r>
              <a:rPr lang="si-LK" sz="2000" dirty="0"/>
              <a:t>ක්‍රමය භාවිත කරයි</a:t>
            </a:r>
            <a:r>
              <a:rPr lang="si-LK" sz="2000" dirty="0" smtClean="0"/>
              <a:t>.</a:t>
            </a:r>
            <a:endParaRPr lang="en-US" sz="2000" dirty="0" smtClean="0"/>
          </a:p>
          <a:p>
            <a:endParaRPr lang="en-US" sz="2000" dirty="0" smtClean="0"/>
          </a:p>
          <a:p>
            <a:r>
              <a:rPr lang="si-LK" sz="2000" dirty="0"/>
              <a:t>දත්ත ලබාගැනීම </a:t>
            </a:r>
            <a:r>
              <a:rPr lang="en-US" sz="2000" dirty="0"/>
              <a:t>(Receive</a:t>
            </a:r>
            <a:r>
              <a:rPr lang="en-US" sz="2000" dirty="0" smtClean="0"/>
              <a:t>), Process </a:t>
            </a:r>
            <a:r>
              <a:rPr lang="si-LK" sz="2000" dirty="0" smtClean="0"/>
              <a:t>කිරීම </a:t>
            </a:r>
            <a:r>
              <a:rPr lang="si-LK" sz="2000" dirty="0"/>
              <a:t>හා යැවිම</a:t>
            </a:r>
            <a:r>
              <a:rPr lang="en-US" sz="2000" dirty="0"/>
              <a:t> (Send)</a:t>
            </a:r>
            <a:r>
              <a:rPr lang="si-LK" sz="2000" dirty="0"/>
              <a:t> </a:t>
            </a:r>
            <a:r>
              <a:rPr lang="si-LK" sz="2000" dirty="0" smtClean="0"/>
              <a:t>සිදුකරයි.</a:t>
            </a:r>
            <a:r>
              <a:rPr lang="en-US" sz="2000" dirty="0" smtClean="0"/>
              <a:t> </a:t>
            </a:r>
            <a:endParaRPr lang="si-LK" sz="2000" dirty="0" smtClean="0"/>
          </a:p>
          <a:p>
            <a:r>
              <a:rPr lang="en-US" sz="2000" dirty="0" smtClean="0"/>
              <a:t>Mac </a:t>
            </a:r>
            <a:r>
              <a:rPr lang="si-LK" sz="2000" dirty="0" smtClean="0"/>
              <a:t>ලිපිනය භාවිතා කර අද</a:t>
            </a:r>
            <a:r>
              <a:rPr lang="si-LK" sz="2000" dirty="0"/>
              <a:t>ාල ස්ථානය වෙ</a:t>
            </a:r>
            <a:r>
              <a:rPr lang="si-LK" sz="2000" dirty="0" smtClean="0"/>
              <a:t>තම දත</a:t>
            </a:r>
            <a:r>
              <a:rPr lang="si-LK" sz="2000" dirty="0"/>
              <a:t>්</a:t>
            </a:r>
            <a:r>
              <a:rPr lang="si-LK" sz="2000" dirty="0" smtClean="0"/>
              <a:t>ත යවන බැවින් වේගවත් වේ.</a:t>
            </a:r>
            <a:endParaRPr lang="en-US" sz="2000" dirty="0" smtClean="0"/>
          </a:p>
          <a:p>
            <a:endParaRPr lang="si-LK" sz="2000" dirty="0" smtClean="0"/>
          </a:p>
          <a:p>
            <a:r>
              <a:rPr lang="si-LK" sz="2000" dirty="0" smtClean="0"/>
              <a:t> </a:t>
            </a:r>
            <a:r>
              <a:rPr lang="en-US" sz="2000" dirty="0" smtClean="0"/>
              <a:t>Ports </a:t>
            </a:r>
            <a:r>
              <a:rPr lang="si-LK" sz="2000" dirty="0" smtClean="0"/>
              <a:t>ගණන වැඩියි.</a:t>
            </a:r>
            <a:endParaRPr lang="en-US" sz="2000" dirty="0" smtClean="0"/>
          </a:p>
          <a:p>
            <a:endParaRPr lang="si-LK" sz="2000" dirty="0" smtClean="0"/>
          </a:p>
          <a:p>
            <a:r>
              <a:rPr lang="si-LK" sz="2000" dirty="0"/>
              <a:t>දුර්වල සංඥා වර්ධනය </a:t>
            </a:r>
            <a:r>
              <a:rPr lang="si-LK" sz="2000" dirty="0" smtClean="0"/>
              <a:t>නොකරයි</a:t>
            </a:r>
          </a:p>
          <a:p>
            <a:r>
              <a:rPr lang="en-US" sz="2000" dirty="0" smtClean="0"/>
              <a:t>OSI </a:t>
            </a:r>
            <a:r>
              <a:rPr lang="si-LK" sz="2000" dirty="0" smtClean="0"/>
              <a:t>දත්ත සබැඳි ස්ථරය තුල</a:t>
            </a:r>
          </a:p>
          <a:p>
            <a:r>
              <a:rPr lang="si-LK" sz="2000" dirty="0" smtClean="0"/>
              <a:t>වේගය වැඩියි</a:t>
            </a:r>
          </a:p>
          <a:p>
            <a:endParaRPr lang="si-LK" sz="2000" dirty="0" smtClean="0"/>
          </a:p>
          <a:p>
            <a:r>
              <a:rPr lang="en-US" sz="2000" dirty="0"/>
              <a:t>Hack </a:t>
            </a:r>
            <a:r>
              <a:rPr lang="si-LK" sz="2000" dirty="0"/>
              <a:t>කිරීම අපහසුයි</a:t>
            </a:r>
          </a:p>
          <a:p>
            <a:endParaRPr lang="si-LK" sz="2000" dirty="0"/>
          </a:p>
          <a:p>
            <a:endParaRPr lang="si-LK" dirty="0" smtClean="0"/>
          </a:p>
          <a:p>
            <a:endParaRPr lang="en-US" dirty="0"/>
          </a:p>
          <a:p>
            <a:endParaRPr lang="en-US" dirty="0"/>
          </a:p>
          <a:p>
            <a:endParaRPr lang="si-LK" dirty="0">
              <a:solidFill>
                <a:srgbClr val="0000FF"/>
              </a:solidFill>
            </a:endParaRPr>
          </a:p>
          <a:p>
            <a:endParaRPr lang="en-US" dirty="0"/>
          </a:p>
        </p:txBody>
      </p:sp>
    </p:spTree>
    <p:extLst>
      <p:ext uri="{BB962C8B-B14F-4D97-AF65-F5344CB8AC3E}">
        <p14:creationId xmlns:p14="http://schemas.microsoft.com/office/powerpoint/2010/main" val="20217675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multilayer switch </a:t>
            </a:r>
          </a:p>
        </p:txBody>
      </p:sp>
      <p:sp>
        <p:nvSpPr>
          <p:cNvPr id="8" name="Content Placeholder 7"/>
          <p:cNvSpPr>
            <a:spLocks noGrp="1"/>
          </p:cNvSpPr>
          <p:nvPr>
            <p:ph idx="1"/>
          </p:nvPr>
        </p:nvSpPr>
        <p:spPr>
          <a:xfrm>
            <a:off x="838200" y="1825625"/>
            <a:ext cx="10515600" cy="1361328"/>
          </a:xfrm>
        </p:spPr>
        <p:txBody>
          <a:bodyPr/>
          <a:lstStyle/>
          <a:p>
            <a:r>
              <a:rPr lang="en-US" dirty="0"/>
              <a:t>A switch traditionally inspects frames, while a multilayer switch inspects deeper into the protocol description unit (at packet or even at segment level).</a:t>
            </a:r>
          </a:p>
        </p:txBody>
      </p:sp>
    </p:spTree>
    <p:extLst>
      <p:ext uri="{BB962C8B-B14F-4D97-AF65-F5344CB8AC3E}">
        <p14:creationId xmlns:p14="http://schemas.microsoft.com/office/powerpoint/2010/main" val="31568274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924" y="63967"/>
            <a:ext cx="10018713" cy="988255"/>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dirty="0" smtClean="0">
                <a:latin typeface="Aharoni" pitchFamily="2" charset="-79"/>
                <a:cs typeface="Aharoni" pitchFamily="2" charset="-79"/>
              </a:rPr>
              <a:t>Data Transmission Mode </a:t>
            </a:r>
            <a:r>
              <a:rPr lang="si-LK" dirty="0" smtClean="0">
                <a:latin typeface="Aharoni" pitchFamily="2" charset="-79"/>
              </a:rPr>
              <a:t> - දත්ත සම්ප්‍රේෂණ විධි</a:t>
            </a:r>
            <a:endParaRPr lang="en-US" dirty="0">
              <a:latin typeface="Aharoni" pitchFamily="2" charset="-79"/>
              <a:cs typeface="Aharoni" pitchFamily="2" charset="-79"/>
            </a:endParaRPr>
          </a:p>
        </p:txBody>
      </p:sp>
      <p:sp>
        <p:nvSpPr>
          <p:cNvPr id="3" name="Content Placeholder 2"/>
          <p:cNvSpPr>
            <a:spLocks noGrp="1"/>
          </p:cNvSpPr>
          <p:nvPr>
            <p:ph idx="1"/>
          </p:nvPr>
        </p:nvSpPr>
        <p:spPr>
          <a:xfrm>
            <a:off x="1314327" y="1472455"/>
            <a:ext cx="5635115" cy="1732672"/>
          </a:xfrm>
        </p:spPr>
        <p:txBody>
          <a:bodyPr>
            <a:normAutofit fontScale="85000" lnSpcReduction="10000"/>
          </a:bodyPr>
          <a:lstStyle/>
          <a:p>
            <a:pPr marL="457189" indent="-457189">
              <a:buFont typeface="+mj-lt"/>
              <a:buAutoNum type="arabicPeriod"/>
            </a:pPr>
            <a:r>
              <a:rPr lang="en-US" sz="4400" dirty="0"/>
              <a:t>Simplex - </a:t>
            </a:r>
            <a:r>
              <a:rPr lang="si-LK" sz="4400" dirty="0"/>
              <a:t>ඒකපථ</a:t>
            </a:r>
            <a:endParaRPr lang="en-US" sz="4400" dirty="0"/>
          </a:p>
          <a:p>
            <a:pPr marL="457189" indent="-457189">
              <a:buFont typeface="+mj-lt"/>
              <a:buAutoNum type="arabicPeriod"/>
            </a:pPr>
            <a:r>
              <a:rPr lang="en-US" sz="4400" dirty="0"/>
              <a:t>Half-Duplex</a:t>
            </a:r>
            <a:r>
              <a:rPr lang="si-LK" sz="4400" dirty="0"/>
              <a:t> - අර්ධ ද්විපථ</a:t>
            </a:r>
            <a:endParaRPr lang="en-US" sz="4400" dirty="0"/>
          </a:p>
          <a:p>
            <a:pPr marL="457189" indent="-457189">
              <a:buFont typeface="+mj-lt"/>
              <a:buAutoNum type="arabicPeriod"/>
            </a:pPr>
            <a:r>
              <a:rPr lang="en-US" sz="4400" dirty="0"/>
              <a:t>Full Duplex</a:t>
            </a:r>
            <a:r>
              <a:rPr lang="si-LK" sz="4400" dirty="0"/>
              <a:t> - පූර්ණ ද්විපථ</a:t>
            </a:r>
            <a:endParaRPr lang="en-US" sz="4400" dirty="0"/>
          </a:p>
        </p:txBody>
      </p:sp>
      <p:pic>
        <p:nvPicPr>
          <p:cNvPr id="6146" name="Picture 2" descr="https://encrypted-tbn2.gstatic.com/images?q=tbn:ANd9GcQVIJjBnJqMlTCtDlhxIUlskqbVtAMrRvf_e0P9qvaMBhZ3Mn-LuRX5Rk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593" y="3938104"/>
            <a:ext cx="4600545" cy="233901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ecomputernotes.com/images/Full-Duplex-Mo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0055" y="4038316"/>
            <a:ext cx="5050288" cy="23680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pluto.ksi.edu/~cyh/cis370/ebook/images/F02xx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2698" y="1339529"/>
            <a:ext cx="2247900" cy="230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268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17" dur="500"/>
                                        <p:tgtEl>
                                          <p:spTgt spid="3">
                                            <p:txEl>
                                              <p:pRg st="1" end="1"/>
                                            </p:txEl>
                                          </p:spTgt>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dissolve">
                                      <p:cBhvr>
                                        <p:cTn id="29" dur="500"/>
                                        <p:tgtEl>
                                          <p:spTgt spid="3074"/>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200"/>
                                  </p:stCondLst>
                                  <p:childTnLst>
                                    <p:set>
                                      <p:cBhvr>
                                        <p:cTn id="33" dur="1" fill="hold">
                                          <p:stCondLst>
                                            <p:cond delay="0"/>
                                          </p:stCondLst>
                                        </p:cTn>
                                        <p:tgtEl>
                                          <p:spTgt spid="6146"/>
                                        </p:tgtEl>
                                        <p:attrNameLst>
                                          <p:attrName>style.visibility</p:attrName>
                                        </p:attrNameLst>
                                      </p:cBhvr>
                                      <p:to>
                                        <p:strVal val="visible"/>
                                      </p:to>
                                    </p:set>
                                    <p:animEffect transition="in" filter="wipe(down)">
                                      <p:cBhvr>
                                        <p:cTn id="34" dur="377">
                                          <p:stCondLst>
                                            <p:cond delay="0"/>
                                          </p:stCondLst>
                                        </p:cTn>
                                        <p:tgtEl>
                                          <p:spTgt spid="6146"/>
                                        </p:tgtEl>
                                      </p:cBhvr>
                                    </p:animEffect>
                                    <p:anim calcmode="lin" valueType="num">
                                      <p:cBhvr>
                                        <p:cTn id="35" dur="1184"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6146"/>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6146"/>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6146"/>
                                        </p:tgtEl>
                                        <p:attrNameLst>
                                          <p:attrName>ppt_y</p:attrName>
                                        </p:attrNameLst>
                                      </p:cBhvr>
                                      <p:tavLst>
                                        <p:tav tm="0" fmla="#ppt_y-sin(pi*$)/81">
                                          <p:val>
                                            <p:fltVal val="0"/>
                                          </p:val>
                                        </p:tav>
                                        <p:tav tm="100000">
                                          <p:val>
                                            <p:fltVal val="1"/>
                                          </p:val>
                                        </p:tav>
                                      </p:tavLst>
                                    </p:anim>
                                    <p:animScale>
                                      <p:cBhvr>
                                        <p:cTn id="40" dur="17">
                                          <p:stCondLst>
                                            <p:cond delay="422"/>
                                          </p:stCondLst>
                                        </p:cTn>
                                        <p:tgtEl>
                                          <p:spTgt spid="6146"/>
                                        </p:tgtEl>
                                      </p:cBhvr>
                                      <p:to x="100000" y="60000"/>
                                    </p:animScale>
                                    <p:animScale>
                                      <p:cBhvr>
                                        <p:cTn id="41" dur="108" decel="50000">
                                          <p:stCondLst>
                                            <p:cond delay="439"/>
                                          </p:stCondLst>
                                        </p:cTn>
                                        <p:tgtEl>
                                          <p:spTgt spid="6146"/>
                                        </p:tgtEl>
                                      </p:cBhvr>
                                      <p:to x="100000" y="100000"/>
                                    </p:animScale>
                                    <p:animScale>
                                      <p:cBhvr>
                                        <p:cTn id="42" dur="17">
                                          <p:stCondLst>
                                            <p:cond delay="853"/>
                                          </p:stCondLst>
                                        </p:cTn>
                                        <p:tgtEl>
                                          <p:spTgt spid="6146"/>
                                        </p:tgtEl>
                                      </p:cBhvr>
                                      <p:to x="100000" y="80000"/>
                                    </p:animScale>
                                    <p:animScale>
                                      <p:cBhvr>
                                        <p:cTn id="43" dur="108" decel="50000">
                                          <p:stCondLst>
                                            <p:cond delay="870"/>
                                          </p:stCondLst>
                                        </p:cTn>
                                        <p:tgtEl>
                                          <p:spTgt spid="6146"/>
                                        </p:tgtEl>
                                      </p:cBhvr>
                                      <p:to x="100000" y="100000"/>
                                    </p:animScale>
                                    <p:animScale>
                                      <p:cBhvr>
                                        <p:cTn id="44" dur="17">
                                          <p:stCondLst>
                                            <p:cond delay="1067"/>
                                          </p:stCondLst>
                                        </p:cTn>
                                        <p:tgtEl>
                                          <p:spTgt spid="6146"/>
                                        </p:tgtEl>
                                      </p:cBhvr>
                                      <p:to x="100000" y="90000"/>
                                    </p:animScale>
                                    <p:animScale>
                                      <p:cBhvr>
                                        <p:cTn id="45" dur="108" decel="50000">
                                          <p:stCondLst>
                                            <p:cond delay="1084"/>
                                          </p:stCondLst>
                                        </p:cTn>
                                        <p:tgtEl>
                                          <p:spTgt spid="6146"/>
                                        </p:tgtEl>
                                      </p:cBhvr>
                                      <p:to x="100000" y="100000"/>
                                    </p:animScale>
                                    <p:animScale>
                                      <p:cBhvr>
                                        <p:cTn id="46" dur="17">
                                          <p:stCondLst>
                                            <p:cond delay="1175"/>
                                          </p:stCondLst>
                                        </p:cTn>
                                        <p:tgtEl>
                                          <p:spTgt spid="6146"/>
                                        </p:tgtEl>
                                      </p:cBhvr>
                                      <p:to x="100000" y="95000"/>
                                    </p:animScale>
                                    <p:animScale>
                                      <p:cBhvr>
                                        <p:cTn id="47" dur="108" decel="50000">
                                          <p:stCondLst>
                                            <p:cond delay="1192"/>
                                          </p:stCondLst>
                                        </p:cTn>
                                        <p:tgtEl>
                                          <p:spTgt spid="6146"/>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6148"/>
                                        </p:tgtEl>
                                        <p:attrNameLst>
                                          <p:attrName>style.visibility</p:attrName>
                                        </p:attrNameLst>
                                      </p:cBhvr>
                                      <p:to>
                                        <p:strVal val="visible"/>
                                      </p:to>
                                    </p:set>
                                    <p:animEffect transition="in" filter="wipe(down)">
                                      <p:cBhvr>
                                        <p:cTn id="52" dur="580">
                                          <p:stCondLst>
                                            <p:cond delay="0"/>
                                          </p:stCondLst>
                                        </p:cTn>
                                        <p:tgtEl>
                                          <p:spTgt spid="6148"/>
                                        </p:tgtEl>
                                      </p:cBhvr>
                                    </p:animEffect>
                                    <p:anim calcmode="lin" valueType="num">
                                      <p:cBhvr>
                                        <p:cTn id="53" dur="1822" tmFilter="0,0; 0.14,0.36; 0.43,0.73; 0.71,0.91; 1.0,1.0">
                                          <p:stCondLst>
                                            <p:cond delay="0"/>
                                          </p:stCondLst>
                                        </p:cTn>
                                        <p:tgtEl>
                                          <p:spTgt spid="6148"/>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6148"/>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6148"/>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6148"/>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6148"/>
                                        </p:tgtEl>
                                        <p:attrNameLst>
                                          <p:attrName>ppt_y</p:attrName>
                                        </p:attrNameLst>
                                      </p:cBhvr>
                                      <p:tavLst>
                                        <p:tav tm="0" fmla="#ppt_y-sin(pi*$)/81">
                                          <p:val>
                                            <p:fltVal val="0"/>
                                          </p:val>
                                        </p:tav>
                                        <p:tav tm="100000">
                                          <p:val>
                                            <p:fltVal val="1"/>
                                          </p:val>
                                        </p:tav>
                                      </p:tavLst>
                                    </p:anim>
                                    <p:animScale>
                                      <p:cBhvr>
                                        <p:cTn id="58" dur="26">
                                          <p:stCondLst>
                                            <p:cond delay="650"/>
                                          </p:stCondLst>
                                        </p:cTn>
                                        <p:tgtEl>
                                          <p:spTgt spid="6148"/>
                                        </p:tgtEl>
                                      </p:cBhvr>
                                      <p:to x="100000" y="60000"/>
                                    </p:animScale>
                                    <p:animScale>
                                      <p:cBhvr>
                                        <p:cTn id="59" dur="166" decel="50000">
                                          <p:stCondLst>
                                            <p:cond delay="676"/>
                                          </p:stCondLst>
                                        </p:cTn>
                                        <p:tgtEl>
                                          <p:spTgt spid="6148"/>
                                        </p:tgtEl>
                                      </p:cBhvr>
                                      <p:to x="100000" y="100000"/>
                                    </p:animScale>
                                    <p:animScale>
                                      <p:cBhvr>
                                        <p:cTn id="60" dur="26">
                                          <p:stCondLst>
                                            <p:cond delay="1312"/>
                                          </p:stCondLst>
                                        </p:cTn>
                                        <p:tgtEl>
                                          <p:spTgt spid="6148"/>
                                        </p:tgtEl>
                                      </p:cBhvr>
                                      <p:to x="100000" y="80000"/>
                                    </p:animScale>
                                    <p:animScale>
                                      <p:cBhvr>
                                        <p:cTn id="61" dur="166" decel="50000">
                                          <p:stCondLst>
                                            <p:cond delay="1338"/>
                                          </p:stCondLst>
                                        </p:cTn>
                                        <p:tgtEl>
                                          <p:spTgt spid="6148"/>
                                        </p:tgtEl>
                                      </p:cBhvr>
                                      <p:to x="100000" y="100000"/>
                                    </p:animScale>
                                    <p:animScale>
                                      <p:cBhvr>
                                        <p:cTn id="62" dur="26">
                                          <p:stCondLst>
                                            <p:cond delay="1642"/>
                                          </p:stCondLst>
                                        </p:cTn>
                                        <p:tgtEl>
                                          <p:spTgt spid="6148"/>
                                        </p:tgtEl>
                                      </p:cBhvr>
                                      <p:to x="100000" y="90000"/>
                                    </p:animScale>
                                    <p:animScale>
                                      <p:cBhvr>
                                        <p:cTn id="63" dur="166" decel="50000">
                                          <p:stCondLst>
                                            <p:cond delay="1668"/>
                                          </p:stCondLst>
                                        </p:cTn>
                                        <p:tgtEl>
                                          <p:spTgt spid="6148"/>
                                        </p:tgtEl>
                                      </p:cBhvr>
                                      <p:to x="100000" y="100000"/>
                                    </p:animScale>
                                    <p:animScale>
                                      <p:cBhvr>
                                        <p:cTn id="64" dur="26">
                                          <p:stCondLst>
                                            <p:cond delay="1808"/>
                                          </p:stCondLst>
                                        </p:cTn>
                                        <p:tgtEl>
                                          <p:spTgt spid="6148"/>
                                        </p:tgtEl>
                                      </p:cBhvr>
                                      <p:to x="100000" y="95000"/>
                                    </p:animScale>
                                    <p:animScale>
                                      <p:cBhvr>
                                        <p:cTn id="65" dur="166" decel="50000">
                                          <p:stCondLst>
                                            <p:cond delay="1834"/>
                                          </p:stCondLst>
                                        </p:cTn>
                                        <p:tgtEl>
                                          <p:spTgt spid="61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588464"/>
          </a:xfrm>
        </p:spPr>
        <p:txBody>
          <a:bodyPr>
            <a:normAutofit/>
          </a:bodyPr>
          <a:lstStyle/>
          <a:p>
            <a:pPr algn="ctr"/>
            <a:r>
              <a:rPr lang="si-LK" sz="3600" dirty="0"/>
              <a:t>දිශාවන් අනුව දත්ත සම්ප්‍රේෂණය</a:t>
            </a: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81505317"/>
              </p:ext>
            </p:extLst>
          </p:nvPr>
        </p:nvGraphicFramePr>
        <p:xfrm>
          <a:off x="328753" y="1175656"/>
          <a:ext cx="3563983" cy="3732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2439139896"/>
              </p:ext>
            </p:extLst>
          </p:nvPr>
        </p:nvGraphicFramePr>
        <p:xfrm>
          <a:off x="8116203" y="1172064"/>
          <a:ext cx="3563983" cy="37975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p:cNvGraphicFramePr/>
          <p:nvPr>
            <p:extLst>
              <p:ext uri="{D42A27DB-BD31-4B8C-83A1-F6EECF244321}">
                <p14:modId xmlns:p14="http://schemas.microsoft.com/office/powerpoint/2010/main" val="3371162001"/>
              </p:ext>
            </p:extLst>
          </p:nvPr>
        </p:nvGraphicFramePr>
        <p:xfrm>
          <a:off x="4248130" y="1198568"/>
          <a:ext cx="3563983" cy="371799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21" name="Group 20"/>
          <p:cNvGrpSpPr/>
          <p:nvPr/>
        </p:nvGrpSpPr>
        <p:grpSpPr>
          <a:xfrm>
            <a:off x="1254031" y="5277398"/>
            <a:ext cx="1672052" cy="1436911"/>
            <a:chOff x="1436908" y="4878970"/>
            <a:chExt cx="1920228" cy="1678581"/>
          </a:xfrm>
        </p:grpSpPr>
        <p:sp>
          <p:nvSpPr>
            <p:cNvPr id="9" name="Rectangle 8"/>
            <p:cNvSpPr/>
            <p:nvPr/>
          </p:nvSpPr>
          <p:spPr>
            <a:xfrm>
              <a:off x="2717068" y="4878970"/>
              <a:ext cx="261257" cy="2873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436908" y="4878971"/>
              <a:ext cx="261257" cy="2873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95879" y="5695389"/>
              <a:ext cx="261257" cy="2873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88003" y="5215334"/>
              <a:ext cx="261257" cy="2873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94994" y="6270168"/>
              <a:ext cx="261257" cy="2873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11222" y="5695390"/>
              <a:ext cx="261257" cy="28738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Elbow Connector 18"/>
            <p:cNvCxnSpPr>
              <a:stCxn id="14" idx="3"/>
              <a:endCxn id="9" idx="2"/>
            </p:cNvCxnSpPr>
            <p:nvPr/>
          </p:nvCxnSpPr>
          <p:spPr>
            <a:xfrm flipV="1">
              <a:off x="1972479" y="5166353"/>
              <a:ext cx="875218" cy="672729"/>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4958014" y="5154394"/>
            <a:ext cx="1672052" cy="1436911"/>
            <a:chOff x="4958010" y="5154390"/>
            <a:chExt cx="1672052" cy="1436911"/>
          </a:xfrm>
        </p:grpSpPr>
        <p:sp>
          <p:nvSpPr>
            <p:cNvPr id="23" name="Rectangle 22"/>
            <p:cNvSpPr/>
            <p:nvPr/>
          </p:nvSpPr>
          <p:spPr>
            <a:xfrm>
              <a:off x="6072718" y="5154390"/>
              <a:ext cx="227491" cy="24600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958010" y="5154391"/>
              <a:ext cx="227491" cy="24600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402571" y="5853267"/>
              <a:ext cx="227491" cy="24600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612031" y="5442327"/>
              <a:ext cx="227491" cy="24600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879346" y="6345293"/>
              <a:ext cx="227491" cy="24600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196871" y="5853268"/>
              <a:ext cx="227491" cy="24600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Elbow Connector 28"/>
            <p:cNvCxnSpPr>
              <a:stCxn id="28" idx="3"/>
              <a:endCxn id="23" idx="2"/>
            </p:cNvCxnSpPr>
            <p:nvPr/>
          </p:nvCxnSpPr>
          <p:spPr>
            <a:xfrm flipV="1">
              <a:off x="5424362" y="5400398"/>
              <a:ext cx="762102" cy="575874"/>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8" idx="0"/>
              <a:endCxn id="24" idx="2"/>
            </p:cNvCxnSpPr>
            <p:nvPr/>
          </p:nvCxnSpPr>
          <p:spPr>
            <a:xfrm flipH="1" flipV="1">
              <a:off x="5071756" y="5400399"/>
              <a:ext cx="238861" cy="45286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27" idx="0"/>
            </p:cNvCxnSpPr>
            <p:nvPr/>
          </p:nvCxnSpPr>
          <p:spPr>
            <a:xfrm>
              <a:off x="5435732" y="6099275"/>
              <a:ext cx="557360" cy="24601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10140677" y="5154391"/>
            <a:ext cx="227491" cy="24600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025969" y="5154391"/>
            <a:ext cx="227491" cy="24600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0368172" y="6011277"/>
            <a:ext cx="205433" cy="25880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679991" y="5442327"/>
            <a:ext cx="227491" cy="24600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947305" y="6345293"/>
            <a:ext cx="227491" cy="24600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264831" y="5853268"/>
            <a:ext cx="227491" cy="24600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Elbow Connector 43"/>
          <p:cNvCxnSpPr>
            <a:stCxn id="43" idx="3"/>
            <a:endCxn id="38" idx="2"/>
          </p:cNvCxnSpPr>
          <p:nvPr/>
        </p:nvCxnSpPr>
        <p:spPr>
          <a:xfrm flipV="1">
            <a:off x="9492325" y="5400397"/>
            <a:ext cx="762103" cy="575875"/>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3" idx="0"/>
            <a:endCxn id="39" idx="2"/>
          </p:cNvCxnSpPr>
          <p:nvPr/>
        </p:nvCxnSpPr>
        <p:spPr>
          <a:xfrm flipH="1" flipV="1">
            <a:off x="9139716" y="5400400"/>
            <a:ext cx="238861" cy="45286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42" idx="1"/>
          </p:cNvCxnSpPr>
          <p:nvPr/>
        </p:nvCxnSpPr>
        <p:spPr>
          <a:xfrm>
            <a:off x="9503694" y="6099278"/>
            <a:ext cx="443615" cy="36902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3" idx="3"/>
            <a:endCxn id="40" idx="2"/>
          </p:cNvCxnSpPr>
          <p:nvPr/>
        </p:nvCxnSpPr>
        <p:spPr>
          <a:xfrm>
            <a:off x="9492325" y="5976272"/>
            <a:ext cx="978564" cy="29380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9452480" y="5707909"/>
            <a:ext cx="227501" cy="1257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4867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5605" y="2690259"/>
            <a:ext cx="11208195" cy="1799856"/>
          </a:xfrm>
          <a:prstGeom prst="rect">
            <a:avLst/>
          </a:prstGeom>
        </p:spPr>
      </p:pic>
    </p:spTree>
    <p:extLst>
      <p:ext uri="{BB962C8B-B14F-4D97-AF65-F5344CB8AC3E}">
        <p14:creationId xmlns:p14="http://schemas.microsoft.com/office/powerpoint/2010/main" val="6879460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893832"/>
          </a:xfrm>
        </p:spPr>
        <p:txBody>
          <a:bodyPr>
            <a:normAutofit/>
          </a:bodyPr>
          <a:lstStyle/>
          <a:p>
            <a:r>
              <a:rPr lang="si-LK" sz="3600" dirty="0"/>
              <a:t>දත්ත සම්ප්‍රේෂණ ආකාර</a:t>
            </a:r>
            <a:endParaRPr lang="en-US" sz="3600" dirty="0"/>
          </a:p>
        </p:txBody>
      </p:sp>
      <p:sp>
        <p:nvSpPr>
          <p:cNvPr id="3" name="Content Placeholder 2"/>
          <p:cNvSpPr>
            <a:spLocks noGrp="1"/>
          </p:cNvSpPr>
          <p:nvPr>
            <p:ph idx="1"/>
          </p:nvPr>
        </p:nvSpPr>
        <p:spPr>
          <a:xfrm>
            <a:off x="559905" y="1258959"/>
            <a:ext cx="10515600" cy="1722781"/>
          </a:xfrm>
        </p:spPr>
        <p:txBody>
          <a:bodyPr/>
          <a:lstStyle/>
          <a:p>
            <a:r>
              <a:rPr lang="si-LK" dirty="0" smtClean="0"/>
              <a:t>සම්ප්‍රේෂණ මාධ්‍යක් තුල දත්ත ගමන් කරන ආකාර 2කි. </a:t>
            </a:r>
          </a:p>
          <a:p>
            <a:pPr marL="514338" indent="-514338">
              <a:buFont typeface="+mj-lt"/>
              <a:buAutoNum type="arabicPeriod"/>
            </a:pPr>
            <a:r>
              <a:rPr lang="si-LK" dirty="0" smtClean="0"/>
              <a:t>ශ්‍රේණිගත දත්ත සම්ප්‍රේෂණය - </a:t>
            </a:r>
            <a:r>
              <a:rPr lang="en-US" dirty="0" smtClean="0"/>
              <a:t>serial Data Transmission</a:t>
            </a:r>
          </a:p>
          <a:p>
            <a:pPr marL="514338" indent="-514338">
              <a:buFont typeface="+mj-lt"/>
              <a:buAutoNum type="arabicPeriod"/>
            </a:pPr>
            <a:r>
              <a:rPr lang="si-LK" dirty="0" smtClean="0"/>
              <a:t>සමාන්තරගත දත්ත සම්ප්‍රේෂණය - </a:t>
            </a:r>
            <a:r>
              <a:rPr lang="en-US" dirty="0" smtClean="0"/>
              <a:t>Parallel Data Transmission</a:t>
            </a:r>
            <a:endParaRPr lang="en-US" dirty="0"/>
          </a:p>
        </p:txBody>
      </p:sp>
      <p:sp>
        <p:nvSpPr>
          <p:cNvPr id="4" name="Rectangle 3"/>
          <p:cNvSpPr/>
          <p:nvPr/>
        </p:nvSpPr>
        <p:spPr>
          <a:xfrm>
            <a:off x="397569" y="3670165"/>
            <a:ext cx="1086679" cy="1080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06692" y="3670165"/>
            <a:ext cx="1043609" cy="1080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4" idx="3"/>
            <a:endCxn id="5" idx="1"/>
          </p:cNvCxnSpPr>
          <p:nvPr/>
        </p:nvCxnSpPr>
        <p:spPr>
          <a:xfrm>
            <a:off x="1484245" y="4210363"/>
            <a:ext cx="2322443"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95059" y="3564145"/>
            <a:ext cx="1548000" cy="369332"/>
          </a:xfrm>
          <a:prstGeom prst="rect">
            <a:avLst/>
          </a:prstGeom>
          <a:noFill/>
        </p:spPr>
        <p:txBody>
          <a:bodyPr wrap="square" rtlCol="0">
            <a:spAutoFit/>
          </a:bodyPr>
          <a:lstStyle/>
          <a:p>
            <a:r>
              <a:rPr lang="en-US" dirty="0"/>
              <a:t>01010111</a:t>
            </a:r>
          </a:p>
        </p:txBody>
      </p:sp>
      <p:sp>
        <p:nvSpPr>
          <p:cNvPr id="13" name="Rectangle 12"/>
          <p:cNvSpPr/>
          <p:nvPr/>
        </p:nvSpPr>
        <p:spPr>
          <a:xfrm>
            <a:off x="5927038" y="3670165"/>
            <a:ext cx="937591" cy="1080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87073" y="3670165"/>
            <a:ext cx="937591" cy="1080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639072" y="3550902"/>
            <a:ext cx="461665" cy="1118428"/>
          </a:xfrm>
          <a:prstGeom prst="rect">
            <a:avLst/>
          </a:prstGeom>
          <a:noFill/>
        </p:spPr>
        <p:txBody>
          <a:bodyPr vert="vert270" wrap="square" rtlCol="0">
            <a:spAutoFit/>
          </a:bodyPr>
          <a:lstStyle/>
          <a:p>
            <a:r>
              <a:rPr lang="en-US" dirty="0"/>
              <a:t>01010111</a:t>
            </a:r>
          </a:p>
        </p:txBody>
      </p:sp>
      <p:cxnSp>
        <p:nvCxnSpPr>
          <p:cNvPr id="18" name="Straight Connector 17"/>
          <p:cNvCxnSpPr/>
          <p:nvPr/>
        </p:nvCxnSpPr>
        <p:spPr>
          <a:xfrm>
            <a:off x="6864629" y="3754747"/>
            <a:ext cx="2322444"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864629" y="3882199"/>
            <a:ext cx="2322444"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64629" y="4001467"/>
            <a:ext cx="2322444"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4629" y="4103655"/>
            <a:ext cx="2322444"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864629" y="4236176"/>
            <a:ext cx="2322444"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864629" y="4514471"/>
            <a:ext cx="2322444"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864629" y="4368695"/>
            <a:ext cx="2322444"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864629" y="4666529"/>
            <a:ext cx="2322444"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484245" y="4001467"/>
            <a:ext cx="232244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864625" y="3564145"/>
            <a:ext cx="232244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97569" y="4902614"/>
            <a:ext cx="1086679" cy="369332"/>
          </a:xfrm>
          <a:prstGeom prst="rect">
            <a:avLst/>
          </a:prstGeom>
          <a:noFill/>
        </p:spPr>
        <p:txBody>
          <a:bodyPr wrap="square" rtlCol="0">
            <a:spAutoFit/>
          </a:bodyPr>
          <a:lstStyle/>
          <a:p>
            <a:r>
              <a:rPr lang="en-US" dirty="0"/>
              <a:t>Sender</a:t>
            </a:r>
          </a:p>
        </p:txBody>
      </p:sp>
      <p:sp>
        <p:nvSpPr>
          <p:cNvPr id="36" name="TextBox 35"/>
          <p:cNvSpPr txBox="1"/>
          <p:nvPr/>
        </p:nvSpPr>
        <p:spPr>
          <a:xfrm>
            <a:off x="9226829" y="4710979"/>
            <a:ext cx="1086679" cy="369332"/>
          </a:xfrm>
          <a:prstGeom prst="rect">
            <a:avLst/>
          </a:prstGeom>
          <a:noFill/>
        </p:spPr>
        <p:txBody>
          <a:bodyPr wrap="square" rtlCol="0">
            <a:spAutoFit/>
          </a:bodyPr>
          <a:lstStyle/>
          <a:p>
            <a:r>
              <a:rPr lang="en-US" dirty="0"/>
              <a:t>Receiver</a:t>
            </a:r>
          </a:p>
        </p:txBody>
      </p:sp>
      <p:sp>
        <p:nvSpPr>
          <p:cNvPr id="37" name="TextBox 36"/>
          <p:cNvSpPr txBox="1"/>
          <p:nvPr/>
        </p:nvSpPr>
        <p:spPr>
          <a:xfrm>
            <a:off x="4413376" y="6216134"/>
            <a:ext cx="2225963" cy="369332"/>
          </a:xfrm>
          <a:prstGeom prst="rect">
            <a:avLst/>
          </a:prstGeom>
          <a:noFill/>
        </p:spPr>
        <p:txBody>
          <a:bodyPr wrap="square" rtlCol="0">
            <a:spAutoFit/>
          </a:bodyPr>
          <a:lstStyle/>
          <a:p>
            <a:r>
              <a:rPr lang="en-US" dirty="0"/>
              <a:t>Transmission Media</a:t>
            </a:r>
          </a:p>
        </p:txBody>
      </p:sp>
      <p:sp>
        <p:nvSpPr>
          <p:cNvPr id="39" name="TextBox 38"/>
          <p:cNvSpPr txBox="1"/>
          <p:nvPr/>
        </p:nvSpPr>
        <p:spPr>
          <a:xfrm>
            <a:off x="3859699" y="4841590"/>
            <a:ext cx="1086679" cy="369332"/>
          </a:xfrm>
          <a:prstGeom prst="rect">
            <a:avLst/>
          </a:prstGeom>
          <a:noFill/>
        </p:spPr>
        <p:txBody>
          <a:bodyPr wrap="square" rtlCol="0">
            <a:spAutoFit/>
          </a:bodyPr>
          <a:lstStyle/>
          <a:p>
            <a:r>
              <a:rPr lang="en-US" dirty="0"/>
              <a:t>Receiver</a:t>
            </a:r>
          </a:p>
        </p:txBody>
      </p:sp>
      <p:cxnSp>
        <p:nvCxnSpPr>
          <p:cNvPr id="41" name="Straight Arrow Connector 40"/>
          <p:cNvCxnSpPr/>
          <p:nvPr/>
        </p:nvCxnSpPr>
        <p:spPr>
          <a:xfrm flipH="1" flipV="1">
            <a:off x="2669059" y="4368700"/>
            <a:ext cx="1659432" cy="2032105"/>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6395829" y="4815103"/>
            <a:ext cx="1926536" cy="1585700"/>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532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86645"/>
          </a:xfrm>
        </p:spPr>
        <p:txBody>
          <a:bodyPr>
            <a:noAutofit/>
          </a:bodyPr>
          <a:lstStyle/>
          <a:p>
            <a:pPr algn="ctr"/>
            <a:r>
              <a:rPr lang="en-US" sz="3200" dirty="0"/>
              <a:t>Analog Signals</a:t>
            </a:r>
            <a:r>
              <a:rPr lang="si-LK" sz="3200" dirty="0"/>
              <a:t> - ප්‍රතිසම සංඥා</a:t>
            </a:r>
            <a:endParaRPr lang="en-US" sz="3200" dirty="0"/>
          </a:p>
        </p:txBody>
      </p:sp>
      <p:pic>
        <p:nvPicPr>
          <p:cNvPr id="8" name="Picture 7"/>
          <p:cNvPicPr>
            <a:picLocks noChangeAspect="1"/>
          </p:cNvPicPr>
          <p:nvPr/>
        </p:nvPicPr>
        <p:blipFill>
          <a:blip r:embed="rId3"/>
          <a:stretch>
            <a:fillRect/>
          </a:stretch>
        </p:blipFill>
        <p:spPr>
          <a:xfrm>
            <a:off x="2218438" y="2904822"/>
            <a:ext cx="6789087" cy="3643476"/>
          </a:xfrm>
          <a:prstGeom prst="rect">
            <a:avLst/>
          </a:prstGeom>
        </p:spPr>
      </p:pic>
      <p:sp>
        <p:nvSpPr>
          <p:cNvPr id="3" name="Rectangle 2"/>
          <p:cNvSpPr/>
          <p:nvPr/>
        </p:nvSpPr>
        <p:spPr>
          <a:xfrm>
            <a:off x="282058" y="1090265"/>
            <a:ext cx="11627892" cy="1815882"/>
          </a:xfrm>
          <a:prstGeom prst="rect">
            <a:avLst/>
          </a:prstGeom>
        </p:spPr>
        <p:txBody>
          <a:bodyPr wrap="square">
            <a:spAutoFit/>
          </a:bodyPr>
          <a:lstStyle/>
          <a:p>
            <a:r>
              <a:rPr lang="si-LK" sz="2800" dirty="0"/>
              <a:t>ප්‍රතිසම සංඥාවක් අඛණ්ඩ තරංග ස්වරූපයක් සහිත අඛණ්ඩ (අවිචින්න) විද්‍යුත් චුම්භක  තරංගයකි. </a:t>
            </a:r>
          </a:p>
          <a:p>
            <a:r>
              <a:rPr lang="si-LK" sz="2800" dirty="0"/>
              <a:t>අනුයාත සංකේත එකිනෙක වෙන්කර හඳ්නා ගැනීම අපහසුයි</a:t>
            </a:r>
          </a:p>
          <a:p>
            <a:r>
              <a:rPr lang="si-LK" sz="2800" dirty="0"/>
              <a:t>උදා: - උෂ්නත්වය, ආලෝකය, ශබ්දය, විභව අන්තරය</a:t>
            </a:r>
            <a:endParaRPr lang="en-US" sz="2800" dirty="0"/>
          </a:p>
        </p:txBody>
      </p:sp>
    </p:spTree>
    <p:extLst>
      <p:ext uri="{BB962C8B-B14F-4D97-AF65-F5344CB8AC3E}">
        <p14:creationId xmlns:p14="http://schemas.microsoft.com/office/powerpoint/2010/main" val="40933741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727" y="315022"/>
            <a:ext cx="10515600" cy="687061"/>
          </a:xfrm>
        </p:spPr>
        <p:txBody>
          <a:bodyPr>
            <a:normAutofit/>
          </a:bodyPr>
          <a:lstStyle/>
          <a:p>
            <a:pPr algn="ctr"/>
            <a:r>
              <a:rPr lang="en-US" sz="3200" dirty="0"/>
              <a:t>Data Representation using Signals </a:t>
            </a:r>
          </a:p>
        </p:txBody>
      </p:sp>
      <p:pic>
        <p:nvPicPr>
          <p:cNvPr id="4" name="Content Placeholder 3"/>
          <p:cNvPicPr>
            <a:picLocks noGrp="1" noChangeAspect="1"/>
          </p:cNvPicPr>
          <p:nvPr>
            <p:ph idx="1"/>
          </p:nvPr>
        </p:nvPicPr>
        <p:blipFill>
          <a:blip r:embed="rId3"/>
          <a:stretch>
            <a:fillRect/>
          </a:stretch>
        </p:blipFill>
        <p:spPr>
          <a:xfrm>
            <a:off x="604707" y="1254184"/>
            <a:ext cx="11094451" cy="4307377"/>
          </a:xfrm>
          <a:prstGeom prst="rect">
            <a:avLst/>
          </a:prstGeom>
        </p:spPr>
      </p:pic>
    </p:spTree>
    <p:extLst>
      <p:ext uri="{BB962C8B-B14F-4D97-AF65-F5344CB8AC3E}">
        <p14:creationId xmlns:p14="http://schemas.microsoft.com/office/powerpoint/2010/main" val="24158475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804" y="102187"/>
            <a:ext cx="4773461" cy="561693"/>
          </a:xfrm>
        </p:spPr>
        <p:txBody>
          <a:bodyPr>
            <a:normAutofit/>
          </a:bodyPr>
          <a:lstStyle/>
          <a:p>
            <a:r>
              <a:rPr lang="si-LK" sz="3200" b="1" dirty="0"/>
              <a:t>නියමාවලි - </a:t>
            </a:r>
            <a:r>
              <a:rPr lang="en-US" sz="3200" b="1" dirty="0"/>
              <a:t>Protocol</a:t>
            </a:r>
          </a:p>
        </p:txBody>
      </p:sp>
      <p:sp>
        <p:nvSpPr>
          <p:cNvPr id="3" name="Content Placeholder 2"/>
          <p:cNvSpPr>
            <a:spLocks noGrp="1"/>
          </p:cNvSpPr>
          <p:nvPr>
            <p:ph idx="1"/>
          </p:nvPr>
        </p:nvSpPr>
        <p:spPr>
          <a:xfrm>
            <a:off x="259312" y="782108"/>
            <a:ext cx="11608993" cy="5931843"/>
          </a:xfrm>
        </p:spPr>
        <p:txBody>
          <a:bodyPr>
            <a:noAutofit/>
          </a:bodyPr>
          <a:lstStyle/>
          <a:p>
            <a:r>
              <a:rPr lang="si-LK" dirty="0" smtClean="0"/>
              <a:t>ජාලගත උපාංග අතර සන්නිවේදනයේ දී භාවිතා කල යුතු රීති සහ සම්මුති </a:t>
            </a:r>
            <a:r>
              <a:rPr lang="en-US" dirty="0" smtClean="0"/>
              <a:t>(Rules &amp; Conventions/Standards) </a:t>
            </a:r>
            <a:r>
              <a:rPr lang="si-LK" dirty="0" smtClean="0"/>
              <a:t>එකතුවක් නියමාලියක් ලෙස හැඳින්වේ. මේවා ජාත්‍යන්තර වශයෙන් පිළිගන්නා සම්මතයන් වේ.</a:t>
            </a:r>
            <a:endParaRPr lang="en-US" dirty="0" smtClean="0"/>
          </a:p>
          <a:p>
            <a:endParaRPr lang="si-LK" sz="800" dirty="0"/>
          </a:p>
          <a:p>
            <a:r>
              <a:rPr lang="si-LK" dirty="0" smtClean="0"/>
              <a:t>මෙම නියමාවලි වල කාර්යයන්,</a:t>
            </a:r>
          </a:p>
          <a:p>
            <a:pPr marL="971526" lvl="1" indent="-514338">
              <a:buFont typeface="+mj-lt"/>
              <a:buAutoNum type="arabicPeriod"/>
            </a:pPr>
            <a:r>
              <a:rPr lang="si-LK" sz="2700" dirty="0"/>
              <a:t>විවිධ උපාංග ජාලගත කිරීමේ දී ඒවායේ යාන්ත්‍රණය පාලනය හා කළමණාකරනය </a:t>
            </a:r>
          </a:p>
          <a:p>
            <a:pPr marL="971526" lvl="1" indent="-514338">
              <a:buFont typeface="+mj-lt"/>
              <a:buAutoNum type="arabicPeriod"/>
            </a:pPr>
            <a:r>
              <a:rPr lang="si-LK" sz="2700" dirty="0"/>
              <a:t>උපාංග සම්බන්ධවන ආකාරය පාලනය</a:t>
            </a:r>
          </a:p>
          <a:p>
            <a:pPr marL="971526" lvl="1" indent="-514338">
              <a:buFont typeface="+mj-lt"/>
              <a:buAutoNum type="arabicPeriod"/>
            </a:pPr>
            <a:r>
              <a:rPr lang="si-LK" sz="2700" dirty="0"/>
              <a:t>දත්ත පනිවිඩයක් ලෙස පැකේජ කර උපාංග අතර සම්ප්‍රේෂණය </a:t>
            </a:r>
          </a:p>
          <a:p>
            <a:pPr marL="971526" lvl="1" indent="-514338">
              <a:buFont typeface="+mj-lt"/>
              <a:buAutoNum type="arabicPeriod"/>
            </a:pPr>
            <a:r>
              <a:rPr lang="si-LK" sz="2700" dirty="0"/>
              <a:t>ප්‍රතිග්‍රහණය කිරීම පාලනය හා කළමණාකරනය</a:t>
            </a:r>
            <a:endParaRPr lang="en-US" sz="2700" dirty="0"/>
          </a:p>
          <a:p>
            <a:pPr lvl="1">
              <a:buFont typeface="+mj-lt"/>
              <a:buAutoNum type="arabicPeriod"/>
            </a:pPr>
            <a:endParaRPr lang="si-LK" sz="800" dirty="0"/>
          </a:p>
        </p:txBody>
      </p:sp>
      <p:sp>
        <p:nvSpPr>
          <p:cNvPr id="4" name="Rectangle 3"/>
          <p:cNvSpPr/>
          <p:nvPr/>
        </p:nvSpPr>
        <p:spPr>
          <a:xfrm>
            <a:off x="2093301" y="4757848"/>
            <a:ext cx="6900387" cy="1815882"/>
          </a:xfrm>
          <a:prstGeom prst="rect">
            <a:avLst/>
          </a:prstGeom>
        </p:spPr>
        <p:txBody>
          <a:bodyPr wrap="square">
            <a:spAutoFit/>
          </a:bodyPr>
          <a:lstStyle/>
          <a:p>
            <a:pPr marL="342891" indent="-342891">
              <a:buFont typeface="+mj-lt"/>
              <a:buAutoNum type="arabicPeriod"/>
            </a:pPr>
            <a:r>
              <a:rPr lang="si-LK" sz="2800" dirty="0">
                <a:solidFill>
                  <a:srgbClr val="C00000"/>
                </a:solidFill>
              </a:rPr>
              <a:t>ජාලගත උපාංග හඳුනා ගැනීම</a:t>
            </a:r>
          </a:p>
          <a:p>
            <a:pPr marL="342891" indent="-342891">
              <a:buFont typeface="+mj-lt"/>
              <a:buAutoNum type="arabicPeriod"/>
            </a:pPr>
            <a:r>
              <a:rPr lang="si-LK" sz="2800" dirty="0">
                <a:solidFill>
                  <a:srgbClr val="C00000"/>
                </a:solidFill>
              </a:rPr>
              <a:t>ඒවා සමග සම්බන්ධ වීම</a:t>
            </a:r>
          </a:p>
          <a:p>
            <a:pPr marL="342891" indent="-342891">
              <a:buFont typeface="+mj-lt"/>
              <a:buAutoNum type="arabicPeriod"/>
            </a:pPr>
            <a:r>
              <a:rPr lang="si-LK" sz="2800" dirty="0">
                <a:solidFill>
                  <a:srgbClr val="C00000"/>
                </a:solidFill>
              </a:rPr>
              <a:t>දත්ත සම්ප්‍රේශණය සුදානම් කිරීම</a:t>
            </a:r>
          </a:p>
          <a:p>
            <a:pPr marL="342891" indent="-342891">
              <a:buFont typeface="+mj-lt"/>
              <a:buAutoNum type="arabicPeriod"/>
            </a:pPr>
            <a:r>
              <a:rPr lang="si-LK" sz="2800" dirty="0">
                <a:solidFill>
                  <a:srgbClr val="C00000"/>
                </a:solidFill>
              </a:rPr>
              <a:t>දත්ත සම්ප්‍රේශනය</a:t>
            </a:r>
          </a:p>
        </p:txBody>
      </p:sp>
    </p:spTree>
    <p:extLst>
      <p:ext uri="{BB962C8B-B14F-4D97-AF65-F5344CB8AC3E}">
        <p14:creationId xmlns:p14="http://schemas.microsoft.com/office/powerpoint/2010/main" val="25593024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623" y="936277"/>
            <a:ext cx="10515600" cy="4351339"/>
          </a:xfrm>
        </p:spPr>
        <p:txBody>
          <a:bodyPr/>
          <a:lstStyle/>
          <a:p>
            <a:r>
              <a:rPr lang="si-LK" dirty="0"/>
              <a:t>නියමාවලි පහත පරිදි කාණ්ඩවලට බෙදා දැක්විය හැකිය</a:t>
            </a:r>
          </a:p>
          <a:p>
            <a:pPr lvl="1">
              <a:lnSpc>
                <a:spcPct val="200000"/>
              </a:lnSpc>
            </a:pPr>
            <a:r>
              <a:rPr lang="en-US" sz="2800" dirty="0"/>
              <a:t>Internet protocol</a:t>
            </a:r>
          </a:p>
          <a:p>
            <a:pPr lvl="1">
              <a:lnSpc>
                <a:spcPct val="200000"/>
              </a:lnSpc>
            </a:pPr>
            <a:r>
              <a:rPr lang="en-US" sz="2800" dirty="0"/>
              <a:t>Wireless Network Protocol</a:t>
            </a:r>
          </a:p>
          <a:p>
            <a:pPr lvl="1">
              <a:lnSpc>
                <a:spcPct val="200000"/>
              </a:lnSpc>
            </a:pPr>
            <a:r>
              <a:rPr lang="en-US" sz="2800" dirty="0"/>
              <a:t>Network Routing Protocol</a:t>
            </a:r>
          </a:p>
          <a:p>
            <a:endParaRPr lang="en-US" dirty="0"/>
          </a:p>
        </p:txBody>
      </p:sp>
    </p:spTree>
    <p:extLst>
      <p:ext uri="{BB962C8B-B14F-4D97-AF65-F5344CB8AC3E}">
        <p14:creationId xmlns:p14="http://schemas.microsoft.com/office/powerpoint/2010/main" val="12971860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0748"/>
            <a:ext cx="10515600" cy="741779"/>
          </a:xfrm>
        </p:spPr>
        <p:txBody>
          <a:bodyPr>
            <a:normAutofit/>
          </a:bodyPr>
          <a:lstStyle/>
          <a:p>
            <a:pPr algn="ctr"/>
            <a:r>
              <a:rPr lang="si-LK" sz="3600" dirty="0"/>
              <a:t>ජාල නියමාවලි ක්‍රියාත්මක කිරීම</a:t>
            </a:r>
            <a:endParaRPr lang="en-US" sz="3600" dirty="0"/>
          </a:p>
        </p:txBody>
      </p:sp>
      <p:sp>
        <p:nvSpPr>
          <p:cNvPr id="3" name="Content Placeholder 2"/>
          <p:cNvSpPr>
            <a:spLocks noGrp="1"/>
          </p:cNvSpPr>
          <p:nvPr>
            <p:ph idx="1"/>
          </p:nvPr>
        </p:nvSpPr>
        <p:spPr>
          <a:xfrm>
            <a:off x="451189" y="1086444"/>
            <a:ext cx="11289631" cy="5136649"/>
          </a:xfrm>
        </p:spPr>
        <p:txBody>
          <a:bodyPr/>
          <a:lstStyle/>
          <a:p>
            <a:r>
              <a:rPr lang="en-US" dirty="0" smtClean="0"/>
              <a:t>Network Protocol </a:t>
            </a:r>
            <a:r>
              <a:rPr lang="si-LK" dirty="0" smtClean="0"/>
              <a:t>ක්‍රියාත්මක කිරීම සඳහා භාවිතා කරන ක්‍රම</a:t>
            </a:r>
          </a:p>
          <a:p>
            <a:pPr lvl="1" indent="-457189">
              <a:buFont typeface="+mj-lt"/>
              <a:buAutoNum type="arabicPeriod"/>
            </a:pPr>
            <a:r>
              <a:rPr lang="si-LK" dirty="0" smtClean="0"/>
              <a:t>මහෙයුම් පද්ධතිය තුල අන්තර්ගතකර ඇති මෘදුකාංගයන් ලෙස</a:t>
            </a:r>
          </a:p>
          <a:p>
            <a:pPr lvl="2"/>
            <a:r>
              <a:rPr lang="en-US" dirty="0" smtClean="0"/>
              <a:t>Web Browsers </a:t>
            </a:r>
            <a:r>
              <a:rPr lang="si-LK" dirty="0" smtClean="0"/>
              <a:t>තුල </a:t>
            </a:r>
            <a:r>
              <a:rPr lang="en-US" dirty="0" smtClean="0"/>
              <a:t>high level protocols</a:t>
            </a:r>
          </a:p>
          <a:p>
            <a:pPr lvl="2"/>
            <a:r>
              <a:rPr lang="si-LK" dirty="0" smtClean="0"/>
              <a:t> </a:t>
            </a:r>
            <a:r>
              <a:rPr lang="en-US" dirty="0" smtClean="0"/>
              <a:t>TCP/IP Protocol</a:t>
            </a:r>
          </a:p>
          <a:p>
            <a:pPr lvl="1" indent="-457189">
              <a:buFont typeface="+mj-lt"/>
              <a:buAutoNum type="arabicPeriod"/>
            </a:pPr>
            <a:r>
              <a:rPr lang="si-LK" dirty="0" smtClean="0"/>
              <a:t>පැකට් සම්ප්‍රේෂනය කිරීමේ දී ඒවායේ </a:t>
            </a:r>
            <a:r>
              <a:rPr lang="en-US" dirty="0" smtClean="0"/>
              <a:t>Header </a:t>
            </a:r>
            <a:r>
              <a:rPr lang="si-LK" dirty="0" smtClean="0"/>
              <a:t>හා </a:t>
            </a:r>
            <a:r>
              <a:rPr lang="en-US" dirty="0" smtClean="0"/>
              <a:t>Footer </a:t>
            </a:r>
            <a:r>
              <a:rPr lang="si-LK" dirty="0" smtClean="0"/>
              <a:t>වල</a:t>
            </a:r>
          </a:p>
          <a:p>
            <a:endParaRPr lang="en-US" dirty="0"/>
          </a:p>
        </p:txBody>
      </p:sp>
      <p:pic>
        <p:nvPicPr>
          <p:cNvPr id="5" name="Picture 4"/>
          <p:cNvPicPr>
            <a:picLocks noChangeAspect="1"/>
          </p:cNvPicPr>
          <p:nvPr/>
        </p:nvPicPr>
        <p:blipFill>
          <a:blip r:embed="rId3"/>
          <a:stretch>
            <a:fillRect/>
          </a:stretch>
        </p:blipFill>
        <p:spPr>
          <a:xfrm>
            <a:off x="1501257" y="3115877"/>
            <a:ext cx="3521707" cy="3105864"/>
          </a:xfrm>
          <a:prstGeom prst="rect">
            <a:avLst/>
          </a:prstGeom>
        </p:spPr>
      </p:pic>
      <p:pic>
        <p:nvPicPr>
          <p:cNvPr id="6" name="Picture 5"/>
          <p:cNvPicPr>
            <a:picLocks noChangeAspect="1"/>
          </p:cNvPicPr>
          <p:nvPr/>
        </p:nvPicPr>
        <p:blipFill>
          <a:blip r:embed="rId4"/>
          <a:stretch>
            <a:fillRect/>
          </a:stretch>
        </p:blipFill>
        <p:spPr>
          <a:xfrm>
            <a:off x="6368725" y="3654766"/>
            <a:ext cx="4940127" cy="2692239"/>
          </a:xfrm>
          <a:prstGeom prst="rect">
            <a:avLst/>
          </a:prstGeom>
        </p:spPr>
      </p:pic>
    </p:spTree>
    <p:extLst>
      <p:ext uri="{BB962C8B-B14F-4D97-AF65-F5344CB8AC3E}">
        <p14:creationId xmlns:p14="http://schemas.microsoft.com/office/powerpoint/2010/main" val="181123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532251"/>
          </a:xfrm>
        </p:spPr>
        <p:txBody>
          <a:bodyPr>
            <a:noAutofit/>
          </a:bodyPr>
          <a:lstStyle/>
          <a:p>
            <a:pPr algn="ctr"/>
            <a:r>
              <a:rPr lang="en-US" sz="2800" b="1" dirty="0"/>
              <a:t>Data Switching among Nodes - Switching Techniques</a:t>
            </a:r>
            <a:r>
              <a:rPr lang="si-LK" sz="2800" b="1" dirty="0"/>
              <a:t/>
            </a:r>
            <a:br>
              <a:rPr lang="si-LK" sz="2800" b="1" dirty="0"/>
            </a:br>
            <a:r>
              <a:rPr lang="si-LK" sz="2800" b="1" dirty="0"/>
              <a:t>නෝඩ අතර දත්ත හුවමාරු තාක්ෂණයන්</a:t>
            </a:r>
            <a:r>
              <a:rPr lang="en-US" sz="2800" b="1" dirty="0"/>
              <a:t> </a:t>
            </a:r>
            <a:r>
              <a:rPr lang="si-LK" sz="2800" b="1" dirty="0" smtClean="0"/>
              <a:t/>
            </a:r>
            <a:br>
              <a:rPr lang="si-LK" sz="2800" b="1" dirty="0" smtClean="0"/>
            </a:br>
            <a:r>
              <a:rPr lang="en-US" sz="2800" b="1" dirty="0" smtClean="0"/>
              <a:t>switching - </a:t>
            </a:r>
            <a:r>
              <a:rPr lang="si-LK" sz="2800" b="1" dirty="0" smtClean="0"/>
              <a:t>වහරුකරණය</a:t>
            </a:r>
            <a:endParaRPr lang="en-US" sz="2800" b="1" dirty="0"/>
          </a:p>
        </p:txBody>
      </p:sp>
      <p:sp>
        <p:nvSpPr>
          <p:cNvPr id="3" name="Content Placeholder 2"/>
          <p:cNvSpPr>
            <a:spLocks noGrp="1"/>
          </p:cNvSpPr>
          <p:nvPr>
            <p:ph idx="1"/>
          </p:nvPr>
        </p:nvSpPr>
        <p:spPr>
          <a:xfrm>
            <a:off x="551622" y="2242707"/>
            <a:ext cx="11088756" cy="4146663"/>
          </a:xfrm>
        </p:spPr>
        <p:txBody>
          <a:bodyPr>
            <a:normAutofit/>
          </a:bodyPr>
          <a:lstStyle/>
          <a:p>
            <a:pPr>
              <a:lnSpc>
                <a:spcPct val="100000"/>
              </a:lnSpc>
            </a:pPr>
            <a:r>
              <a:rPr lang="si-LK" sz="2400" dirty="0" smtClean="0"/>
              <a:t>විශාල පරිගණක ජාල වල දී </a:t>
            </a:r>
            <a:r>
              <a:rPr lang="en-US" sz="2400" dirty="0" smtClean="0"/>
              <a:t>Sender </a:t>
            </a:r>
            <a:r>
              <a:rPr lang="si-LK" sz="2400" dirty="0" smtClean="0"/>
              <a:t>සහ </a:t>
            </a:r>
            <a:r>
              <a:rPr lang="en-US" sz="2400" dirty="0" smtClean="0"/>
              <a:t>receiver </a:t>
            </a:r>
            <a:r>
              <a:rPr lang="si-LK" sz="2400" dirty="0" smtClean="0"/>
              <a:t>එකිනෙක සම්බන්ධවීම සඳහා විවිධ පථ යොදාගත හැකිය. එවිට තොරතුරු විවිධ සන්නිවේදන මාර්ග (</a:t>
            </a:r>
            <a:r>
              <a:rPr lang="en-US" sz="2400" dirty="0" smtClean="0"/>
              <a:t>Communication Channels) </a:t>
            </a:r>
            <a:r>
              <a:rPr lang="si-LK" sz="2400" dirty="0" smtClean="0"/>
              <a:t>වලට මාරු වීමේ දී </a:t>
            </a:r>
            <a:r>
              <a:rPr lang="en-US" sz="2400" dirty="0" smtClean="0"/>
              <a:t>(Switching) </a:t>
            </a:r>
            <a:r>
              <a:rPr lang="si-LK" sz="2400" dirty="0" smtClean="0"/>
              <a:t>ප්‍රධාන ක්‍රම 4ක් භාවිතා කරයි.</a:t>
            </a:r>
            <a:endParaRPr lang="en-US" sz="2400" dirty="0" smtClean="0"/>
          </a:p>
          <a:p>
            <a:pPr marL="514338" indent="-514338">
              <a:lnSpc>
                <a:spcPct val="150000"/>
              </a:lnSpc>
              <a:buFont typeface="+mj-lt"/>
              <a:buAutoNum type="arabicPeriod"/>
            </a:pPr>
            <a:r>
              <a:rPr lang="en-US" sz="2400" dirty="0" smtClean="0"/>
              <a:t>Circuit Switching - </a:t>
            </a:r>
            <a:r>
              <a:rPr lang="si-LK" sz="2400" dirty="0"/>
              <a:t>සර්කිට් ස්විචිං </a:t>
            </a:r>
            <a:endParaRPr lang="en-US" sz="2400" dirty="0" smtClean="0"/>
          </a:p>
          <a:p>
            <a:pPr marL="514338" indent="-514338">
              <a:lnSpc>
                <a:spcPct val="150000"/>
              </a:lnSpc>
              <a:buFont typeface="+mj-lt"/>
              <a:buAutoNum type="arabicPeriod"/>
            </a:pPr>
            <a:r>
              <a:rPr lang="en-US" sz="2400" dirty="0" smtClean="0"/>
              <a:t>Message Switching – </a:t>
            </a:r>
            <a:r>
              <a:rPr lang="si-LK" sz="2400" dirty="0" smtClean="0"/>
              <a:t>පනිවිඩය එකවර සම්ප්‍රේෂණය</a:t>
            </a:r>
            <a:endParaRPr lang="en-US" sz="2400" dirty="0" smtClean="0"/>
          </a:p>
          <a:p>
            <a:pPr marL="514338" indent="-514338">
              <a:lnSpc>
                <a:spcPct val="150000"/>
              </a:lnSpc>
              <a:buFont typeface="+mj-lt"/>
              <a:buAutoNum type="arabicPeriod"/>
            </a:pPr>
            <a:r>
              <a:rPr lang="en-US" sz="2400" dirty="0" smtClean="0"/>
              <a:t>Packet Switching – </a:t>
            </a:r>
            <a:endParaRPr lang="si-LK" sz="2400" dirty="0" smtClean="0"/>
          </a:p>
          <a:p>
            <a:pPr marL="514338" indent="-514338">
              <a:lnSpc>
                <a:spcPct val="150000"/>
              </a:lnSpc>
              <a:buFont typeface="+mj-lt"/>
              <a:buAutoNum type="arabicPeriod"/>
            </a:pPr>
            <a:r>
              <a:rPr lang="en-US" sz="2400" dirty="0" smtClean="0"/>
              <a:t>Cell Switching - </a:t>
            </a:r>
          </a:p>
        </p:txBody>
      </p:sp>
    </p:spTree>
    <p:extLst>
      <p:ext uri="{BB962C8B-B14F-4D97-AF65-F5344CB8AC3E}">
        <p14:creationId xmlns:p14="http://schemas.microsoft.com/office/powerpoint/2010/main" val="16116923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192" y="181709"/>
            <a:ext cx="10018713" cy="814755"/>
          </a:xfrm>
        </p:spPr>
        <p:txBody>
          <a:bodyPr/>
          <a:lstStyle/>
          <a:p>
            <a:r>
              <a:rPr lang="en-US" dirty="0" smtClean="0"/>
              <a:t>Packet Switching Structure</a:t>
            </a:r>
            <a:endParaRPr lang="en-US" dirty="0"/>
          </a:p>
        </p:txBody>
      </p:sp>
      <p:sp>
        <p:nvSpPr>
          <p:cNvPr id="3" name="Content Placeholder 2"/>
          <p:cNvSpPr>
            <a:spLocks noGrp="1"/>
          </p:cNvSpPr>
          <p:nvPr>
            <p:ph idx="1"/>
          </p:nvPr>
        </p:nvSpPr>
        <p:spPr>
          <a:xfrm>
            <a:off x="536029" y="996468"/>
            <a:ext cx="11333928" cy="5861537"/>
          </a:xfrm>
        </p:spPr>
        <p:txBody>
          <a:bodyPr>
            <a:normAutofit fontScale="92500" lnSpcReduction="20000"/>
          </a:bodyPr>
          <a:lstStyle/>
          <a:p>
            <a:pPr marL="285744" lvl="1">
              <a:lnSpc>
                <a:spcPct val="150000"/>
              </a:lnSpc>
            </a:pPr>
            <a:r>
              <a:rPr lang="si-LK" sz="2800" dirty="0"/>
              <a:t>පරිගණක ජාල තුල සම්ප්‍රේශණ මාධ්‍ය හරහා එක් පරිගණකයක සිට තවත් පරිගණකයකට දත්ත ගමන් කරන්නේ </a:t>
            </a:r>
            <a:r>
              <a:rPr lang="en-US" sz="2800" dirty="0"/>
              <a:t>packet </a:t>
            </a:r>
            <a:r>
              <a:rPr lang="si-LK" sz="2800" dirty="0"/>
              <a:t>ආකාරයෙනි. මෙය </a:t>
            </a:r>
            <a:r>
              <a:rPr lang="en-US" sz="2800" dirty="0"/>
              <a:t>Packet Switching </a:t>
            </a:r>
            <a:r>
              <a:rPr lang="si-LK" sz="2800" dirty="0"/>
              <a:t>ලෙස හඳුන්වයි. – </a:t>
            </a:r>
            <a:r>
              <a:rPr lang="en-US" sz="2800" dirty="0">
                <a:solidFill>
                  <a:srgbClr val="0000FF"/>
                </a:solidFill>
              </a:rPr>
              <a:t>Leonard Kleinrok</a:t>
            </a:r>
          </a:p>
          <a:p>
            <a:pPr marL="285744" lvl="1">
              <a:lnSpc>
                <a:spcPct val="150000"/>
              </a:lnSpc>
            </a:pPr>
            <a:r>
              <a:rPr lang="si-LK" sz="2800" dirty="0"/>
              <a:t>පරිගණක ජාලයක් තුල දත්ත සම්ප්‍රේෂණය වන්නේ කොටස් වලට වෙන්වීමෙන්ය. මෙම වෙන් වූ එක් තනි ඒකකයක් පැකට් එකක් ලෙස හඳුන්වයි. මෙම වෙන් වූ </a:t>
            </a:r>
            <a:r>
              <a:rPr lang="en-US" sz="2800" dirty="0"/>
              <a:t>Packets </a:t>
            </a:r>
            <a:r>
              <a:rPr lang="si-LK" sz="2800" dirty="0"/>
              <a:t>පරිගණක ජාල වල තදබදය </a:t>
            </a:r>
            <a:r>
              <a:rPr lang="en-US" sz="2800" dirty="0"/>
              <a:t>(traffic) </a:t>
            </a:r>
            <a:r>
              <a:rPr lang="si-LK" sz="2800" dirty="0"/>
              <a:t>අඩු මාර්ග වල ගමන් කරයි.</a:t>
            </a:r>
          </a:p>
          <a:p>
            <a:pPr marL="285744" lvl="1">
              <a:lnSpc>
                <a:spcPct val="150000"/>
              </a:lnSpc>
            </a:pPr>
            <a:r>
              <a:rPr lang="en-US" sz="2800" dirty="0"/>
              <a:t>Packet </a:t>
            </a:r>
            <a:r>
              <a:rPr lang="si-LK" sz="2800" dirty="0"/>
              <a:t>එකක් කොටස් 3කින් සමන්විත වේ.</a:t>
            </a:r>
          </a:p>
          <a:p>
            <a:pPr marL="800080" lvl="2" indent="-342891">
              <a:lnSpc>
                <a:spcPct val="150000"/>
              </a:lnSpc>
              <a:buFont typeface="+mj-lt"/>
              <a:buAutoNum type="arabicPeriod"/>
            </a:pPr>
            <a:r>
              <a:rPr lang="en-US" sz="2800" dirty="0"/>
              <a:t>Header </a:t>
            </a:r>
            <a:r>
              <a:rPr lang="en-US" sz="2800" dirty="0">
                <a:solidFill>
                  <a:srgbClr val="0070C0"/>
                </a:solidFill>
              </a:rPr>
              <a:t>(Control Information)</a:t>
            </a:r>
          </a:p>
          <a:p>
            <a:pPr marL="800080" lvl="2" indent="-342891">
              <a:lnSpc>
                <a:spcPct val="150000"/>
              </a:lnSpc>
              <a:buFont typeface="+mj-lt"/>
              <a:buAutoNum type="arabicPeriod"/>
            </a:pPr>
            <a:r>
              <a:rPr lang="en-US" sz="2800" dirty="0"/>
              <a:t>Payload / Body / Data of packet </a:t>
            </a:r>
            <a:r>
              <a:rPr lang="en-US" sz="2800" dirty="0">
                <a:solidFill>
                  <a:srgbClr val="0070C0"/>
                </a:solidFill>
              </a:rPr>
              <a:t>(Actual Data)</a:t>
            </a:r>
          </a:p>
          <a:p>
            <a:pPr marL="800080" lvl="2" indent="-342891">
              <a:lnSpc>
                <a:spcPct val="150000"/>
              </a:lnSpc>
              <a:buFont typeface="+mj-lt"/>
              <a:buAutoNum type="arabicPeriod"/>
            </a:pPr>
            <a:r>
              <a:rPr lang="en-US" sz="2800" dirty="0"/>
              <a:t>Trailer / Footer (</a:t>
            </a:r>
            <a:r>
              <a:rPr lang="en-US" sz="2800" dirty="0">
                <a:solidFill>
                  <a:srgbClr val="0070C0"/>
                </a:solidFill>
              </a:rPr>
              <a:t>(Control Information)</a:t>
            </a:r>
            <a:endParaRPr lang="en-US" sz="2800" dirty="0"/>
          </a:p>
        </p:txBody>
      </p:sp>
    </p:spTree>
    <p:extLst>
      <p:ext uri="{BB962C8B-B14F-4D97-AF65-F5344CB8AC3E}">
        <p14:creationId xmlns:p14="http://schemas.microsoft.com/office/powerpoint/2010/main" val="279636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ircle(in)">
                                      <p:cBhvr>
                                        <p:cTn id="25" dur="2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ircle(in)">
                                      <p:cBhvr>
                                        <p:cTn id="3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707481103"/>
              </p:ext>
            </p:extLst>
          </p:nvPr>
        </p:nvGraphicFramePr>
        <p:xfrm>
          <a:off x="1590993" y="548640"/>
          <a:ext cx="10018712" cy="5371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3899771" y="4958973"/>
            <a:ext cx="6096000" cy="369332"/>
          </a:xfrm>
          <a:prstGeom prst="rect">
            <a:avLst/>
          </a:prstGeom>
        </p:spPr>
        <p:txBody>
          <a:bodyPr>
            <a:spAutoFit/>
          </a:bodyPr>
          <a:lstStyle/>
          <a:p>
            <a:endParaRPr lang="en-US" dirty="0"/>
          </a:p>
        </p:txBody>
      </p:sp>
      <p:sp>
        <p:nvSpPr>
          <p:cNvPr id="3" name="Rectangle 2"/>
          <p:cNvSpPr/>
          <p:nvPr/>
        </p:nvSpPr>
        <p:spPr>
          <a:xfrm>
            <a:off x="1324102" y="6233193"/>
            <a:ext cx="2240998" cy="523220"/>
          </a:xfrm>
          <a:prstGeom prst="rect">
            <a:avLst/>
          </a:prstGeom>
        </p:spPr>
        <p:txBody>
          <a:bodyPr wrap="none">
            <a:spAutoFit/>
          </a:bodyPr>
          <a:lstStyle/>
          <a:p>
            <a:pPr marL="285744" indent="-285744">
              <a:buFont typeface="Arial" panose="020B0604020202020204" pitchFamily="34" charset="0"/>
              <a:buChar char="•"/>
            </a:pPr>
            <a:r>
              <a:rPr lang="en-US" sz="2800" b="1" dirty="0"/>
              <a:t>GPRS, EDGE</a:t>
            </a:r>
          </a:p>
        </p:txBody>
      </p:sp>
    </p:spTree>
    <p:extLst>
      <p:ext uri="{BB962C8B-B14F-4D97-AF65-F5344CB8AC3E}">
        <p14:creationId xmlns:p14="http://schemas.microsoft.com/office/powerpoint/2010/main" val="2981968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85167" y="803159"/>
            <a:ext cx="9315092" cy="5071551"/>
          </a:xfrm>
          <a:prstGeom prst="rect">
            <a:avLst/>
          </a:prstGeom>
        </p:spPr>
      </p:pic>
    </p:spTree>
    <p:extLst>
      <p:ext uri="{BB962C8B-B14F-4D97-AF65-F5344CB8AC3E}">
        <p14:creationId xmlns:p14="http://schemas.microsoft.com/office/powerpoint/2010/main" val="30831133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615" y="588723"/>
            <a:ext cx="10058400" cy="5657851"/>
          </a:xfrm>
          <a:prstGeom prst="rect">
            <a:avLst/>
          </a:prstGeom>
        </p:spPr>
      </p:pic>
      <p:sp>
        <p:nvSpPr>
          <p:cNvPr id="5" name="TextBox 4"/>
          <p:cNvSpPr txBox="1"/>
          <p:nvPr/>
        </p:nvSpPr>
        <p:spPr>
          <a:xfrm>
            <a:off x="901878" y="2505205"/>
            <a:ext cx="1327759" cy="369332"/>
          </a:xfrm>
          <a:prstGeom prst="rect">
            <a:avLst/>
          </a:prstGeom>
          <a:noFill/>
        </p:spPr>
        <p:txBody>
          <a:bodyPr wrap="square" rtlCol="0">
            <a:spAutoFit/>
          </a:bodyPr>
          <a:lstStyle/>
          <a:p>
            <a:r>
              <a:rPr lang="en-US" dirty="0"/>
              <a:t>Sender</a:t>
            </a:r>
          </a:p>
        </p:txBody>
      </p:sp>
      <p:sp>
        <p:nvSpPr>
          <p:cNvPr id="6" name="TextBox 5"/>
          <p:cNvSpPr txBox="1"/>
          <p:nvPr/>
        </p:nvSpPr>
        <p:spPr>
          <a:xfrm>
            <a:off x="9231686" y="5877241"/>
            <a:ext cx="1327759" cy="369332"/>
          </a:xfrm>
          <a:prstGeom prst="rect">
            <a:avLst/>
          </a:prstGeom>
          <a:noFill/>
        </p:spPr>
        <p:txBody>
          <a:bodyPr wrap="square" rtlCol="0">
            <a:spAutoFit/>
          </a:bodyPr>
          <a:lstStyle/>
          <a:p>
            <a:r>
              <a:rPr lang="en-US" dirty="0" err="1"/>
              <a:t>Reciever</a:t>
            </a:r>
            <a:endParaRPr lang="en-US" dirty="0"/>
          </a:p>
        </p:txBody>
      </p:sp>
    </p:spTree>
    <p:extLst>
      <p:ext uri="{BB962C8B-B14F-4D97-AF65-F5344CB8AC3E}">
        <p14:creationId xmlns:p14="http://schemas.microsoft.com/office/powerpoint/2010/main" val="35498260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639" y="189761"/>
            <a:ext cx="10515600" cy="549275"/>
          </a:xfrm>
        </p:spPr>
        <p:txBody>
          <a:bodyPr>
            <a:normAutofit/>
          </a:bodyPr>
          <a:lstStyle/>
          <a:p>
            <a:pPr algn="ctr"/>
            <a:r>
              <a:rPr lang="en-US" sz="3200" u="sng" dirty="0"/>
              <a:t>Circuit Switching - </a:t>
            </a:r>
            <a:r>
              <a:rPr lang="si-LK" sz="3200" u="sng" dirty="0"/>
              <a:t>සර්කිට් ස්විචිං </a:t>
            </a:r>
            <a:endParaRPr lang="en-US" sz="3200" u="sng" dirty="0"/>
          </a:p>
        </p:txBody>
      </p:sp>
      <p:sp>
        <p:nvSpPr>
          <p:cNvPr id="3" name="Content Placeholder 2"/>
          <p:cNvSpPr>
            <a:spLocks noGrp="1"/>
          </p:cNvSpPr>
          <p:nvPr>
            <p:ph idx="1"/>
          </p:nvPr>
        </p:nvSpPr>
        <p:spPr>
          <a:xfrm>
            <a:off x="288103" y="1086589"/>
            <a:ext cx="11636679" cy="4351339"/>
          </a:xfrm>
        </p:spPr>
        <p:txBody>
          <a:bodyPr/>
          <a:lstStyle/>
          <a:p>
            <a:r>
              <a:rPr lang="si-LK" dirty="0" smtClean="0"/>
              <a:t>ජාලගත </a:t>
            </a:r>
            <a:r>
              <a:rPr lang="en-US" dirty="0" smtClean="0"/>
              <a:t>Nodes 2</a:t>
            </a:r>
            <a:r>
              <a:rPr lang="si-LK" dirty="0" smtClean="0"/>
              <a:t>ක් අතර දත්ත සන්නිවේදනයේදී ප්‍රථමයෙන්ම අදාල </a:t>
            </a:r>
            <a:r>
              <a:rPr lang="en-US" dirty="0" smtClean="0"/>
              <a:t>Nodes </a:t>
            </a:r>
            <a:r>
              <a:rPr lang="si-LK" dirty="0" smtClean="0"/>
              <a:t>දෙක අතර සම්ප්‍රේෂණ මාර්ගයක් වෙන්කර ගනී. එම වෙන්කර ගත් මාර්ගය ඔස්සේ වෙනත් දත්ත ගමන් කිරීමට ඉඩ නොදෙන අතර දත්ත සම්ප්‍රේෂණය අවසානයේ දී අදාල මාර්ගය නිදහස් කරයි.</a:t>
            </a:r>
            <a:endParaRPr lang="en-US" dirty="0"/>
          </a:p>
        </p:txBody>
      </p:sp>
      <p:sp>
        <p:nvSpPr>
          <p:cNvPr id="5" name="TextBox 4"/>
          <p:cNvSpPr txBox="1"/>
          <p:nvPr/>
        </p:nvSpPr>
        <p:spPr>
          <a:xfrm>
            <a:off x="112737" y="3262259"/>
            <a:ext cx="4960308" cy="2400657"/>
          </a:xfrm>
          <a:prstGeom prst="rect">
            <a:avLst/>
          </a:prstGeom>
          <a:noFill/>
        </p:spPr>
        <p:txBody>
          <a:bodyPr wrap="square" rtlCol="0">
            <a:spAutoFit/>
          </a:bodyPr>
          <a:lstStyle/>
          <a:p>
            <a:pPr algn="ctr"/>
            <a:r>
              <a:rPr lang="si-LK" sz="2400" dirty="0"/>
              <a:t>ප්</a:t>
            </a:r>
            <a:r>
              <a:rPr lang="si-LK" sz="2400" u="sng" dirty="0"/>
              <a:t>‍රධාන පියවර 3කි</a:t>
            </a:r>
          </a:p>
          <a:p>
            <a:endParaRPr lang="si-LK" dirty="0"/>
          </a:p>
          <a:p>
            <a:pPr marL="285744" indent="-285744">
              <a:lnSpc>
                <a:spcPct val="150000"/>
              </a:lnSpc>
              <a:buFont typeface="Wingdings" panose="05000000000000000000" pitchFamily="2" charset="2"/>
              <a:buChar char="ü"/>
            </a:pPr>
            <a:r>
              <a:rPr lang="si-LK" sz="2400" dirty="0"/>
              <a:t>සම්ප්‍රේෂණ මාර්ගය වෙන්කර ගැනීම</a:t>
            </a:r>
          </a:p>
          <a:p>
            <a:pPr marL="285744" indent="-285744">
              <a:lnSpc>
                <a:spcPct val="150000"/>
              </a:lnSpc>
              <a:buFont typeface="Wingdings" panose="05000000000000000000" pitchFamily="2" charset="2"/>
              <a:buChar char="ü"/>
            </a:pPr>
            <a:r>
              <a:rPr lang="si-LK" sz="2400" dirty="0"/>
              <a:t>දත්ත සම්ප්‍රේෂණය</a:t>
            </a:r>
          </a:p>
          <a:p>
            <a:pPr marL="285744" indent="-285744">
              <a:lnSpc>
                <a:spcPct val="150000"/>
              </a:lnSpc>
              <a:buFont typeface="Wingdings" panose="05000000000000000000" pitchFamily="2" charset="2"/>
              <a:buChar char="ü"/>
            </a:pPr>
            <a:r>
              <a:rPr lang="si-LK" sz="2400" dirty="0"/>
              <a:t>සම්ප්‍රේෂණය නැවැත්වීම</a:t>
            </a:r>
            <a:endParaRPr lang="en-US" sz="2400" dirty="0"/>
          </a:p>
        </p:txBody>
      </p:sp>
      <p:pic>
        <p:nvPicPr>
          <p:cNvPr id="6" name="Picture 5"/>
          <p:cNvPicPr>
            <a:picLocks noChangeAspect="1"/>
          </p:cNvPicPr>
          <p:nvPr/>
        </p:nvPicPr>
        <p:blipFill>
          <a:blip r:embed="rId3"/>
          <a:stretch>
            <a:fillRect/>
          </a:stretch>
        </p:blipFill>
        <p:spPr>
          <a:xfrm>
            <a:off x="5198151" y="3143705"/>
            <a:ext cx="6726631" cy="2242211"/>
          </a:xfrm>
          <a:prstGeom prst="rect">
            <a:avLst/>
          </a:prstGeom>
        </p:spPr>
      </p:pic>
      <p:sp>
        <p:nvSpPr>
          <p:cNvPr id="7" name="TextBox 6"/>
          <p:cNvSpPr txBox="1"/>
          <p:nvPr/>
        </p:nvSpPr>
        <p:spPr>
          <a:xfrm>
            <a:off x="2693101" y="5662915"/>
            <a:ext cx="7528143" cy="1200329"/>
          </a:xfrm>
          <a:prstGeom prst="rect">
            <a:avLst/>
          </a:prstGeom>
          <a:noFill/>
        </p:spPr>
        <p:txBody>
          <a:bodyPr wrap="square" rtlCol="0">
            <a:spAutoFit/>
          </a:bodyPr>
          <a:lstStyle/>
          <a:p>
            <a:pPr marL="285744" indent="-285744">
              <a:buFont typeface="Arial" panose="020B0604020202020204" pitchFamily="34" charset="0"/>
              <a:buChar char="•"/>
            </a:pPr>
            <a:r>
              <a:rPr lang="si-LK" sz="2400" dirty="0"/>
              <a:t>ප්‍රධාන වශයෙන් හඬ සම්ප්‍රේෂණය සඳහා යොදා ගනී</a:t>
            </a:r>
          </a:p>
          <a:p>
            <a:pPr marL="285744" indent="-285744">
              <a:buFont typeface="Arial" panose="020B0604020202020204" pitchFamily="34" charset="0"/>
              <a:buChar char="•"/>
            </a:pPr>
            <a:r>
              <a:rPr lang="si-LK" sz="2400" dirty="0"/>
              <a:t>ප්‍රමාදවීමක් නොවේ</a:t>
            </a:r>
            <a:endParaRPr lang="en-US" sz="2400" dirty="0"/>
          </a:p>
          <a:p>
            <a:pPr marL="285744" indent="-285744">
              <a:buFont typeface="Arial" panose="020B0604020202020204" pitchFamily="34" charset="0"/>
              <a:buChar char="•"/>
            </a:pPr>
            <a:r>
              <a:rPr lang="en-US" sz="2400" dirty="0"/>
              <a:t>PSTN – Public Switched Telephone Network</a:t>
            </a:r>
          </a:p>
        </p:txBody>
      </p:sp>
    </p:spTree>
    <p:extLst>
      <p:ext uri="{BB962C8B-B14F-4D97-AF65-F5344CB8AC3E}">
        <p14:creationId xmlns:p14="http://schemas.microsoft.com/office/powerpoint/2010/main" val="319229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356" y="177239"/>
            <a:ext cx="10515600" cy="824847"/>
          </a:xfrm>
        </p:spPr>
        <p:txBody>
          <a:bodyPr>
            <a:normAutofit/>
          </a:bodyPr>
          <a:lstStyle/>
          <a:p>
            <a:pPr algn="ctr"/>
            <a:r>
              <a:rPr lang="en-US" sz="4000" dirty="0"/>
              <a:t>Digitals Signals – </a:t>
            </a:r>
            <a:r>
              <a:rPr lang="si-LK" sz="4000" dirty="0"/>
              <a:t>අංකිත සංඥා</a:t>
            </a:r>
            <a:endParaRPr lang="en-US" sz="4000" dirty="0"/>
          </a:p>
        </p:txBody>
      </p:sp>
      <p:sp>
        <p:nvSpPr>
          <p:cNvPr id="3" name="Content Placeholder 2"/>
          <p:cNvSpPr>
            <a:spLocks noGrp="1"/>
          </p:cNvSpPr>
          <p:nvPr>
            <p:ph idx="1"/>
          </p:nvPr>
        </p:nvSpPr>
        <p:spPr>
          <a:xfrm>
            <a:off x="364785" y="1002083"/>
            <a:ext cx="11612751" cy="5167312"/>
          </a:xfrm>
        </p:spPr>
        <p:txBody>
          <a:bodyPr>
            <a:normAutofit/>
          </a:bodyPr>
          <a:lstStyle/>
          <a:p>
            <a:pPr>
              <a:lnSpc>
                <a:spcPct val="150000"/>
              </a:lnSpc>
            </a:pPr>
            <a:r>
              <a:rPr lang="si-LK" dirty="0" smtClean="0"/>
              <a:t>අ</a:t>
            </a:r>
            <a:r>
              <a:rPr lang="si-LK" dirty="0"/>
              <a:t>ංකිත සංඥා</a:t>
            </a:r>
            <a:r>
              <a:rPr lang="si-LK" dirty="0" smtClean="0"/>
              <a:t>වක් </a:t>
            </a:r>
            <a:r>
              <a:rPr lang="si-LK" dirty="0"/>
              <a:t>(</a:t>
            </a:r>
            <a:r>
              <a:rPr lang="en-US" dirty="0"/>
              <a:t>Digital </a:t>
            </a:r>
            <a:r>
              <a:rPr lang="en-US" dirty="0" smtClean="0"/>
              <a:t>Signal)</a:t>
            </a:r>
            <a:r>
              <a:rPr lang="si-LK" dirty="0" smtClean="0"/>
              <a:t> යනු උපර</a:t>
            </a:r>
            <a:r>
              <a:rPr lang="si-LK" dirty="0"/>
              <a:t>ිම හා අවම </a:t>
            </a:r>
            <a:r>
              <a:rPr lang="si-LK" dirty="0" smtClean="0"/>
              <a:t>වෝල්ටියතා අගයන</a:t>
            </a:r>
            <a:r>
              <a:rPr lang="si-LK" dirty="0"/>
              <a:t>් </a:t>
            </a:r>
            <a:r>
              <a:rPr lang="si-LK" dirty="0" smtClean="0"/>
              <a:t>2ක් අතර ඇති න</a:t>
            </a:r>
            <a:r>
              <a:rPr lang="si-LK" dirty="0"/>
              <a:t>ිශ්චි</a:t>
            </a:r>
            <a:r>
              <a:rPr lang="si-LK" dirty="0" smtClean="0"/>
              <a:t>ත අගයන් (විවික්ත</a:t>
            </a:r>
            <a:r>
              <a:rPr lang="en-US" dirty="0" smtClean="0"/>
              <a:t> </a:t>
            </a:r>
            <a:r>
              <a:rPr lang="si-LK" dirty="0" smtClean="0"/>
              <a:t>අගයන්) වලින් පමණක් සමන්විත විද්‍යුත් </a:t>
            </a:r>
            <a:r>
              <a:rPr lang="si-LK" dirty="0"/>
              <a:t>සංඥ</a:t>
            </a:r>
            <a:r>
              <a:rPr lang="si-LK" dirty="0" smtClean="0"/>
              <a:t>ාවකි. නමුත් ප්‍රායෝගිකව භාවිතා කරනු ලබන්නේ මෙහි උපරිම හා අවම අගය පමණකි. </a:t>
            </a:r>
            <a:r>
              <a:rPr lang="si-LK" b="1" dirty="0" smtClean="0">
                <a:solidFill>
                  <a:srgbClr val="0070C0"/>
                </a:solidFill>
              </a:rPr>
              <a:t>එමනිස</a:t>
            </a:r>
            <a:r>
              <a:rPr lang="si-LK" b="1" dirty="0">
                <a:solidFill>
                  <a:srgbClr val="0070C0"/>
                </a:solidFill>
              </a:rPr>
              <a:t>ා අංකිත සංඥාවක් (</a:t>
            </a:r>
            <a:r>
              <a:rPr lang="en-US" b="1" dirty="0">
                <a:solidFill>
                  <a:srgbClr val="0070C0"/>
                </a:solidFill>
              </a:rPr>
              <a:t>Digital Signal) </a:t>
            </a:r>
            <a:r>
              <a:rPr lang="si-LK" b="1" dirty="0">
                <a:solidFill>
                  <a:srgbClr val="0070C0"/>
                </a:solidFill>
              </a:rPr>
              <a:t>උපරිම හා අවම වෝල්ටියතා අගයන් 2ක් පමණක් </a:t>
            </a:r>
            <a:r>
              <a:rPr lang="si-LK" b="1" dirty="0" smtClean="0">
                <a:solidFill>
                  <a:srgbClr val="0070C0"/>
                </a:solidFill>
              </a:rPr>
              <a:t>සහිත </a:t>
            </a:r>
            <a:r>
              <a:rPr lang="si-LK" b="1" dirty="0">
                <a:solidFill>
                  <a:srgbClr val="0070C0"/>
                </a:solidFill>
              </a:rPr>
              <a:t>විද්‍යුත් සංඥා</a:t>
            </a:r>
            <a:r>
              <a:rPr lang="si-LK" b="1" dirty="0" smtClean="0">
                <a:solidFill>
                  <a:srgbClr val="0070C0"/>
                </a:solidFill>
              </a:rPr>
              <a:t>වක් ලෙස හැඳින්විය හැකිය. </a:t>
            </a:r>
            <a:endParaRPr lang="si-LK" b="1" dirty="0">
              <a:solidFill>
                <a:srgbClr val="0070C0"/>
              </a:solidFill>
            </a:endParaRPr>
          </a:p>
        </p:txBody>
      </p:sp>
      <p:pic>
        <p:nvPicPr>
          <p:cNvPr id="5" name="Picture 4"/>
          <p:cNvPicPr>
            <a:picLocks noChangeAspect="1"/>
          </p:cNvPicPr>
          <p:nvPr/>
        </p:nvPicPr>
        <p:blipFill>
          <a:blip r:embed="rId3"/>
          <a:stretch>
            <a:fillRect/>
          </a:stretch>
        </p:blipFill>
        <p:spPr>
          <a:xfrm>
            <a:off x="2800121" y="4719933"/>
            <a:ext cx="6742079" cy="1572857"/>
          </a:xfrm>
          <a:prstGeom prst="rect">
            <a:avLst/>
          </a:prstGeom>
        </p:spPr>
      </p:pic>
    </p:spTree>
    <p:extLst>
      <p:ext uri="{BB962C8B-B14F-4D97-AF65-F5344CB8AC3E}">
        <p14:creationId xmlns:p14="http://schemas.microsoft.com/office/powerpoint/2010/main" val="8322655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12847688"/>
              </p:ext>
            </p:extLst>
          </p:nvPr>
        </p:nvGraphicFramePr>
        <p:xfrm>
          <a:off x="338207" y="300626"/>
          <a:ext cx="11586575" cy="6486599"/>
        </p:xfrm>
        <a:graphic>
          <a:graphicData uri="http://schemas.openxmlformats.org/drawingml/2006/table">
            <a:tbl>
              <a:tblPr firstRow="1" bandRow="1">
                <a:tableStyleId>{5C22544A-7EE6-4342-B048-85BDC9FD1C3A}</a:tableStyleId>
              </a:tblPr>
              <a:tblGrid>
                <a:gridCol w="11586575">
                  <a:extLst>
                    <a:ext uri="{9D8B030D-6E8A-4147-A177-3AD203B41FA5}">
                      <a16:colId xmlns="" xmlns:a16="http://schemas.microsoft.com/office/drawing/2014/main" val="20000"/>
                    </a:ext>
                  </a:extLst>
                </a:gridCol>
              </a:tblGrid>
              <a:tr h="563895">
                <a:tc>
                  <a:txBody>
                    <a:bodyPr/>
                    <a:lstStyle/>
                    <a:p>
                      <a:pPr algn="ctr"/>
                      <a:r>
                        <a:rPr lang="en-US" sz="2800" dirty="0" smtClean="0"/>
                        <a:t>Circuit Switching Vs. Packet Switching</a:t>
                      </a:r>
                      <a:endParaRPr lang="en-US" sz="2800" dirty="0"/>
                    </a:p>
                  </a:txBody>
                  <a:tcPr/>
                </a:tc>
                <a:extLst>
                  <a:ext uri="{0D108BD9-81ED-4DB2-BD59-A6C34878D82A}">
                    <a16:rowId xmlns="" xmlns:a16="http://schemas.microsoft.com/office/drawing/2014/main" val="10000"/>
                  </a:ext>
                </a:extLst>
              </a:tr>
              <a:tr h="1307879">
                <a:tc>
                  <a:txBody>
                    <a:bodyPr/>
                    <a:lstStyle/>
                    <a:p>
                      <a:pPr marL="342900" indent="-342900">
                        <a:lnSpc>
                          <a:spcPct val="100000"/>
                        </a:lnSpc>
                        <a:buFont typeface="+mj-lt"/>
                        <a:buAutoNum type="arabicPeriod"/>
                      </a:pPr>
                      <a:r>
                        <a:rPr lang="en-US" sz="2400" dirty="0" smtClean="0"/>
                        <a:t>Circuit</a:t>
                      </a:r>
                      <a:r>
                        <a:rPr lang="en-US" sz="2400" baseline="0" dirty="0" smtClean="0"/>
                        <a:t> Switching </a:t>
                      </a:r>
                      <a:r>
                        <a:rPr lang="si-LK" sz="2400" baseline="0" dirty="0" smtClean="0"/>
                        <a:t>වලි දී වෙන් කල සර්කිට් එකක් කාර්ය අවසන් වන තුරු වෙනත් කාර්යක් සඳහා භාවිතා කල නොහැකිය. නමුත් </a:t>
                      </a:r>
                      <a:r>
                        <a:rPr lang="en-US" sz="2400" baseline="0" dirty="0" smtClean="0"/>
                        <a:t>packet Switching </a:t>
                      </a:r>
                      <a:r>
                        <a:rPr lang="si-LK" sz="2400" baseline="0" dirty="0" smtClean="0"/>
                        <a:t>වල දී එසේ නොවේ. එමනිසා කාර්යක්ෂමතාවය ඉතා ඉහල වේ.</a:t>
                      </a:r>
                      <a:endParaRPr lang="en-US" sz="2400" dirty="0"/>
                    </a:p>
                  </a:txBody>
                  <a:tcPr/>
                </a:tc>
                <a:extLst>
                  <a:ext uri="{0D108BD9-81ED-4DB2-BD59-A6C34878D82A}">
                    <a16:rowId xmlns="" xmlns:a16="http://schemas.microsoft.com/office/drawing/2014/main" val="10001"/>
                  </a:ext>
                </a:extLst>
              </a:tr>
              <a:tr h="1137851">
                <a:tc>
                  <a:txBody>
                    <a:bodyPr/>
                    <a:lstStyle/>
                    <a:p>
                      <a:pPr marL="342900" indent="-342900">
                        <a:lnSpc>
                          <a:spcPct val="100000"/>
                        </a:lnSpc>
                        <a:buFont typeface="+mj-lt"/>
                        <a:buAutoNum type="arabicPeriod" startAt="2"/>
                      </a:pPr>
                      <a:r>
                        <a:rPr lang="en-US" sz="2400" dirty="0" smtClean="0"/>
                        <a:t>Packet</a:t>
                      </a:r>
                      <a:r>
                        <a:rPr lang="en-US" sz="2400" baseline="0" dirty="0" smtClean="0"/>
                        <a:t> Switching </a:t>
                      </a:r>
                      <a:r>
                        <a:rPr lang="si-LK" sz="2400" baseline="0" dirty="0" smtClean="0"/>
                        <a:t>වල දී විවිධ මාර්ග භාවිතා කරන බැවින් එක් මාර්ගයක සම්බන්ධතාවය බිඳ වැටුනහොත් සියළුම දත්ත අපතේ නොයයි.</a:t>
                      </a:r>
                      <a:endParaRPr lang="en-US" sz="2400" dirty="0"/>
                    </a:p>
                  </a:txBody>
                  <a:tcPr/>
                </a:tc>
                <a:extLst>
                  <a:ext uri="{0D108BD9-81ED-4DB2-BD59-A6C34878D82A}">
                    <a16:rowId xmlns="" xmlns:a16="http://schemas.microsoft.com/office/drawing/2014/main" val="10002"/>
                  </a:ext>
                </a:extLst>
              </a:tr>
              <a:tr h="1137851">
                <a:tc>
                  <a:txBody>
                    <a:bodyPr/>
                    <a:lstStyle/>
                    <a:p>
                      <a:pPr marL="342900" indent="-342900">
                        <a:lnSpc>
                          <a:spcPct val="100000"/>
                        </a:lnSpc>
                        <a:buFont typeface="+mj-lt"/>
                        <a:buAutoNum type="arabicPeriod" startAt="3"/>
                      </a:pPr>
                      <a:r>
                        <a:rPr lang="en-US" sz="2400" dirty="0" smtClean="0"/>
                        <a:t>Circuit Switching</a:t>
                      </a:r>
                      <a:r>
                        <a:rPr lang="en-US" sz="2400" baseline="0" dirty="0" smtClean="0"/>
                        <a:t> </a:t>
                      </a:r>
                      <a:r>
                        <a:rPr lang="si-LK" sz="2400" dirty="0" smtClean="0"/>
                        <a:t>බිල් ගෙවීමේ</a:t>
                      </a:r>
                      <a:r>
                        <a:rPr lang="si-LK" sz="2400" baseline="0" dirty="0" smtClean="0"/>
                        <a:t> දී </a:t>
                      </a:r>
                      <a:r>
                        <a:rPr lang="en-US" sz="2400" baseline="0" dirty="0" smtClean="0"/>
                        <a:t>Sender </a:t>
                      </a:r>
                      <a:r>
                        <a:rPr lang="si-LK" sz="2400" baseline="0" dirty="0" smtClean="0"/>
                        <a:t>සහ </a:t>
                      </a:r>
                      <a:r>
                        <a:rPr lang="en-US" sz="2400" baseline="0" dirty="0" smtClean="0"/>
                        <a:t>receiver </a:t>
                      </a:r>
                      <a:r>
                        <a:rPr lang="si-LK" sz="2400" baseline="0" dirty="0" smtClean="0"/>
                        <a:t>අතර දුරත් කාලයත් භාවිතා කරයි. </a:t>
                      </a:r>
                      <a:r>
                        <a:rPr lang="en-US" sz="2400" baseline="0" dirty="0" smtClean="0"/>
                        <a:t>Packet Switching </a:t>
                      </a:r>
                      <a:r>
                        <a:rPr lang="si-LK" sz="2400" baseline="0" dirty="0" smtClean="0"/>
                        <a:t>වල දී එසේ නොවේ. (දිස්ත්‍රික්කය තුල, දිස්ත්‍රික්කයෙන් පිට හා පිටරට)</a:t>
                      </a:r>
                      <a:endParaRPr lang="en-US" sz="2400" dirty="0"/>
                    </a:p>
                  </a:txBody>
                  <a:tcPr/>
                </a:tc>
                <a:extLst>
                  <a:ext uri="{0D108BD9-81ED-4DB2-BD59-A6C34878D82A}">
                    <a16:rowId xmlns="" xmlns:a16="http://schemas.microsoft.com/office/drawing/2014/main" val="10003"/>
                  </a:ext>
                </a:extLst>
              </a:tr>
              <a:tr h="600636">
                <a:tc>
                  <a:txBody>
                    <a:bodyPr/>
                    <a:lstStyle/>
                    <a:p>
                      <a:pPr marL="342900" indent="-342900">
                        <a:lnSpc>
                          <a:spcPct val="100000"/>
                        </a:lnSpc>
                        <a:buFont typeface="+mj-lt"/>
                        <a:buAutoNum type="arabicPeriod" startAt="4"/>
                      </a:pPr>
                      <a:r>
                        <a:rPr lang="en-US" sz="2400" dirty="0" smtClean="0"/>
                        <a:t>Data Communication </a:t>
                      </a:r>
                      <a:r>
                        <a:rPr lang="si-LK" sz="2400" dirty="0" smtClean="0"/>
                        <a:t>සඳහා</a:t>
                      </a:r>
                      <a:r>
                        <a:rPr lang="si-LK" sz="2400" baseline="0" dirty="0" smtClean="0"/>
                        <a:t> </a:t>
                      </a:r>
                      <a:r>
                        <a:rPr lang="en-US" sz="2400" baseline="0" dirty="0" smtClean="0"/>
                        <a:t>Packet Switching </a:t>
                      </a:r>
                      <a:r>
                        <a:rPr lang="si-LK" sz="2400" baseline="0" dirty="0" smtClean="0"/>
                        <a:t>භාවිතා කරයි.</a:t>
                      </a:r>
                      <a:endParaRPr lang="en-US" sz="2400" dirty="0"/>
                    </a:p>
                  </a:txBody>
                  <a:tcPr/>
                </a:tc>
                <a:extLst>
                  <a:ext uri="{0D108BD9-81ED-4DB2-BD59-A6C34878D82A}">
                    <a16:rowId xmlns="" xmlns:a16="http://schemas.microsoft.com/office/drawing/2014/main" val="10004"/>
                  </a:ext>
                </a:extLst>
              </a:tr>
              <a:tr h="600636">
                <a:tc>
                  <a:txBody>
                    <a:bodyPr/>
                    <a:lstStyle/>
                    <a:p>
                      <a:pPr marL="342900" indent="-342900">
                        <a:lnSpc>
                          <a:spcPct val="100000"/>
                        </a:lnSpc>
                        <a:buFont typeface="+mj-lt"/>
                        <a:buAutoNum type="arabicPeriod" startAt="5"/>
                      </a:pPr>
                      <a:r>
                        <a:rPr lang="en-US" sz="2400" dirty="0" smtClean="0"/>
                        <a:t>PS </a:t>
                      </a:r>
                      <a:r>
                        <a:rPr lang="si-LK" sz="2400" dirty="0" smtClean="0"/>
                        <a:t>වල</a:t>
                      </a:r>
                      <a:r>
                        <a:rPr lang="si-LK" sz="2400" baseline="0" dirty="0" smtClean="0"/>
                        <a:t> දී </a:t>
                      </a:r>
                      <a:r>
                        <a:rPr lang="si-LK" sz="2400" dirty="0" smtClean="0"/>
                        <a:t>විවිධ </a:t>
                      </a:r>
                      <a:r>
                        <a:rPr lang="en-US" sz="2400" dirty="0" smtClean="0"/>
                        <a:t>Bandwidth</a:t>
                      </a:r>
                      <a:r>
                        <a:rPr lang="en-US" sz="2400" baseline="0" dirty="0" smtClean="0"/>
                        <a:t> </a:t>
                      </a:r>
                      <a:r>
                        <a:rPr lang="si-LK" sz="2400" baseline="0" dirty="0" smtClean="0"/>
                        <a:t>භාවිතා කරයි. </a:t>
                      </a:r>
                      <a:r>
                        <a:rPr lang="en-US" sz="2400" baseline="0" dirty="0" smtClean="0"/>
                        <a:t>CS </a:t>
                      </a:r>
                      <a:r>
                        <a:rPr lang="si-LK" sz="2400" baseline="0" dirty="0" smtClean="0"/>
                        <a:t>වල දී ස්ථිර වේ</a:t>
                      </a:r>
                      <a:endParaRPr lang="en-US" sz="2400" dirty="0"/>
                    </a:p>
                  </a:txBody>
                  <a:tcPr/>
                </a:tc>
                <a:extLst>
                  <a:ext uri="{0D108BD9-81ED-4DB2-BD59-A6C34878D82A}">
                    <a16:rowId xmlns="" xmlns:a16="http://schemas.microsoft.com/office/drawing/2014/main" val="10005"/>
                  </a:ext>
                </a:extLst>
              </a:tr>
              <a:tr h="1137851">
                <a:tc>
                  <a:txBody>
                    <a:bodyPr/>
                    <a:lstStyle/>
                    <a:p>
                      <a:pPr marL="342900" indent="-342900">
                        <a:lnSpc>
                          <a:spcPct val="100000"/>
                        </a:lnSpc>
                        <a:buFont typeface="+mj-lt"/>
                        <a:buAutoNum type="arabicPeriod" startAt="6"/>
                      </a:pPr>
                      <a:r>
                        <a:rPr lang="en-US" sz="2400" dirty="0" smtClean="0"/>
                        <a:t>Packet Switching </a:t>
                      </a:r>
                      <a:r>
                        <a:rPr lang="si-LK" sz="2400" dirty="0" smtClean="0"/>
                        <a:t>වල දී සමහර </a:t>
                      </a:r>
                      <a:r>
                        <a:rPr lang="en-US" sz="2400" dirty="0" smtClean="0"/>
                        <a:t>Packets </a:t>
                      </a:r>
                      <a:r>
                        <a:rPr lang="si-LK" sz="2400" dirty="0" smtClean="0"/>
                        <a:t>ගමනාන්තයට ලඟා නොවී විනාශ විය හැකිය.</a:t>
                      </a:r>
                    </a:p>
                    <a:p>
                      <a:pPr marL="342900" marR="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lang="en-US" sz="2400" dirty="0" smtClean="0"/>
                        <a:t>Packet Switching </a:t>
                      </a:r>
                      <a:r>
                        <a:rPr lang="si-LK" sz="2400" dirty="0" smtClean="0"/>
                        <a:t>වල දී </a:t>
                      </a:r>
                      <a:r>
                        <a:rPr lang="en-US" sz="2400" dirty="0" smtClean="0"/>
                        <a:t>Nodes</a:t>
                      </a:r>
                      <a:r>
                        <a:rPr lang="en-US" sz="2400" baseline="0" dirty="0" smtClean="0"/>
                        <a:t> </a:t>
                      </a:r>
                      <a:r>
                        <a:rPr lang="si-LK" sz="2400" baseline="0" dirty="0" smtClean="0"/>
                        <a:t>වල ධාරිතාවයෙන් ඉහල මතකයක් අවශ්‍යය වේ.</a:t>
                      </a:r>
                      <a:endParaRPr lang="en-US" sz="2400" dirty="0" smtClean="0"/>
                    </a:p>
                  </a:txBody>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2619032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Switching</a:t>
            </a:r>
            <a:endParaRPr lang="en-US" dirty="0"/>
          </a:p>
        </p:txBody>
      </p:sp>
      <p:pic>
        <p:nvPicPr>
          <p:cNvPr id="4" name="Picture 3"/>
          <p:cNvPicPr>
            <a:picLocks noChangeAspect="1"/>
          </p:cNvPicPr>
          <p:nvPr/>
        </p:nvPicPr>
        <p:blipFill>
          <a:blip r:embed="rId3"/>
          <a:stretch>
            <a:fillRect/>
          </a:stretch>
        </p:blipFill>
        <p:spPr>
          <a:xfrm>
            <a:off x="838204" y="1376722"/>
            <a:ext cx="7419665" cy="3318111"/>
          </a:xfrm>
          <a:prstGeom prst="rect">
            <a:avLst/>
          </a:prstGeom>
        </p:spPr>
      </p:pic>
      <p:sp>
        <p:nvSpPr>
          <p:cNvPr id="5" name="TextBox 4"/>
          <p:cNvSpPr txBox="1"/>
          <p:nvPr/>
        </p:nvSpPr>
        <p:spPr>
          <a:xfrm>
            <a:off x="838200" y="5078642"/>
            <a:ext cx="10774680" cy="1569660"/>
          </a:xfrm>
          <a:prstGeom prst="rect">
            <a:avLst/>
          </a:prstGeom>
          <a:noFill/>
        </p:spPr>
        <p:txBody>
          <a:bodyPr wrap="square" rtlCol="0">
            <a:spAutoFit/>
          </a:bodyPr>
          <a:lstStyle/>
          <a:p>
            <a:r>
              <a:rPr lang="si-LK" sz="2400" dirty="0"/>
              <a:t>පැකට් එකක විශාලත්වය නියත වේ.</a:t>
            </a:r>
          </a:p>
          <a:p>
            <a:r>
              <a:rPr lang="si-LK" sz="2400" dirty="0"/>
              <a:t>දත්ත සම්ප්‍රේෂනය සඳහා සර්කිට් ස්විචිං ක්‍රමය භාවිතා කලද මෙය </a:t>
            </a:r>
            <a:r>
              <a:rPr lang="en-US" sz="2400" dirty="0"/>
              <a:t>Virtual Circuit </a:t>
            </a:r>
            <a:r>
              <a:rPr lang="si-LK" sz="2400" dirty="0"/>
              <a:t>එකකි.</a:t>
            </a:r>
          </a:p>
          <a:p>
            <a:r>
              <a:rPr lang="en-US" sz="2400" dirty="0"/>
              <a:t>ATM </a:t>
            </a:r>
            <a:r>
              <a:rPr lang="si-LK" sz="2400" dirty="0"/>
              <a:t>තාක්ෂනය භාවිතා කරයි</a:t>
            </a:r>
            <a:r>
              <a:rPr lang="si-LK" sz="2400" dirty="0" smtClean="0"/>
              <a:t>.</a:t>
            </a:r>
            <a:r>
              <a:rPr lang="en-US" sz="2400" dirty="0"/>
              <a:t> (Asynchronous Transmission Mode </a:t>
            </a:r>
            <a:r>
              <a:rPr lang="en-US" sz="2400" dirty="0" smtClean="0"/>
              <a:t>)</a:t>
            </a:r>
          </a:p>
          <a:p>
            <a:r>
              <a:rPr lang="en-US" sz="2400" dirty="0"/>
              <a:t>connection-oriented packet-switched network</a:t>
            </a:r>
            <a:r>
              <a:rPr lang="en-US" sz="2000" dirty="0"/>
              <a:t>.</a:t>
            </a:r>
            <a:endParaRPr lang="si-LK" sz="2000" dirty="0"/>
          </a:p>
        </p:txBody>
      </p:sp>
      <p:pic>
        <p:nvPicPr>
          <p:cNvPr id="6" name="Picture 5"/>
          <p:cNvPicPr>
            <a:picLocks noChangeAspect="1"/>
          </p:cNvPicPr>
          <p:nvPr/>
        </p:nvPicPr>
        <p:blipFill>
          <a:blip r:embed="rId4"/>
          <a:stretch>
            <a:fillRect/>
          </a:stretch>
        </p:blipFill>
        <p:spPr>
          <a:xfrm>
            <a:off x="9010142" y="1917513"/>
            <a:ext cx="2982036" cy="2236527"/>
          </a:xfrm>
          <a:prstGeom prst="rect">
            <a:avLst/>
          </a:prstGeom>
        </p:spPr>
      </p:pic>
    </p:spTree>
    <p:extLst>
      <p:ext uri="{BB962C8B-B14F-4D97-AF65-F5344CB8AC3E}">
        <p14:creationId xmlns:p14="http://schemas.microsoft.com/office/powerpoint/2010/main" val="259003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369"/>
            <a:ext cx="10515600" cy="611905"/>
          </a:xfrm>
        </p:spPr>
        <p:txBody>
          <a:bodyPr>
            <a:normAutofit/>
          </a:bodyPr>
          <a:lstStyle/>
          <a:p>
            <a:pPr algn="ctr"/>
            <a:r>
              <a:rPr lang="en-US" sz="3600" dirty="0"/>
              <a:t>Message Switching</a:t>
            </a:r>
          </a:p>
        </p:txBody>
      </p:sp>
      <p:sp>
        <p:nvSpPr>
          <p:cNvPr id="3" name="Content Placeholder 2"/>
          <p:cNvSpPr>
            <a:spLocks noGrp="1"/>
          </p:cNvSpPr>
          <p:nvPr>
            <p:ph idx="1"/>
          </p:nvPr>
        </p:nvSpPr>
        <p:spPr>
          <a:xfrm>
            <a:off x="412185" y="1027133"/>
            <a:ext cx="11336055" cy="2946791"/>
          </a:xfrm>
        </p:spPr>
        <p:txBody>
          <a:bodyPr>
            <a:normAutofit/>
          </a:bodyPr>
          <a:lstStyle/>
          <a:p>
            <a:r>
              <a:rPr lang="si-LK" sz="3000" dirty="0"/>
              <a:t>සම්පූර්ණ පනිවිඩයම එක් ඒකකයක් ලෙස සලකා සම්ප්‍රේෂණය කරයි.</a:t>
            </a:r>
          </a:p>
          <a:p>
            <a:r>
              <a:rPr lang="si-LK" sz="3000" dirty="0"/>
              <a:t>සම්ප්‍රේෂණ මාර්ගයේ පවත්නා අවහිරතා සියල්ල ඉවත් වූ විට ම සම්පූර්ණ පනිවිඩයම සම්ප්‍රේෂනය වේ.</a:t>
            </a:r>
            <a:endParaRPr lang="en-US" sz="3000" dirty="0"/>
          </a:p>
          <a:p>
            <a:r>
              <a:rPr lang="en-US" sz="3000" dirty="0"/>
              <a:t>'store-and-forward' network. </a:t>
            </a:r>
          </a:p>
          <a:p>
            <a:pPr marL="0" indent="0">
              <a:buNone/>
            </a:pPr>
            <a:r>
              <a:rPr lang="en-US" sz="3000" dirty="0"/>
              <a:t>	Ex:- Email, Telex</a:t>
            </a:r>
          </a:p>
          <a:p>
            <a:pPr marL="0" indent="0">
              <a:buNone/>
            </a:pPr>
            <a:endParaRPr lang="en-US" dirty="0"/>
          </a:p>
        </p:txBody>
      </p:sp>
      <p:pic>
        <p:nvPicPr>
          <p:cNvPr id="5" name="Picture 4"/>
          <p:cNvPicPr>
            <a:picLocks noChangeAspect="1"/>
          </p:cNvPicPr>
          <p:nvPr/>
        </p:nvPicPr>
        <p:blipFill>
          <a:blip r:embed="rId3"/>
          <a:stretch>
            <a:fillRect/>
          </a:stretch>
        </p:blipFill>
        <p:spPr>
          <a:xfrm>
            <a:off x="5285988" y="2439009"/>
            <a:ext cx="6875433" cy="3936743"/>
          </a:xfrm>
          <a:prstGeom prst="rect">
            <a:avLst/>
          </a:prstGeom>
        </p:spPr>
      </p:pic>
    </p:spTree>
    <p:extLst>
      <p:ext uri="{BB962C8B-B14F-4D97-AF65-F5344CB8AC3E}">
        <p14:creationId xmlns:p14="http://schemas.microsoft.com/office/powerpoint/2010/main" val="15057700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191" y="100082"/>
            <a:ext cx="10515600" cy="734805"/>
          </a:xfrm>
        </p:spPr>
        <p:txBody>
          <a:bodyPr>
            <a:normAutofit/>
          </a:bodyPr>
          <a:lstStyle/>
          <a:p>
            <a:pPr algn="ctr"/>
            <a:r>
              <a:rPr lang="en-US" sz="3200" dirty="0"/>
              <a:t>Computer Networks?</a:t>
            </a:r>
          </a:p>
        </p:txBody>
      </p:sp>
      <p:sp>
        <p:nvSpPr>
          <p:cNvPr id="3" name="Content Placeholder 2"/>
          <p:cNvSpPr>
            <a:spLocks noGrp="1"/>
          </p:cNvSpPr>
          <p:nvPr>
            <p:ph idx="1"/>
          </p:nvPr>
        </p:nvSpPr>
        <p:spPr>
          <a:xfrm>
            <a:off x="308115" y="1096756"/>
            <a:ext cx="6768547" cy="4351339"/>
          </a:xfrm>
        </p:spPr>
        <p:txBody>
          <a:bodyPr/>
          <a:lstStyle/>
          <a:p>
            <a:pPr>
              <a:lnSpc>
                <a:spcPct val="150000"/>
              </a:lnSpc>
            </a:pPr>
            <a:r>
              <a:rPr lang="si-LK" dirty="0" smtClean="0"/>
              <a:t>සන්නිවේදන කාර්යන් ඉතා කාර්යක්ෂම කර ගැනීමත්, දෘඩාංග හා මෘදුකාංග හුවමාරු කර ගැනීමත් අරමුණ කරගෙන පරිගණක 2ක් හෝ ඊට වැඩි සංඛ්‍යාවක් සම්ප්‍රේෂණ මාධ්‍යක් මගින් එකිනෙක සම්බන්ධ කර නිර්මාණය කරගන්නා ඒකකයක් පරිගණක ජාලයක් ලෙස හඳුන්වයි.</a:t>
            </a:r>
          </a:p>
          <a:p>
            <a:endParaRPr lang="en-US" dirty="0"/>
          </a:p>
        </p:txBody>
      </p:sp>
      <p:grpSp>
        <p:nvGrpSpPr>
          <p:cNvPr id="27" name="Group 26"/>
          <p:cNvGrpSpPr/>
          <p:nvPr/>
        </p:nvGrpSpPr>
        <p:grpSpPr>
          <a:xfrm>
            <a:off x="7330112" y="1828076"/>
            <a:ext cx="4623353" cy="3765792"/>
            <a:chOff x="7330108" y="1828076"/>
            <a:chExt cx="4623353" cy="3765792"/>
          </a:xfrm>
        </p:grpSpPr>
        <p:sp>
          <p:nvSpPr>
            <p:cNvPr id="4" name="Rectangle 3"/>
            <p:cNvSpPr/>
            <p:nvPr/>
          </p:nvSpPr>
          <p:spPr>
            <a:xfrm>
              <a:off x="9074425" y="3392556"/>
              <a:ext cx="1272210" cy="3445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Switch/Hub</a:t>
              </a:r>
            </a:p>
          </p:txBody>
        </p:sp>
        <p:sp>
          <p:nvSpPr>
            <p:cNvPr id="5" name="Rectangle 4"/>
            <p:cNvSpPr/>
            <p:nvPr/>
          </p:nvSpPr>
          <p:spPr>
            <a:xfrm>
              <a:off x="9942443" y="1828076"/>
              <a:ext cx="808383"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t>Computer 2</a:t>
              </a:r>
              <a:endParaRPr lang="en-US" dirty="0"/>
            </a:p>
          </p:txBody>
        </p:sp>
        <p:sp>
          <p:nvSpPr>
            <p:cNvPr id="6" name="Rectangle 5"/>
            <p:cNvSpPr/>
            <p:nvPr/>
          </p:nvSpPr>
          <p:spPr>
            <a:xfrm>
              <a:off x="10774017" y="4147932"/>
              <a:ext cx="808383"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Router</a:t>
              </a:r>
              <a:endParaRPr lang="en-US" sz="1100" dirty="0"/>
            </a:p>
          </p:txBody>
        </p:sp>
        <p:sp>
          <p:nvSpPr>
            <p:cNvPr id="7" name="Rectangle 6"/>
            <p:cNvSpPr/>
            <p:nvPr/>
          </p:nvSpPr>
          <p:spPr>
            <a:xfrm>
              <a:off x="8443289" y="4984268"/>
              <a:ext cx="808383"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Printer</a:t>
              </a:r>
              <a:endParaRPr lang="en-US" sz="1000" dirty="0"/>
            </a:p>
          </p:txBody>
        </p:sp>
        <p:sp>
          <p:nvSpPr>
            <p:cNvPr id="8" name="Rectangle 7"/>
            <p:cNvSpPr/>
            <p:nvPr/>
          </p:nvSpPr>
          <p:spPr>
            <a:xfrm>
              <a:off x="7330108" y="2544417"/>
              <a:ext cx="952502"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t>Computer 1</a:t>
              </a:r>
            </a:p>
          </p:txBody>
        </p:sp>
        <p:cxnSp>
          <p:nvCxnSpPr>
            <p:cNvPr id="10" name="Straight Connector 9"/>
            <p:cNvCxnSpPr>
              <a:endCxn id="5" idx="2"/>
            </p:cNvCxnSpPr>
            <p:nvPr/>
          </p:nvCxnSpPr>
          <p:spPr>
            <a:xfrm flipV="1">
              <a:off x="9766852" y="2437676"/>
              <a:ext cx="579783" cy="954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766852" y="3737113"/>
              <a:ext cx="1007165" cy="610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7" idx="0"/>
            </p:cNvCxnSpPr>
            <p:nvPr/>
          </p:nvCxnSpPr>
          <p:spPr>
            <a:xfrm flipH="1">
              <a:off x="8847481" y="3737113"/>
              <a:ext cx="404191" cy="1247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138490" y="3154017"/>
              <a:ext cx="935935" cy="238539"/>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136254" y="2626955"/>
              <a:ext cx="1817207" cy="338554"/>
            </a:xfrm>
            <a:prstGeom prst="rect">
              <a:avLst/>
            </a:prstGeom>
            <a:noFill/>
          </p:spPr>
          <p:txBody>
            <a:bodyPr wrap="square" rtlCol="0">
              <a:spAutoFit/>
            </a:bodyPr>
            <a:lstStyle/>
            <a:p>
              <a:r>
                <a:rPr lang="en-US" sz="1600" dirty="0"/>
                <a:t>Transmission Media</a:t>
              </a:r>
            </a:p>
          </p:txBody>
        </p:sp>
      </p:grpSp>
    </p:spTree>
    <p:extLst>
      <p:ext uri="{BB962C8B-B14F-4D97-AF65-F5344CB8AC3E}">
        <p14:creationId xmlns:p14="http://schemas.microsoft.com/office/powerpoint/2010/main" val="263914604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8059"/>
          </a:xfrm>
        </p:spPr>
        <p:txBody>
          <a:bodyPr/>
          <a:lstStyle/>
          <a:p>
            <a:pPr algn="ctr"/>
            <a:r>
              <a:rPr lang="si-LK" dirty="0" smtClean="0"/>
              <a:t>පරිගණක ජාල වල අවශ්‍යතාවය</a:t>
            </a:r>
            <a:endParaRPr lang="en-US" dirty="0"/>
          </a:p>
        </p:txBody>
      </p:sp>
      <p:pic>
        <p:nvPicPr>
          <p:cNvPr id="5" name="Picture 4"/>
          <p:cNvPicPr>
            <a:picLocks noChangeAspect="1"/>
          </p:cNvPicPr>
          <p:nvPr/>
        </p:nvPicPr>
        <p:blipFill>
          <a:blip r:embed="rId3"/>
          <a:stretch>
            <a:fillRect/>
          </a:stretch>
        </p:blipFill>
        <p:spPr>
          <a:xfrm>
            <a:off x="2421130" y="1360585"/>
            <a:ext cx="6872999" cy="4657527"/>
          </a:xfrm>
          <a:prstGeom prst="rect">
            <a:avLst/>
          </a:prstGeom>
        </p:spPr>
      </p:pic>
    </p:spTree>
    <p:extLst>
      <p:ext uri="{BB962C8B-B14F-4D97-AF65-F5344CB8AC3E}">
        <p14:creationId xmlns:p14="http://schemas.microsoft.com/office/powerpoint/2010/main" val="42843911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615536"/>
          </a:xfrm>
        </p:spPr>
        <p:txBody>
          <a:bodyPr>
            <a:normAutofit/>
          </a:bodyPr>
          <a:lstStyle/>
          <a:p>
            <a:pPr algn="ctr"/>
            <a:r>
              <a:rPr lang="en-US" sz="3200" dirty="0"/>
              <a:t>Types of Networks - </a:t>
            </a:r>
            <a:r>
              <a:rPr lang="si-LK" sz="3200" dirty="0"/>
              <a:t>පරිගණක ජාල වර්ග</a:t>
            </a:r>
            <a:endParaRPr lang="en-US" sz="3200" dirty="0"/>
          </a:p>
        </p:txBody>
      </p:sp>
      <p:sp>
        <p:nvSpPr>
          <p:cNvPr id="3" name="Content Placeholder 2"/>
          <p:cNvSpPr>
            <a:spLocks noGrp="1"/>
          </p:cNvSpPr>
          <p:nvPr>
            <p:ph idx="1"/>
          </p:nvPr>
        </p:nvSpPr>
        <p:spPr>
          <a:xfrm>
            <a:off x="545000" y="1322041"/>
            <a:ext cx="11102009" cy="5158272"/>
          </a:xfrm>
        </p:spPr>
        <p:txBody>
          <a:bodyPr/>
          <a:lstStyle/>
          <a:p>
            <a:r>
              <a:rPr lang="si-LK" dirty="0" smtClean="0"/>
              <a:t>පරිගණක ජාල භෞතිකව පිහිටුවා ඇති ආකාරය අනුව ප්‍රධාන වර්ග 5 කි.</a:t>
            </a:r>
          </a:p>
          <a:p>
            <a:pPr lvl="1" indent="-457189">
              <a:lnSpc>
                <a:spcPct val="150000"/>
              </a:lnSpc>
              <a:buFont typeface="+mj-lt"/>
              <a:buAutoNum type="arabicPeriod"/>
            </a:pPr>
            <a:r>
              <a:rPr lang="en-US" sz="2800" dirty="0"/>
              <a:t>Local Area Network (LAN)</a:t>
            </a:r>
            <a:r>
              <a:rPr lang="si-LK" sz="2800" dirty="0"/>
              <a:t>  </a:t>
            </a:r>
            <a:endParaRPr lang="en-US" sz="2800" dirty="0"/>
          </a:p>
          <a:p>
            <a:pPr lvl="1" indent="-457189">
              <a:lnSpc>
                <a:spcPct val="150000"/>
              </a:lnSpc>
              <a:buFont typeface="+mj-lt"/>
              <a:buAutoNum type="arabicPeriod"/>
            </a:pPr>
            <a:r>
              <a:rPr lang="en-US" sz="2800" dirty="0"/>
              <a:t>Metropolitan Area Network (MAN)</a:t>
            </a:r>
          </a:p>
          <a:p>
            <a:pPr lvl="1" indent="-457189">
              <a:lnSpc>
                <a:spcPct val="150000"/>
              </a:lnSpc>
              <a:buFont typeface="+mj-lt"/>
              <a:buAutoNum type="arabicPeriod"/>
            </a:pPr>
            <a:r>
              <a:rPr lang="en-US" sz="2800" dirty="0"/>
              <a:t>Wide Area Network (WAN</a:t>
            </a:r>
            <a:r>
              <a:rPr lang="en-US" sz="2800" dirty="0" smtClean="0"/>
              <a:t>)</a:t>
            </a:r>
            <a:endParaRPr lang="en-US" sz="2800" dirty="0"/>
          </a:p>
        </p:txBody>
      </p:sp>
    </p:spTree>
    <p:extLst>
      <p:ext uri="{BB962C8B-B14F-4D97-AF65-F5344CB8AC3E}">
        <p14:creationId xmlns:p14="http://schemas.microsoft.com/office/powerpoint/2010/main" val="44987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674535"/>
          </a:xfrm>
        </p:spPr>
        <p:txBody>
          <a:bodyPr>
            <a:normAutofit fontScale="90000"/>
          </a:bodyPr>
          <a:lstStyle/>
          <a:p>
            <a:pPr algn="ctr"/>
            <a:r>
              <a:rPr lang="en-US" dirty="0" smtClean="0"/>
              <a:t>LAN</a:t>
            </a:r>
            <a:r>
              <a:rPr lang="si-LK" dirty="0" smtClean="0"/>
              <a:t> – </a:t>
            </a:r>
            <a:r>
              <a:rPr lang="en-US" dirty="0" smtClean="0"/>
              <a:t>Local Area Network</a:t>
            </a:r>
            <a:r>
              <a:rPr lang="si-LK" dirty="0"/>
              <a:t> (ස්ථානීය ප්‍රදේශ ජා</a:t>
            </a:r>
            <a:r>
              <a:rPr lang="si-LK" dirty="0" smtClean="0"/>
              <a:t>ල) </a:t>
            </a:r>
            <a:endParaRPr lang="en-US" dirty="0"/>
          </a:p>
        </p:txBody>
      </p:sp>
      <p:pic>
        <p:nvPicPr>
          <p:cNvPr id="4" name="Picture 3"/>
          <p:cNvPicPr>
            <a:picLocks noChangeAspect="1"/>
          </p:cNvPicPr>
          <p:nvPr/>
        </p:nvPicPr>
        <p:blipFill>
          <a:blip r:embed="rId3"/>
          <a:stretch>
            <a:fillRect/>
          </a:stretch>
        </p:blipFill>
        <p:spPr>
          <a:xfrm>
            <a:off x="6892360" y="1365193"/>
            <a:ext cx="5127755" cy="3845816"/>
          </a:xfrm>
          <a:prstGeom prst="rect">
            <a:avLst/>
          </a:prstGeom>
        </p:spPr>
      </p:pic>
      <p:sp>
        <p:nvSpPr>
          <p:cNvPr id="5" name="Content Placeholder 2"/>
          <p:cNvSpPr txBox="1">
            <a:spLocks/>
          </p:cNvSpPr>
          <p:nvPr/>
        </p:nvSpPr>
        <p:spPr>
          <a:xfrm>
            <a:off x="480395" y="1039663"/>
            <a:ext cx="5854148" cy="4927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si-LK" dirty="0"/>
              <a:t>සේවා දායක පරිගණකයක් හෝ වෙනත් මධ්‍යගත උපාංගයක් වටා පරිගනක හෝ ජාලගත උපාංග ස්ථාපනය කර වෙන්වූ භූගෝලීය ප්‍රදේශයක පිහිටුවා ඇති පරිගනක ජාල</a:t>
            </a:r>
            <a:endParaRPr lang="en-US" dirty="0"/>
          </a:p>
          <a:p>
            <a:pPr>
              <a:lnSpc>
                <a:spcPct val="150000"/>
              </a:lnSpc>
            </a:pPr>
            <a:r>
              <a:rPr lang="si-LK" dirty="0"/>
              <a:t>කාර්යාලයක්, පාසලක්, විශ්ව විද්‍යාලයක්</a:t>
            </a:r>
            <a:endParaRPr lang="en-US" dirty="0"/>
          </a:p>
          <a:p>
            <a:r>
              <a:rPr lang="en-US" dirty="0"/>
              <a:t>LAN </a:t>
            </a:r>
            <a:r>
              <a:rPr lang="si-LK" dirty="0"/>
              <a:t>එකක වාසි මොනවාද?</a:t>
            </a:r>
            <a:endParaRPr lang="en-US" dirty="0"/>
          </a:p>
        </p:txBody>
      </p:sp>
    </p:spTree>
    <p:extLst>
      <p:ext uri="{BB962C8B-B14F-4D97-AF65-F5344CB8AC3E}">
        <p14:creationId xmlns:p14="http://schemas.microsoft.com/office/powerpoint/2010/main" val="275058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i-LK" dirty="0" smtClean="0"/>
              <a:t>පරිගණක ජාල වල වාසි</a:t>
            </a:r>
            <a:endParaRPr lang="en-US" dirty="0"/>
          </a:p>
        </p:txBody>
      </p:sp>
      <p:sp>
        <p:nvSpPr>
          <p:cNvPr id="3" name="Content Placeholder 2"/>
          <p:cNvSpPr>
            <a:spLocks noGrp="1"/>
          </p:cNvSpPr>
          <p:nvPr>
            <p:ph idx="1"/>
          </p:nvPr>
        </p:nvSpPr>
        <p:spPr/>
        <p:txBody>
          <a:bodyPr/>
          <a:lstStyle/>
          <a:p>
            <a:r>
              <a:rPr lang="si-LK" dirty="0" smtClean="0"/>
              <a:t>‍</a:t>
            </a:r>
            <a:r>
              <a:rPr lang="en-US" dirty="0" smtClean="0"/>
              <a:t>Hardware Sharing</a:t>
            </a:r>
          </a:p>
          <a:p>
            <a:r>
              <a:rPr lang="en-US" dirty="0" smtClean="0"/>
              <a:t>Software Sharing</a:t>
            </a:r>
          </a:p>
          <a:p>
            <a:r>
              <a:rPr lang="en-US" dirty="0" smtClean="0"/>
              <a:t>Data </a:t>
            </a:r>
            <a:r>
              <a:rPr lang="si-LK" dirty="0" smtClean="0"/>
              <a:t>හුවමාරු කර ගැනීම</a:t>
            </a:r>
            <a:r>
              <a:rPr lang="en-US" dirty="0" smtClean="0"/>
              <a:t> </a:t>
            </a:r>
          </a:p>
          <a:p>
            <a:r>
              <a:rPr lang="si-LK" dirty="0" smtClean="0"/>
              <a:t>ම්‍ධ්‍යගත පාලනය</a:t>
            </a:r>
          </a:p>
          <a:p>
            <a:r>
              <a:rPr lang="si-LK" dirty="0" smtClean="0"/>
              <a:t>දත්ත වල සුරක්ෂිතභාවය</a:t>
            </a:r>
          </a:p>
          <a:p>
            <a:r>
              <a:rPr lang="si-LK" dirty="0" smtClean="0"/>
              <a:t>දුරස්ථ පාලනය</a:t>
            </a:r>
          </a:p>
          <a:p>
            <a:r>
              <a:rPr lang="en-US" dirty="0" smtClean="0"/>
              <a:t>Email</a:t>
            </a:r>
            <a:endParaRPr lang="si-LK" dirty="0" smtClean="0"/>
          </a:p>
          <a:p>
            <a:r>
              <a:rPr lang="si-LK" dirty="0" smtClean="0"/>
              <a:t>අන්තර්ජාලය</a:t>
            </a:r>
            <a:endParaRPr lang="en-US" dirty="0" smtClean="0"/>
          </a:p>
          <a:p>
            <a:endParaRPr lang="en-US" dirty="0"/>
          </a:p>
        </p:txBody>
      </p:sp>
    </p:spTree>
    <p:extLst>
      <p:ext uri="{BB962C8B-B14F-4D97-AF65-F5344CB8AC3E}">
        <p14:creationId xmlns:p14="http://schemas.microsoft.com/office/powerpoint/2010/main" val="12584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i-LK" dirty="0"/>
              <a:t>පරිගණක ජාල වල අ</a:t>
            </a:r>
            <a:r>
              <a:rPr lang="si-LK" dirty="0" smtClean="0"/>
              <a:t>ව</a:t>
            </a:r>
            <a:r>
              <a:rPr lang="si-LK" dirty="0"/>
              <a:t>ාසි</a:t>
            </a:r>
            <a:endParaRPr lang="en-US" dirty="0"/>
          </a:p>
        </p:txBody>
      </p:sp>
      <p:sp>
        <p:nvSpPr>
          <p:cNvPr id="3" name="Content Placeholder 2"/>
          <p:cNvSpPr>
            <a:spLocks noGrp="1"/>
          </p:cNvSpPr>
          <p:nvPr>
            <p:ph idx="1"/>
          </p:nvPr>
        </p:nvSpPr>
        <p:spPr/>
        <p:txBody>
          <a:bodyPr/>
          <a:lstStyle/>
          <a:p>
            <a:r>
              <a:rPr lang="si-LK" dirty="0" smtClean="0"/>
              <a:t>සේවා දායක පරිගණකයේ හෝ ජාලයේ මධ්‍යගත උපාංගයේ දෝෂයක් නිසා පරිගණක ජාලයම අක්‍රීය වීම</a:t>
            </a:r>
          </a:p>
          <a:p>
            <a:pPr lvl="1"/>
            <a:r>
              <a:rPr lang="si-LK" dirty="0" smtClean="0"/>
              <a:t>බැංකුවල සහ කාර්යාලවල බොහෝ කාර්යන් නතරවීම</a:t>
            </a:r>
          </a:p>
          <a:p>
            <a:r>
              <a:rPr lang="si-LK" dirty="0" smtClean="0"/>
              <a:t>පරිගණක ජාලය මෙහෙය වීම සඳහා වෙනම කාර්ය මණ්ඩලයක් අවශ්‍ය වීම</a:t>
            </a:r>
          </a:p>
          <a:p>
            <a:r>
              <a:rPr lang="si-LK" dirty="0" smtClean="0"/>
              <a:t>බාහිර පුද්ගයන්ට පරිගණක වලට ඇතුල් වීමේ හැකියාව වැඩි බැවින් වැදගත් දත්ත සොරකම් කිරීම හා වෙනස් කිරීම </a:t>
            </a:r>
            <a:r>
              <a:rPr lang="en-US" dirty="0" smtClean="0"/>
              <a:t>(hack)</a:t>
            </a:r>
          </a:p>
          <a:p>
            <a:r>
              <a:rPr lang="si-LK" dirty="0" smtClean="0"/>
              <a:t>ජාලගත පරිශිලකයින් ගණන වැඩිවන විට දත්ත හුවමාරු වේගය අඩුවීම</a:t>
            </a:r>
          </a:p>
          <a:p>
            <a:r>
              <a:rPr lang="si-LK" dirty="0" smtClean="0"/>
              <a:t>පරිගනක ජාලගත කිරීම සඳහා අමතර පිරිවායක් අවශ්‍ය වීම </a:t>
            </a:r>
          </a:p>
          <a:p>
            <a:endParaRPr lang="en-US" dirty="0"/>
          </a:p>
        </p:txBody>
      </p:sp>
    </p:spTree>
    <p:extLst>
      <p:ext uri="{BB962C8B-B14F-4D97-AF65-F5344CB8AC3E}">
        <p14:creationId xmlns:p14="http://schemas.microsoft.com/office/powerpoint/2010/main" val="80140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89765"/>
            <a:ext cx="10515600" cy="987687"/>
          </a:xfrm>
        </p:spPr>
        <p:txBody>
          <a:bodyPr/>
          <a:lstStyle/>
          <a:p>
            <a:pPr algn="ctr"/>
            <a:r>
              <a:rPr lang="en-US" dirty="0" smtClean="0"/>
              <a:t>Network Models - </a:t>
            </a:r>
            <a:r>
              <a:rPr lang="si-LK" dirty="0" smtClean="0"/>
              <a:t>ජාල ආකෘති</a:t>
            </a:r>
            <a:endParaRPr lang="en-US" dirty="0"/>
          </a:p>
        </p:txBody>
      </p:sp>
      <p:sp>
        <p:nvSpPr>
          <p:cNvPr id="3" name="Content Placeholder 2"/>
          <p:cNvSpPr>
            <a:spLocks noGrp="1"/>
          </p:cNvSpPr>
          <p:nvPr>
            <p:ph idx="1"/>
          </p:nvPr>
        </p:nvSpPr>
        <p:spPr>
          <a:xfrm>
            <a:off x="499998" y="1312057"/>
            <a:ext cx="11223429" cy="3948875"/>
          </a:xfrm>
        </p:spPr>
        <p:txBody>
          <a:bodyPr/>
          <a:lstStyle/>
          <a:p>
            <a:r>
              <a:rPr lang="si-LK" dirty="0" smtClean="0"/>
              <a:t>ජාලයට සම්බන්ධ පරිගණකවල කාර්ය අනුව පරිගණක ජාල ප්‍රධාන වර්ග දෙකකට වෙන්කල හැකිය.</a:t>
            </a:r>
          </a:p>
          <a:p>
            <a:pPr marL="514338" indent="-514338">
              <a:buFont typeface="+mj-lt"/>
              <a:buAutoNum type="arabicPeriod"/>
            </a:pPr>
            <a:r>
              <a:rPr lang="en-US" dirty="0" smtClean="0"/>
              <a:t>Client – Server Model Network</a:t>
            </a:r>
            <a:r>
              <a:rPr lang="si-LK" dirty="0" smtClean="0"/>
              <a:t> (සේවා දායක - අනුග්‍රාහක ජාල)</a:t>
            </a:r>
          </a:p>
          <a:p>
            <a:pPr marL="514338" indent="-514338">
              <a:lnSpc>
                <a:spcPct val="150000"/>
              </a:lnSpc>
              <a:buFont typeface="+mj-lt"/>
              <a:buAutoNum type="arabicPeriod"/>
            </a:pPr>
            <a:r>
              <a:rPr lang="en-US" dirty="0" smtClean="0"/>
              <a:t>Peer to Peer Model Network</a:t>
            </a:r>
            <a:r>
              <a:rPr lang="si-LK" dirty="0" smtClean="0"/>
              <a:t> (සම - සම ජාල)</a:t>
            </a:r>
            <a:endParaRPr lang="en-US" dirty="0" smtClean="0"/>
          </a:p>
          <a:p>
            <a:pPr>
              <a:lnSpc>
                <a:spcPct val="150000"/>
              </a:lnSpc>
              <a:buFont typeface="Wingdings" panose="05000000000000000000" pitchFamily="2" charset="2"/>
              <a:buChar char="ü"/>
            </a:pPr>
            <a:r>
              <a:rPr lang="si-LK" dirty="0" smtClean="0"/>
              <a:t>මෙය විසිරුනු යෙදුම් නිර්මිතයට/</a:t>
            </a:r>
            <a:r>
              <a:rPr lang="en-US" dirty="0" smtClean="0"/>
              <a:t>distributed application architecture/DAA</a:t>
            </a:r>
            <a:r>
              <a:rPr lang="si-LK" dirty="0" smtClean="0"/>
              <a:t> අයත් වේ.</a:t>
            </a:r>
          </a:p>
          <a:p>
            <a:pPr marL="514338" indent="-514338">
              <a:lnSpc>
                <a:spcPct val="150000"/>
              </a:lnSpc>
              <a:buFont typeface="+mj-lt"/>
              <a:buAutoNum type="arabicPeriod"/>
            </a:pPr>
            <a:endParaRPr lang="en-US" dirty="0"/>
          </a:p>
        </p:txBody>
      </p:sp>
    </p:spTree>
    <p:extLst>
      <p:ext uri="{BB962C8B-B14F-4D97-AF65-F5344CB8AC3E}">
        <p14:creationId xmlns:p14="http://schemas.microsoft.com/office/powerpoint/2010/main" val="3808593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309" y="751241"/>
            <a:ext cx="10515600" cy="4885476"/>
          </a:xfrm>
        </p:spPr>
        <p:txBody>
          <a:bodyPr>
            <a:normAutofit/>
          </a:bodyPr>
          <a:lstStyle/>
          <a:p>
            <a:pPr>
              <a:lnSpc>
                <a:spcPct val="150000"/>
              </a:lnSpc>
            </a:pPr>
            <a:r>
              <a:rPr lang="si-LK" dirty="0"/>
              <a:t>මෙම අංකිත සංඥාවේ උපරිම අගය  ද්විමය සංඛ්‍යා පද්ධතියේ "1" මගිනුත් අවම අගය "0“ මගිනුත් හඳුන්වනු ලැබේ. එමනිසා මෙම සංඥා අංකිත සංඥා ලෙස හඳුන්වයි.</a:t>
            </a:r>
          </a:p>
          <a:p>
            <a:pPr>
              <a:lnSpc>
                <a:spcPct val="150000"/>
              </a:lnSpc>
            </a:pPr>
            <a:r>
              <a:rPr lang="si-LK" dirty="0"/>
              <a:t>තාර්කික සංඥා ලෙසද හඳුන්වයි</a:t>
            </a:r>
          </a:p>
          <a:p>
            <a:pPr>
              <a:lnSpc>
                <a:spcPct val="150000"/>
              </a:lnSpc>
            </a:pPr>
            <a:r>
              <a:rPr lang="si-LK" dirty="0"/>
              <a:t>0 = ශූන්‍ය වෝල්ටිතාව, 1= සැපයුම් වෝල්ටියතා</a:t>
            </a:r>
            <a:r>
              <a:rPr lang="si-LK" dirty="0" smtClean="0"/>
              <a:t>ව</a:t>
            </a:r>
          </a:p>
          <a:p>
            <a:pPr>
              <a:lnSpc>
                <a:spcPct val="150000"/>
              </a:lnSpc>
            </a:pPr>
            <a:r>
              <a:rPr lang="si-LK" dirty="0"/>
              <a:t>උපරිම හා අවම අගය අතර </a:t>
            </a:r>
            <a:r>
              <a:rPr lang="si-LK" dirty="0" smtClean="0"/>
              <a:t>පර</a:t>
            </a:r>
            <a:r>
              <a:rPr lang="si-LK" dirty="0"/>
              <a:t>ිමිත අගය පරාසයක් ඇත</a:t>
            </a:r>
          </a:p>
          <a:p>
            <a:endParaRPr lang="si-LK" dirty="0" smtClean="0"/>
          </a:p>
          <a:p>
            <a:endParaRPr lang="si-LK" dirty="0"/>
          </a:p>
          <a:p>
            <a:endParaRPr lang="en-US" dirty="0"/>
          </a:p>
        </p:txBody>
      </p:sp>
    </p:spTree>
    <p:extLst>
      <p:ext uri="{BB962C8B-B14F-4D97-AF65-F5344CB8AC3E}">
        <p14:creationId xmlns:p14="http://schemas.microsoft.com/office/powerpoint/2010/main" val="39292394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691" y="355983"/>
            <a:ext cx="9525000" cy="544877"/>
          </a:xfrm>
        </p:spPr>
        <p:txBody>
          <a:bodyPr>
            <a:normAutofit/>
          </a:bodyPr>
          <a:lstStyle/>
          <a:p>
            <a:pPr algn="ctr"/>
            <a:r>
              <a:rPr lang="en-US" sz="3200" dirty="0"/>
              <a:t>Client – Server Model Network</a:t>
            </a:r>
          </a:p>
        </p:txBody>
      </p:sp>
      <p:sp>
        <p:nvSpPr>
          <p:cNvPr id="3" name="Content Placeholder 2"/>
          <p:cNvSpPr>
            <a:spLocks noGrp="1"/>
          </p:cNvSpPr>
          <p:nvPr>
            <p:ph idx="1"/>
          </p:nvPr>
        </p:nvSpPr>
        <p:spPr>
          <a:xfrm>
            <a:off x="202686" y="955881"/>
            <a:ext cx="7393509" cy="1839873"/>
          </a:xfrm>
        </p:spPr>
        <p:txBody>
          <a:bodyPr>
            <a:normAutofit/>
          </a:bodyPr>
          <a:lstStyle/>
          <a:p>
            <a:pPr marL="0" indent="0">
              <a:buNone/>
            </a:pPr>
            <a:r>
              <a:rPr lang="si-LK" dirty="0" smtClean="0"/>
              <a:t>මධ</a:t>
            </a:r>
            <a:r>
              <a:rPr lang="si-LK" dirty="0"/>
              <a:t>්‍යගත පා</a:t>
            </a:r>
            <a:r>
              <a:rPr lang="si-LK" dirty="0" smtClean="0"/>
              <a:t>ලනයක් සහිත වෙන් වෙන් වූ </a:t>
            </a:r>
            <a:r>
              <a:rPr lang="si-LK" dirty="0"/>
              <a:t>වරප්‍රසාද සහිත පරිගණක </a:t>
            </a:r>
            <a:r>
              <a:rPr lang="en-US" dirty="0"/>
              <a:t>(Nodes) </a:t>
            </a:r>
            <a:r>
              <a:rPr lang="si-LK" dirty="0"/>
              <a:t>වලින් සමන්විත පරි</a:t>
            </a:r>
            <a:r>
              <a:rPr lang="si-LK" dirty="0" smtClean="0"/>
              <a:t>ගණක </a:t>
            </a:r>
            <a:r>
              <a:rPr lang="si-LK" dirty="0"/>
              <a:t>ජ</a:t>
            </a:r>
            <a:r>
              <a:rPr lang="si-LK" dirty="0" smtClean="0"/>
              <a:t>ාල මෙම ආකෘතියට අයත් වේ. මධ්‍යගත පාලනය සදහා යොදා ඇති පරිගණකය </a:t>
            </a:r>
            <a:r>
              <a:rPr lang="en-US" dirty="0" smtClean="0"/>
              <a:t>Server </a:t>
            </a:r>
            <a:r>
              <a:rPr lang="si-LK" dirty="0"/>
              <a:t> </a:t>
            </a:r>
            <a:r>
              <a:rPr lang="si-LK" dirty="0" smtClean="0"/>
              <a:t>ලෙස හඳුන්වයි</a:t>
            </a:r>
            <a:endParaRPr lang="en-US" dirty="0"/>
          </a:p>
          <a:p>
            <a:endParaRPr lang="en-US" dirty="0"/>
          </a:p>
        </p:txBody>
      </p:sp>
      <p:pic>
        <p:nvPicPr>
          <p:cNvPr id="5" name="Picture 4"/>
          <p:cNvPicPr>
            <a:picLocks noChangeAspect="1"/>
          </p:cNvPicPr>
          <p:nvPr/>
        </p:nvPicPr>
        <p:blipFill>
          <a:blip r:embed="rId2"/>
          <a:stretch>
            <a:fillRect/>
          </a:stretch>
        </p:blipFill>
        <p:spPr>
          <a:xfrm>
            <a:off x="8077943" y="628420"/>
            <a:ext cx="3778319" cy="3193469"/>
          </a:xfrm>
          <a:prstGeom prst="rect">
            <a:avLst/>
          </a:prstGeom>
        </p:spPr>
      </p:pic>
      <p:pic>
        <p:nvPicPr>
          <p:cNvPr id="1030"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061" y="4286233"/>
            <a:ext cx="4457700" cy="19335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86297" y="3216295"/>
            <a:ext cx="3603319" cy="3518535"/>
          </a:xfrm>
          <a:prstGeom prst="rect">
            <a:avLst/>
          </a:prstGeom>
        </p:spPr>
      </p:pic>
      <p:pic>
        <p:nvPicPr>
          <p:cNvPr id="7" name="Picture 6"/>
          <p:cNvPicPr>
            <a:picLocks noChangeAspect="1"/>
          </p:cNvPicPr>
          <p:nvPr/>
        </p:nvPicPr>
        <p:blipFill>
          <a:blip r:embed="rId5"/>
          <a:stretch>
            <a:fillRect/>
          </a:stretch>
        </p:blipFill>
        <p:spPr>
          <a:xfrm>
            <a:off x="9052420" y="4494887"/>
            <a:ext cx="2952429" cy="1724923"/>
          </a:xfrm>
          <a:prstGeom prst="rect">
            <a:avLst/>
          </a:prstGeom>
        </p:spPr>
      </p:pic>
    </p:spTree>
    <p:extLst>
      <p:ext uri="{BB962C8B-B14F-4D97-AF65-F5344CB8AC3E}">
        <p14:creationId xmlns:p14="http://schemas.microsoft.com/office/powerpoint/2010/main" val="380794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wipe(down)">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to Peer Model</a:t>
            </a:r>
            <a:endParaRPr lang="en-US" dirty="0"/>
          </a:p>
        </p:txBody>
      </p:sp>
      <p:sp>
        <p:nvSpPr>
          <p:cNvPr id="3" name="Content Placeholder 2"/>
          <p:cNvSpPr>
            <a:spLocks noGrp="1"/>
          </p:cNvSpPr>
          <p:nvPr>
            <p:ph idx="1"/>
          </p:nvPr>
        </p:nvSpPr>
        <p:spPr>
          <a:xfrm>
            <a:off x="511131" y="1492451"/>
            <a:ext cx="6640296" cy="4351339"/>
          </a:xfrm>
        </p:spPr>
        <p:txBody>
          <a:bodyPr/>
          <a:lstStyle/>
          <a:p>
            <a:r>
              <a:rPr lang="si-LK" dirty="0" smtClean="0"/>
              <a:t>මධ්‍යගත පාලනයකින් තොර සමාන වරප්‍රසාද සහිත පරිගණක </a:t>
            </a:r>
            <a:r>
              <a:rPr lang="en-US" dirty="0" smtClean="0"/>
              <a:t>(Nodes) </a:t>
            </a:r>
            <a:r>
              <a:rPr lang="si-LK" dirty="0" smtClean="0"/>
              <a:t>වලින් සමන්විත පරිගනක ජාලයක්</a:t>
            </a:r>
            <a:endParaRPr lang="en-US" dirty="0" smtClean="0"/>
          </a:p>
          <a:p>
            <a:r>
              <a:rPr lang="si-LK" dirty="0" smtClean="0"/>
              <a:t>සේවා දායක පරිගණකයක් සම්බන්ධ කර නැත</a:t>
            </a:r>
            <a:endParaRPr lang="en-US" dirty="0"/>
          </a:p>
        </p:txBody>
      </p:sp>
      <p:pic>
        <p:nvPicPr>
          <p:cNvPr id="1026" name="Picture 2" descr="https://upload.wikimedia.org/wikipedia/commons/thumb/3/3f/P2P-network.svg/200px-P2P-network.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3436" y="4101963"/>
            <a:ext cx="2708273" cy="2803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7478497" y="182947"/>
            <a:ext cx="3875304" cy="3257423"/>
          </a:xfrm>
          <a:prstGeom prst="rect">
            <a:avLst/>
          </a:prstGeom>
        </p:spPr>
      </p:pic>
      <p:grpSp>
        <p:nvGrpSpPr>
          <p:cNvPr id="5" name="Group 4"/>
          <p:cNvGrpSpPr/>
          <p:nvPr/>
        </p:nvGrpSpPr>
        <p:grpSpPr>
          <a:xfrm>
            <a:off x="649361" y="4502012"/>
            <a:ext cx="5874948" cy="2340245"/>
            <a:chOff x="649357" y="4502009"/>
            <a:chExt cx="5874948" cy="2340246"/>
          </a:xfrm>
        </p:grpSpPr>
        <p:grpSp>
          <p:nvGrpSpPr>
            <p:cNvPr id="29" name="Group 28"/>
            <p:cNvGrpSpPr/>
            <p:nvPr/>
          </p:nvGrpSpPr>
          <p:grpSpPr>
            <a:xfrm>
              <a:off x="649357" y="4502009"/>
              <a:ext cx="4492760" cy="1752085"/>
              <a:chOff x="649357" y="4502009"/>
              <a:chExt cx="4492760" cy="1752085"/>
            </a:xfrm>
          </p:grpSpPr>
          <p:grpSp>
            <p:nvGrpSpPr>
              <p:cNvPr id="16" name="Group 15"/>
              <p:cNvGrpSpPr/>
              <p:nvPr/>
            </p:nvGrpSpPr>
            <p:grpSpPr>
              <a:xfrm>
                <a:off x="649357" y="4502009"/>
                <a:ext cx="4492760" cy="1587677"/>
                <a:chOff x="649357" y="4502009"/>
                <a:chExt cx="4492760" cy="1587677"/>
              </a:xfrm>
            </p:grpSpPr>
            <p:sp>
              <p:nvSpPr>
                <p:cNvPr id="7" name="Rectangle 6"/>
                <p:cNvSpPr/>
                <p:nvPr/>
              </p:nvSpPr>
              <p:spPr>
                <a:xfrm>
                  <a:off x="747091" y="4520440"/>
                  <a:ext cx="738809" cy="4108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59836" y="5678869"/>
                  <a:ext cx="738809" cy="4108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06316" y="4502010"/>
                  <a:ext cx="738809" cy="4108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16796" y="5678868"/>
                  <a:ext cx="738809" cy="4108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03308" y="4502009"/>
                  <a:ext cx="738809" cy="4108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649357" y="5340626"/>
                  <a:ext cx="449276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a:stCxn id="7" idx="2"/>
                </p:cNvCxnSpPr>
                <p:nvPr/>
              </p:nvCxnSpPr>
              <p:spPr>
                <a:xfrm flipH="1">
                  <a:off x="1116495" y="4931257"/>
                  <a:ext cx="1" cy="409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899049" y="4922198"/>
                  <a:ext cx="1" cy="409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774641" y="4911767"/>
                  <a:ext cx="1" cy="409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009498" y="5334040"/>
                  <a:ext cx="1" cy="409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897934" y="5340668"/>
                  <a:ext cx="1" cy="409369"/>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Flowchart: Magnetic Disk 3"/>
              <p:cNvSpPr/>
              <p:nvPr/>
            </p:nvSpPr>
            <p:spPr>
              <a:xfrm>
                <a:off x="2467399" y="5980557"/>
                <a:ext cx="268900" cy="273537"/>
              </a:xfrm>
              <a:prstGeom prst="flowChartMagneticDisk">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8" name="Straight Connector 7"/>
              <p:cNvCxnSpPr>
                <a:stCxn id="9" idx="3"/>
              </p:cNvCxnSpPr>
              <p:nvPr/>
            </p:nvCxnSpPr>
            <p:spPr>
              <a:xfrm flipV="1">
                <a:off x="2398645" y="5884276"/>
                <a:ext cx="203204"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4" idx="0"/>
              </p:cNvCxnSpPr>
              <p:nvPr/>
            </p:nvCxnSpPr>
            <p:spPr>
              <a:xfrm>
                <a:off x="2601849" y="5884276"/>
                <a:ext cx="0" cy="187460"/>
              </a:xfrm>
              <a:prstGeom prst="line">
                <a:avLst/>
              </a:prstGeom>
            </p:spPr>
            <p:style>
              <a:lnRef idx="1">
                <a:schemeClr val="accent1"/>
              </a:lnRef>
              <a:fillRef idx="0">
                <a:schemeClr val="accent1"/>
              </a:fillRef>
              <a:effectRef idx="0">
                <a:schemeClr val="accent1"/>
              </a:effectRef>
              <a:fontRef idx="minor">
                <a:schemeClr val="tx1"/>
              </a:fontRef>
            </p:style>
          </p:cxnSp>
          <p:sp>
            <p:nvSpPr>
              <p:cNvPr id="22" name="Flowchart: Process 21"/>
              <p:cNvSpPr/>
              <p:nvPr/>
            </p:nvSpPr>
            <p:spPr>
              <a:xfrm>
                <a:off x="4428064" y="6036758"/>
                <a:ext cx="243848" cy="187460"/>
              </a:xfrm>
              <a:prstGeom prst="flowChartProcess">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26" name="Straight Connector 25"/>
              <p:cNvCxnSpPr>
                <a:stCxn id="11" idx="3"/>
              </p:cNvCxnSpPr>
              <p:nvPr/>
            </p:nvCxnSpPr>
            <p:spPr>
              <a:xfrm flipV="1">
                <a:off x="4255605" y="5884276"/>
                <a:ext cx="29438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22" idx="0"/>
              </p:cNvCxnSpPr>
              <p:nvPr/>
            </p:nvCxnSpPr>
            <p:spPr>
              <a:xfrm>
                <a:off x="4549988" y="5884276"/>
                <a:ext cx="0" cy="15248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1" name="Straight Arrow Connector 30"/>
            <p:cNvCxnSpPr/>
            <p:nvPr/>
          </p:nvCxnSpPr>
          <p:spPr>
            <a:xfrm flipH="1" flipV="1">
              <a:off x="2736299" y="6254094"/>
              <a:ext cx="508826" cy="3095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245125" y="6195924"/>
              <a:ext cx="1304863" cy="646331"/>
            </a:xfrm>
            <a:prstGeom prst="rect">
              <a:avLst/>
            </a:prstGeom>
            <a:noFill/>
          </p:spPr>
          <p:txBody>
            <a:bodyPr wrap="square" rtlCol="0">
              <a:spAutoFit/>
            </a:bodyPr>
            <a:lstStyle/>
            <a:p>
              <a:r>
                <a:rPr lang="en-US" dirty="0"/>
                <a:t>Extra Hard Disk</a:t>
              </a:r>
            </a:p>
          </p:txBody>
        </p:sp>
        <p:cxnSp>
          <p:nvCxnSpPr>
            <p:cNvPr id="34" name="Straight Arrow Connector 33"/>
            <p:cNvCxnSpPr/>
            <p:nvPr/>
          </p:nvCxnSpPr>
          <p:spPr>
            <a:xfrm flipH="1" flipV="1">
              <a:off x="4675308" y="6178368"/>
              <a:ext cx="508826" cy="3095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19442" y="6315059"/>
              <a:ext cx="1304863" cy="369332"/>
            </a:xfrm>
            <a:prstGeom prst="rect">
              <a:avLst/>
            </a:prstGeom>
            <a:noFill/>
          </p:spPr>
          <p:txBody>
            <a:bodyPr wrap="square" rtlCol="0">
              <a:spAutoFit/>
            </a:bodyPr>
            <a:lstStyle/>
            <a:p>
              <a:r>
                <a:rPr lang="en-US" dirty="0"/>
                <a:t>Printer</a:t>
              </a:r>
            </a:p>
          </p:txBody>
        </p:sp>
      </p:grpSp>
    </p:spTree>
    <p:extLst>
      <p:ext uri="{BB962C8B-B14F-4D97-AF65-F5344CB8AC3E}">
        <p14:creationId xmlns:p14="http://schemas.microsoft.com/office/powerpoint/2010/main" val="371667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831" y="610600"/>
            <a:ext cx="11074051" cy="6078299"/>
          </a:xfrm>
        </p:spPr>
        <p:txBody>
          <a:bodyPr/>
          <a:lstStyle/>
          <a:p>
            <a:pPr marL="0" indent="0">
              <a:buNone/>
            </a:pPr>
            <a:r>
              <a:rPr lang="en-US" i="1" u="sng" dirty="0"/>
              <a:t>Client-  Server </a:t>
            </a:r>
            <a:r>
              <a:rPr lang="si-LK" i="1" u="sng" dirty="0"/>
              <a:t>පරිගණක ජාල වල විශේෂ ලක්ෂණ </a:t>
            </a:r>
            <a:endParaRPr lang="en-US" i="1" u="sng" dirty="0" smtClean="0"/>
          </a:p>
          <a:p>
            <a:pPr lvl="1">
              <a:lnSpc>
                <a:spcPct val="150000"/>
              </a:lnSpc>
            </a:pPr>
            <a:r>
              <a:rPr lang="si-LK" dirty="0" smtClean="0"/>
              <a:t>සේවා දායකපරිගණකය මගින් පරිගණක ජාලය පාලනය හා කළමණාකරනය කරයි.</a:t>
            </a:r>
          </a:p>
          <a:p>
            <a:pPr lvl="1">
              <a:lnSpc>
                <a:spcPct val="150000"/>
              </a:lnSpc>
            </a:pPr>
            <a:r>
              <a:rPr lang="si-LK" dirty="0" smtClean="0"/>
              <a:t>සේවා ලබා ගන්නා පරිගණක සේවා ලාභී පරිගණක වන අතර එක් එක් පරිගණකයට වෙන වෙනම වරප්‍රසාද ලබා දිය හැකිය.</a:t>
            </a:r>
          </a:p>
          <a:p>
            <a:pPr lvl="1">
              <a:lnSpc>
                <a:spcPct val="150000"/>
              </a:lnSpc>
            </a:pPr>
            <a:r>
              <a:rPr lang="si-LK" dirty="0" smtClean="0"/>
              <a:t>දෘඩාංග හා මෘදුකාංග </a:t>
            </a:r>
            <a:r>
              <a:rPr lang="en-US" dirty="0" smtClean="0"/>
              <a:t>share </a:t>
            </a:r>
            <a:r>
              <a:rPr lang="si-LK" dirty="0" smtClean="0"/>
              <a:t>කිරීම ඉතා පහසු වේ.</a:t>
            </a:r>
          </a:p>
          <a:p>
            <a:pPr lvl="1">
              <a:lnSpc>
                <a:spcPct val="150000"/>
              </a:lnSpc>
            </a:pPr>
            <a:r>
              <a:rPr lang="si-LK" dirty="0" smtClean="0"/>
              <a:t>මධ්‍යගත උපාංගයක දත්ත ගබඩා කරන බැවින් </a:t>
            </a:r>
            <a:r>
              <a:rPr lang="en-US" dirty="0" smtClean="0"/>
              <a:t>Share </a:t>
            </a:r>
            <a:r>
              <a:rPr lang="si-LK" dirty="0" smtClean="0"/>
              <a:t>කිරීම පහසු‍ වේ.</a:t>
            </a:r>
          </a:p>
          <a:p>
            <a:pPr lvl="1">
              <a:lnSpc>
                <a:spcPct val="150000"/>
              </a:lnSpc>
            </a:pPr>
            <a:r>
              <a:rPr lang="si-LK" dirty="0" smtClean="0"/>
              <a:t>සේවා දායක පරිගණකය සඳහා පරිගණක ජාල මෙහෙයුම් පද්ධතියක් භාවිතා කල යුතුය.</a:t>
            </a:r>
          </a:p>
          <a:p>
            <a:pPr lvl="1">
              <a:lnSpc>
                <a:spcPct val="150000"/>
              </a:lnSpc>
            </a:pPr>
            <a:r>
              <a:rPr lang="si-LK" dirty="0" smtClean="0"/>
              <a:t>දත්ත වල ආරක්ෂාව </a:t>
            </a:r>
            <a:r>
              <a:rPr lang="en-US" dirty="0" smtClean="0"/>
              <a:t>Peer to Peer </a:t>
            </a:r>
            <a:r>
              <a:rPr lang="si-LK" dirty="0" smtClean="0"/>
              <a:t>ජාල වලට වඩා ඉහල වේ</a:t>
            </a:r>
          </a:p>
          <a:p>
            <a:pPr lvl="1">
              <a:lnSpc>
                <a:spcPct val="150000"/>
              </a:lnSpc>
            </a:pPr>
            <a:r>
              <a:rPr lang="en-US" dirty="0" smtClean="0"/>
              <a:t>Back-up </a:t>
            </a:r>
            <a:r>
              <a:rPr lang="si-LK" dirty="0" smtClean="0"/>
              <a:t>ලබා ගැනීම පහසු වේ.</a:t>
            </a:r>
            <a:endParaRPr lang="en-US" dirty="0"/>
          </a:p>
        </p:txBody>
      </p:sp>
    </p:spTree>
    <p:extLst>
      <p:ext uri="{BB962C8B-B14F-4D97-AF65-F5344CB8AC3E}">
        <p14:creationId xmlns:p14="http://schemas.microsoft.com/office/powerpoint/2010/main" val="373895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3564" y="1036484"/>
            <a:ext cx="10515600" cy="5401893"/>
          </a:xfrm>
        </p:spPr>
        <p:txBody>
          <a:bodyPr>
            <a:normAutofit/>
          </a:bodyPr>
          <a:lstStyle/>
          <a:p>
            <a:r>
              <a:rPr lang="en-US" i="1" u="sng" dirty="0" smtClean="0"/>
              <a:t>Peer to Peer </a:t>
            </a:r>
            <a:r>
              <a:rPr lang="si-LK" i="1" u="sng" dirty="0" smtClean="0"/>
              <a:t>පරිගණක ජාල වල විශේෂ ලක්ෂණ මොනවාද?</a:t>
            </a:r>
          </a:p>
          <a:p>
            <a:pPr lvl="1">
              <a:lnSpc>
                <a:spcPct val="150000"/>
              </a:lnSpc>
            </a:pPr>
            <a:r>
              <a:rPr lang="si-LK" dirty="0" smtClean="0"/>
              <a:t>සියළුම පරිගණක වලට සමාන වරප්‍රසාද ඇත</a:t>
            </a:r>
          </a:p>
          <a:p>
            <a:pPr lvl="1">
              <a:lnSpc>
                <a:spcPct val="150000"/>
              </a:lnSpc>
            </a:pPr>
            <a:r>
              <a:rPr lang="si-LK" dirty="0"/>
              <a:t>පරිගණකයකට ස්ථා</a:t>
            </a:r>
            <a:r>
              <a:rPr lang="si-LK" dirty="0" smtClean="0"/>
              <a:t>පනය</a:t>
            </a:r>
            <a:r>
              <a:rPr lang="en-US" dirty="0" smtClean="0"/>
              <a:t> </a:t>
            </a:r>
            <a:r>
              <a:rPr lang="si-LK" dirty="0" smtClean="0"/>
              <a:t>කර ඇති දෘඩාංග </a:t>
            </a:r>
            <a:r>
              <a:rPr lang="en-US" dirty="0" smtClean="0"/>
              <a:t>share </a:t>
            </a:r>
            <a:r>
              <a:rPr lang="si-LK" dirty="0" smtClean="0"/>
              <a:t>කල හැකි වුවද අදාල </a:t>
            </a:r>
            <a:r>
              <a:rPr lang="en-US" dirty="0" smtClean="0"/>
              <a:t>User</a:t>
            </a:r>
            <a:r>
              <a:rPr lang="si-LK" dirty="0" smtClean="0"/>
              <a:t>ට එම සේවය නවතා දැමිය හැකිය.</a:t>
            </a:r>
          </a:p>
          <a:p>
            <a:pPr lvl="1">
              <a:lnSpc>
                <a:spcPct val="150000"/>
              </a:lnSpc>
            </a:pPr>
            <a:r>
              <a:rPr lang="si-LK" dirty="0" smtClean="0"/>
              <a:t>දත්ත </a:t>
            </a:r>
            <a:r>
              <a:rPr lang="en-US" dirty="0" smtClean="0"/>
              <a:t>Share </a:t>
            </a:r>
            <a:r>
              <a:rPr lang="si-LK" dirty="0" smtClean="0"/>
              <a:t>කිරීම ද අනාරක්ෂිත වන අතර අකාර්යක්ෂම වේ. (</a:t>
            </a:r>
            <a:r>
              <a:rPr lang="si-LK" dirty="0"/>
              <a:t>අදාල </a:t>
            </a:r>
            <a:r>
              <a:rPr lang="en-US" dirty="0"/>
              <a:t>User</a:t>
            </a:r>
            <a:r>
              <a:rPr lang="si-LK" dirty="0"/>
              <a:t>ට එම සේවය නවතා දැමිය හැකිය</a:t>
            </a:r>
            <a:r>
              <a:rPr lang="si-LK" dirty="0" smtClean="0"/>
              <a:t>.) </a:t>
            </a:r>
          </a:p>
          <a:p>
            <a:pPr lvl="1">
              <a:lnSpc>
                <a:spcPct val="150000"/>
              </a:lnSpc>
            </a:pPr>
            <a:r>
              <a:rPr lang="si-LK" dirty="0" smtClean="0"/>
              <a:t>සෑම පරිගණකයක්ම සේවාදායක හා සේවාලාභී ලෙස එකම මොහොතේ ක්‍රියා කරයි</a:t>
            </a:r>
          </a:p>
          <a:p>
            <a:pPr lvl="1">
              <a:lnSpc>
                <a:spcPct val="150000"/>
              </a:lnSpc>
            </a:pPr>
            <a:r>
              <a:rPr lang="si-LK" dirty="0" smtClean="0"/>
              <a:t>මධ්‍යගත පාලනයක් නොමැති නිසා ආරක්ෂාව දුර්වල වේ.</a:t>
            </a:r>
          </a:p>
          <a:p>
            <a:pPr lvl="1">
              <a:lnSpc>
                <a:spcPct val="150000"/>
              </a:lnSpc>
            </a:pPr>
            <a:r>
              <a:rPr lang="si-LK" dirty="0" smtClean="0"/>
              <a:t>දත්ත වල </a:t>
            </a:r>
            <a:r>
              <a:rPr lang="en-US" dirty="0" smtClean="0"/>
              <a:t>Backup </a:t>
            </a:r>
            <a:r>
              <a:rPr lang="si-LK" dirty="0" smtClean="0"/>
              <a:t>ලබා ගැනීම අකාර්යක්ෂම වේ.</a:t>
            </a:r>
            <a:endParaRPr lang="en-US" dirty="0" smtClean="0"/>
          </a:p>
          <a:p>
            <a:pPr lvl="1"/>
            <a:endParaRPr lang="si-LK" dirty="0" smtClean="0"/>
          </a:p>
        </p:txBody>
      </p:sp>
    </p:spTree>
    <p:extLst>
      <p:ext uri="{BB962C8B-B14F-4D97-AF65-F5344CB8AC3E}">
        <p14:creationId xmlns:p14="http://schemas.microsoft.com/office/powerpoint/2010/main" val="118986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4805"/>
          </a:xfrm>
        </p:spPr>
        <p:txBody>
          <a:bodyPr>
            <a:normAutofit/>
          </a:bodyPr>
          <a:lstStyle/>
          <a:p>
            <a:pPr algn="ctr"/>
            <a:r>
              <a:rPr lang="en-US" sz="3200" dirty="0"/>
              <a:t>Virtual Private Networks – (</a:t>
            </a:r>
            <a:r>
              <a:rPr lang="si-LK" sz="3200" dirty="0"/>
              <a:t>අතත්‍ය පුද්ගලික ජාල)</a:t>
            </a:r>
            <a:endParaRPr lang="en-US" sz="3200" dirty="0"/>
          </a:p>
        </p:txBody>
      </p:sp>
      <p:sp>
        <p:nvSpPr>
          <p:cNvPr id="3" name="Content Placeholder 2"/>
          <p:cNvSpPr>
            <a:spLocks noGrp="1"/>
          </p:cNvSpPr>
          <p:nvPr>
            <p:ph idx="1"/>
          </p:nvPr>
        </p:nvSpPr>
        <p:spPr>
          <a:xfrm>
            <a:off x="838200" y="1299532"/>
            <a:ext cx="10515600" cy="1255779"/>
          </a:xfrm>
        </p:spPr>
        <p:txBody>
          <a:bodyPr/>
          <a:lstStyle/>
          <a:p>
            <a:r>
              <a:rPr lang="si-LK" dirty="0" smtClean="0"/>
              <a:t>ආරක්ෂිතව දත්ත සම්ප්‍රේෂණය සඳහ</a:t>
            </a:r>
            <a:r>
              <a:rPr lang="si-LK" dirty="0" smtClean="0"/>
              <a:t>ා</a:t>
            </a:r>
            <a:r>
              <a:rPr lang="en-US" dirty="0" smtClean="0"/>
              <a:t> </a:t>
            </a:r>
            <a:r>
              <a:rPr lang="si-LK" dirty="0"/>
              <a:t>භෞතික රැහැන් වෙනුවට  </a:t>
            </a:r>
            <a:r>
              <a:rPr lang="en-US" dirty="0" smtClean="0"/>
              <a:t>Public Network</a:t>
            </a:r>
            <a:r>
              <a:rPr lang="si-LK" dirty="0" smtClean="0"/>
              <a:t> (</a:t>
            </a:r>
            <a:r>
              <a:rPr lang="en-US" dirty="0" smtClean="0"/>
              <a:t>Internet) </a:t>
            </a:r>
            <a:r>
              <a:rPr lang="si-LK" dirty="0" smtClean="0"/>
              <a:t>එකක් හරහා තනා ගන්නා පුද්ගලික පරිගණක ජාලයකි.</a:t>
            </a:r>
            <a:endParaRPr lang="en-US" dirty="0"/>
          </a:p>
        </p:txBody>
      </p:sp>
      <p:pic>
        <p:nvPicPr>
          <p:cNvPr id="4" name="Picture 3"/>
          <p:cNvPicPr>
            <a:picLocks noChangeAspect="1"/>
          </p:cNvPicPr>
          <p:nvPr/>
        </p:nvPicPr>
        <p:blipFill>
          <a:blip r:embed="rId3"/>
          <a:stretch>
            <a:fillRect/>
          </a:stretch>
        </p:blipFill>
        <p:spPr>
          <a:xfrm>
            <a:off x="430605" y="3017962"/>
            <a:ext cx="5214407" cy="2564135"/>
          </a:xfrm>
          <a:prstGeom prst="rect">
            <a:avLst/>
          </a:prstGeom>
        </p:spPr>
      </p:pic>
      <p:cxnSp>
        <p:nvCxnSpPr>
          <p:cNvPr id="6" name="Straight Arrow Connector 5"/>
          <p:cNvCxnSpPr/>
          <p:nvPr/>
        </p:nvCxnSpPr>
        <p:spPr>
          <a:xfrm flipV="1">
            <a:off x="1787318" y="5160727"/>
            <a:ext cx="526093" cy="11273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670130" y="4535973"/>
            <a:ext cx="363255" cy="17646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8201" y="6237962"/>
            <a:ext cx="1703539" cy="369332"/>
          </a:xfrm>
          <a:prstGeom prst="rect">
            <a:avLst/>
          </a:prstGeom>
          <a:noFill/>
        </p:spPr>
        <p:txBody>
          <a:bodyPr wrap="square" rtlCol="0">
            <a:spAutoFit/>
          </a:bodyPr>
          <a:lstStyle/>
          <a:p>
            <a:r>
              <a:rPr lang="en-US" dirty="0"/>
              <a:t>Organization 1</a:t>
            </a:r>
          </a:p>
        </p:txBody>
      </p:sp>
      <p:sp>
        <p:nvSpPr>
          <p:cNvPr id="10" name="TextBox 9"/>
          <p:cNvSpPr txBox="1"/>
          <p:nvPr/>
        </p:nvSpPr>
        <p:spPr>
          <a:xfrm>
            <a:off x="2818357" y="6237962"/>
            <a:ext cx="1703539" cy="369332"/>
          </a:xfrm>
          <a:prstGeom prst="rect">
            <a:avLst/>
          </a:prstGeom>
          <a:noFill/>
        </p:spPr>
        <p:txBody>
          <a:bodyPr wrap="square" rtlCol="0">
            <a:spAutoFit/>
          </a:bodyPr>
          <a:lstStyle/>
          <a:p>
            <a:r>
              <a:rPr lang="en-US" dirty="0"/>
              <a:t>Organization 2</a:t>
            </a:r>
          </a:p>
        </p:txBody>
      </p:sp>
      <p:pic>
        <p:nvPicPr>
          <p:cNvPr id="11" name="Picture 10"/>
          <p:cNvPicPr>
            <a:picLocks noChangeAspect="1"/>
          </p:cNvPicPr>
          <p:nvPr/>
        </p:nvPicPr>
        <p:blipFill>
          <a:blip r:embed="rId4"/>
          <a:stretch>
            <a:fillRect/>
          </a:stretch>
        </p:blipFill>
        <p:spPr>
          <a:xfrm>
            <a:off x="6773397" y="3005126"/>
            <a:ext cx="4989847" cy="2576972"/>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6975360" y="2588760"/>
              <a:ext cx="4644000" cy="3162600"/>
            </p14:xfrm>
          </p:contentPart>
        </mc:Choice>
        <mc:Fallback xmlns="">
          <p:pic>
            <p:nvPicPr>
              <p:cNvPr id="5" name="Ink 4"/>
              <p:cNvPicPr/>
              <p:nvPr/>
            </p:nvPicPr>
            <p:blipFill>
              <a:blip r:embed="rId6"/>
              <a:stretch>
                <a:fillRect/>
              </a:stretch>
            </p:blipFill>
            <p:spPr>
              <a:xfrm>
                <a:off x="6966000" y="2579400"/>
                <a:ext cx="4662720" cy="3181320"/>
              </a:xfrm>
              <a:prstGeom prst="rect">
                <a:avLst/>
              </a:prstGeom>
            </p:spPr>
          </p:pic>
        </mc:Fallback>
      </mc:AlternateContent>
    </p:spTree>
    <p:extLst>
      <p:ext uri="{BB962C8B-B14F-4D97-AF65-F5344CB8AC3E}">
        <p14:creationId xmlns:p14="http://schemas.microsoft.com/office/powerpoint/2010/main" val="219785615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8109" y="585550"/>
            <a:ext cx="8943547" cy="5780407"/>
          </a:xfrm>
        </p:spPr>
      </p:pic>
    </p:spTree>
    <p:extLst>
      <p:ext uri="{BB962C8B-B14F-4D97-AF65-F5344CB8AC3E}">
        <p14:creationId xmlns:p14="http://schemas.microsoft.com/office/powerpoint/2010/main" val="40176796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357" y="410183"/>
            <a:ext cx="10835015" cy="3773509"/>
          </a:xfrm>
        </p:spPr>
        <p:txBody>
          <a:bodyPr>
            <a:normAutofit/>
          </a:bodyPr>
          <a:lstStyle/>
          <a:p>
            <a:pPr marL="0" indent="0" algn="ctr">
              <a:buNone/>
            </a:pPr>
            <a:r>
              <a:rPr lang="en-US" u="sng" dirty="0" smtClean="0"/>
              <a:t>VPN </a:t>
            </a:r>
            <a:r>
              <a:rPr lang="si-LK" u="sng" dirty="0" smtClean="0"/>
              <a:t>එකක</a:t>
            </a:r>
            <a:r>
              <a:rPr lang="en-US" u="sng" dirty="0" smtClean="0"/>
              <a:t> </a:t>
            </a:r>
            <a:r>
              <a:rPr lang="si-LK" u="sng" dirty="0" smtClean="0"/>
              <a:t>සංඝටක</a:t>
            </a:r>
            <a:endParaRPr lang="si-LK" sz="800" u="sng" dirty="0"/>
          </a:p>
          <a:p>
            <a:pPr marL="971526" lvl="1" indent="-514338">
              <a:buFont typeface="+mj-lt"/>
              <a:buAutoNum type="arabicPeriod"/>
            </a:pPr>
            <a:r>
              <a:rPr lang="en-US" sz="2800" dirty="0"/>
              <a:t>Authentication </a:t>
            </a:r>
            <a:r>
              <a:rPr lang="si-LK" sz="2800" dirty="0"/>
              <a:t>(</a:t>
            </a:r>
            <a:r>
              <a:rPr lang="en-US" sz="2800" dirty="0"/>
              <a:t>username and password)</a:t>
            </a:r>
          </a:p>
          <a:p>
            <a:pPr marL="971526" lvl="1" indent="-514338">
              <a:buFont typeface="+mj-lt"/>
              <a:buAutoNum type="arabicPeriod"/>
            </a:pPr>
            <a:r>
              <a:rPr lang="en-US" sz="2800" dirty="0"/>
              <a:t>Tunnel</a:t>
            </a:r>
            <a:r>
              <a:rPr lang="si-LK" sz="2800" dirty="0"/>
              <a:t> </a:t>
            </a:r>
            <a:r>
              <a:rPr lang="en-US" sz="2800" dirty="0"/>
              <a:t>- </a:t>
            </a:r>
          </a:p>
          <a:p>
            <a:pPr marL="971526" lvl="1" indent="-514338">
              <a:buFont typeface="+mj-lt"/>
              <a:buAutoNum type="arabicPeriod"/>
            </a:pPr>
            <a:r>
              <a:rPr lang="en-US" sz="2800" dirty="0"/>
              <a:t>Encryption</a:t>
            </a:r>
          </a:p>
          <a:p>
            <a:pPr marL="457189" lvl="1" indent="0">
              <a:buNone/>
            </a:pPr>
            <a:endParaRPr lang="en-US" sz="900" dirty="0"/>
          </a:p>
          <a:p>
            <a:pPr marL="457189" lvl="1" indent="0">
              <a:buNone/>
            </a:pPr>
            <a:r>
              <a:rPr lang="si-LK" sz="2800" dirty="0"/>
              <a:t>වාසි</a:t>
            </a:r>
          </a:p>
          <a:p>
            <a:pPr marL="971526" lvl="1" indent="-514338">
              <a:buFont typeface="+mj-lt"/>
              <a:buAutoNum type="arabicPeriod"/>
            </a:pPr>
            <a:r>
              <a:rPr lang="si-LK" sz="2800" dirty="0"/>
              <a:t>දත්ත වල ආරක්ෂාව</a:t>
            </a:r>
          </a:p>
          <a:p>
            <a:pPr marL="971526" lvl="1" indent="-514338">
              <a:buFont typeface="+mj-lt"/>
              <a:buAutoNum type="arabicPeriod"/>
            </a:pPr>
            <a:r>
              <a:rPr lang="si-LK" sz="2800" dirty="0"/>
              <a:t>අඩු වියදමකින් පරිගණක ජාලයක් තනා ගැනීම</a:t>
            </a:r>
            <a:endParaRPr lang="en-US" sz="2800" dirty="0"/>
          </a:p>
        </p:txBody>
      </p:sp>
      <p:pic>
        <p:nvPicPr>
          <p:cNvPr id="4" name="Picture 3"/>
          <p:cNvPicPr>
            <a:picLocks noChangeAspect="1"/>
          </p:cNvPicPr>
          <p:nvPr/>
        </p:nvPicPr>
        <p:blipFill>
          <a:blip r:embed="rId3"/>
          <a:stretch>
            <a:fillRect/>
          </a:stretch>
        </p:blipFill>
        <p:spPr>
          <a:xfrm>
            <a:off x="3958228" y="3841025"/>
            <a:ext cx="5323561" cy="2841611"/>
          </a:xfrm>
          <a:prstGeom prst="rect">
            <a:avLst/>
          </a:prstGeom>
        </p:spPr>
      </p:pic>
    </p:spTree>
    <p:extLst>
      <p:ext uri="{BB962C8B-B14F-4D97-AF65-F5344CB8AC3E}">
        <p14:creationId xmlns:p14="http://schemas.microsoft.com/office/powerpoint/2010/main" val="50183443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i-LK" sz="3200" dirty="0" smtClean="0"/>
              <a:t>දත්ත ආකේතකරණ තාක්ෂණයන්</a:t>
            </a:r>
            <a:endParaRPr lang="en-US" sz="3200" dirty="0"/>
          </a:p>
        </p:txBody>
      </p:sp>
      <p:sp>
        <p:nvSpPr>
          <p:cNvPr id="3" name="Content Placeholder 2"/>
          <p:cNvSpPr>
            <a:spLocks noGrp="1"/>
          </p:cNvSpPr>
          <p:nvPr>
            <p:ph idx="1"/>
          </p:nvPr>
        </p:nvSpPr>
        <p:spPr/>
        <p:txBody>
          <a:bodyPr/>
          <a:lstStyle/>
          <a:p>
            <a:r>
              <a:rPr lang="si-LK" dirty="0" smtClean="0"/>
              <a:t>සම්ප්‍රේෂණය සදහා අංකිත හා ප්‍රතිසම දත්ත මෙන්ම සංඤා බවට පත්කල යුතුයි.</a:t>
            </a:r>
          </a:p>
          <a:p>
            <a:r>
              <a:rPr lang="si-LK" dirty="0" smtClean="0"/>
              <a:t>ක්‍රම</a:t>
            </a:r>
          </a:p>
          <a:p>
            <a:pPr marL="514350" indent="-514350">
              <a:buFont typeface="+mj-lt"/>
              <a:buAutoNum type="arabicPeriod"/>
            </a:pPr>
            <a:r>
              <a:rPr lang="si-LK" dirty="0" smtClean="0"/>
              <a:t>නැවත නොවන ශූන්‍ය ම්ට්ටම - </a:t>
            </a:r>
            <a:r>
              <a:rPr lang="en-US" dirty="0" smtClean="0"/>
              <a:t>non return to zero level – NRZ_L</a:t>
            </a:r>
          </a:p>
          <a:p>
            <a:pPr marL="514350" indent="-514350">
              <a:buFont typeface="+mj-lt"/>
              <a:buAutoNum type="arabicPeriod"/>
            </a:pPr>
            <a:r>
              <a:rPr lang="si-LK" dirty="0" smtClean="0"/>
              <a:t>නැවත නොවන ශූන්‍ය අපවර්තය - </a:t>
            </a:r>
            <a:r>
              <a:rPr lang="en-US" dirty="0"/>
              <a:t>non return to zero </a:t>
            </a:r>
            <a:r>
              <a:rPr lang="en-US" dirty="0" smtClean="0"/>
              <a:t>inverted – NRZ_I</a:t>
            </a:r>
          </a:p>
          <a:p>
            <a:pPr marL="514350" indent="-514350">
              <a:buFont typeface="+mj-lt"/>
              <a:buAutoNum type="arabicPeriod"/>
            </a:pPr>
            <a:r>
              <a:rPr lang="si-LK" dirty="0" smtClean="0"/>
              <a:t>මැන්චෙෂ්ටර් ආකේතනය</a:t>
            </a:r>
          </a:p>
          <a:p>
            <a:pPr marL="514350" indent="-514350">
              <a:buFont typeface="+mj-lt"/>
              <a:buAutoNum type="arabicPeriod"/>
            </a:pPr>
            <a:endParaRPr lang="en-US" dirty="0"/>
          </a:p>
        </p:txBody>
      </p:sp>
    </p:spTree>
    <p:extLst>
      <p:ext uri="{BB962C8B-B14F-4D97-AF65-F5344CB8AC3E}">
        <p14:creationId xmlns:p14="http://schemas.microsoft.com/office/powerpoint/2010/main" val="11631665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NRZ_L</a:t>
            </a:r>
            <a:endParaRPr lang="en-US" dirty="0"/>
          </a:p>
        </p:txBody>
      </p:sp>
      <p:pic>
        <p:nvPicPr>
          <p:cNvPr id="4" name="Content Placeholder 3"/>
          <p:cNvPicPr>
            <a:picLocks noGrp="1" noChangeAspect="1"/>
          </p:cNvPicPr>
          <p:nvPr>
            <p:ph idx="1"/>
          </p:nvPr>
        </p:nvPicPr>
        <p:blipFill>
          <a:blip r:embed="rId2"/>
          <a:stretch>
            <a:fillRect/>
          </a:stretch>
        </p:blipFill>
        <p:spPr>
          <a:xfrm>
            <a:off x="1881187" y="2505869"/>
            <a:ext cx="8429625" cy="2990850"/>
          </a:xfrm>
          <a:prstGeom prst="rect">
            <a:avLst/>
          </a:prstGeom>
        </p:spPr>
      </p:pic>
    </p:spTree>
    <p:extLst>
      <p:ext uri="{BB962C8B-B14F-4D97-AF65-F5344CB8AC3E}">
        <p14:creationId xmlns:p14="http://schemas.microsoft.com/office/powerpoint/2010/main" val="37239354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32745" y="1820283"/>
            <a:ext cx="5957781" cy="1918497"/>
          </a:xfrm>
          <a:prstGeom prst="rect">
            <a:avLst/>
          </a:prstGeom>
        </p:spPr>
      </p:pic>
      <p:sp>
        <p:nvSpPr>
          <p:cNvPr id="5" name="TextBox 4"/>
          <p:cNvSpPr txBox="1"/>
          <p:nvPr/>
        </p:nvSpPr>
        <p:spPr>
          <a:xfrm>
            <a:off x="1284270" y="5393933"/>
            <a:ext cx="3667874" cy="646331"/>
          </a:xfrm>
          <a:prstGeom prst="rect">
            <a:avLst/>
          </a:prstGeom>
          <a:noFill/>
        </p:spPr>
        <p:txBody>
          <a:bodyPr wrap="square" rtlCol="0">
            <a:spAutoFit/>
          </a:bodyPr>
          <a:lstStyle/>
          <a:p>
            <a:r>
              <a:rPr lang="en-US" dirty="0" smtClean="0"/>
              <a:t>0 – same line</a:t>
            </a:r>
          </a:p>
          <a:p>
            <a:r>
              <a:rPr lang="en-US" dirty="0" smtClean="0"/>
              <a:t>1 – change line</a:t>
            </a:r>
            <a:endParaRPr lang="en-US" dirty="0"/>
          </a:p>
        </p:txBody>
      </p:sp>
      <p:pic>
        <p:nvPicPr>
          <p:cNvPr id="6" name="Picture 5"/>
          <p:cNvPicPr>
            <a:picLocks noChangeAspect="1"/>
          </p:cNvPicPr>
          <p:nvPr/>
        </p:nvPicPr>
        <p:blipFill>
          <a:blip r:embed="rId3"/>
          <a:stretch>
            <a:fillRect/>
          </a:stretch>
        </p:blipFill>
        <p:spPr>
          <a:xfrm>
            <a:off x="5234683" y="4012429"/>
            <a:ext cx="5651686" cy="2347273"/>
          </a:xfrm>
          <a:prstGeom prst="rect">
            <a:avLst/>
          </a:prstGeom>
        </p:spPr>
      </p:pic>
    </p:spTree>
    <p:extLst>
      <p:ext uri="{BB962C8B-B14F-4D97-AF65-F5344CB8AC3E}">
        <p14:creationId xmlns:p14="http://schemas.microsoft.com/office/powerpoint/2010/main" val="2302363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18425</TotalTime>
  <Words>46034</Words>
  <Application>Microsoft Office PowerPoint</Application>
  <PresentationFormat>Widescreen</PresentationFormat>
  <Paragraphs>2519</Paragraphs>
  <Slides>303</Slides>
  <Notes>154</Notes>
  <HiddenSlides>17</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303</vt:i4>
      </vt:variant>
    </vt:vector>
  </HeadingPairs>
  <TitlesOfParts>
    <vt:vector size="314" baseType="lpstr">
      <vt:lpstr>Iskoola Pota</vt:lpstr>
      <vt:lpstr>Cambria Math</vt:lpstr>
      <vt:lpstr>Arial</vt:lpstr>
      <vt:lpstr>Calibri Light</vt:lpstr>
      <vt:lpstr>inherit</vt:lpstr>
      <vt:lpstr>Nirmala UI</vt:lpstr>
      <vt:lpstr>Helvetica Neue</vt:lpstr>
      <vt:lpstr>Calibri</vt:lpstr>
      <vt:lpstr>Wingdings</vt:lpstr>
      <vt:lpstr>Aharoni</vt:lpstr>
      <vt:lpstr>Office Theme</vt:lpstr>
      <vt:lpstr>Data Communication &amp; Computer Networks</vt:lpstr>
      <vt:lpstr>PowerPoint Presentation</vt:lpstr>
      <vt:lpstr>Data Communication/දත්ත සන්නිවේදනය ?</vt:lpstr>
      <vt:lpstr>දත්ත සන්නිවේදන පද්ධතියක සංරචක Component of Data communication system</vt:lpstr>
      <vt:lpstr>Sender/Source- යවන්නා, ප්‍රභවය</vt:lpstr>
      <vt:lpstr>Signals - සංඥා ….</vt:lpstr>
      <vt:lpstr>Analog Signals - ප්‍රතිසම සංඥා</vt:lpstr>
      <vt:lpstr>Digitals Signals – අංකිත සංඥා</vt:lpstr>
      <vt:lpstr>PowerPoint Presentation</vt:lpstr>
      <vt:lpstr>PowerPoint Presentation</vt:lpstr>
      <vt:lpstr>PowerPoint Presentation</vt:lpstr>
      <vt:lpstr>තරංගයක (සංඥාවක) කලාව </vt:lpstr>
      <vt:lpstr>PowerPoint Presentation</vt:lpstr>
      <vt:lpstr>PowerPoint Presentation</vt:lpstr>
      <vt:lpstr>PowerPoint Presentation</vt:lpstr>
      <vt:lpstr>Propagation speed in a media - මාධ්‍යක ප්‍රචාරණ වේගය The velocity factor (VF)</vt:lpstr>
      <vt:lpstr>Bandwidth - කලාප පළල</vt:lpstr>
      <vt:lpstr>Communication Media- සම්ප්‍රේෂණ මධ්‍ය</vt:lpstr>
      <vt:lpstr>Guided Communication Media – Wired Media</vt:lpstr>
      <vt:lpstr>Twisted Pair - සමාවෘත/ඇඹරුම් කම්ඹි යුගල</vt:lpstr>
      <vt:lpstr>Co-axial Cable සමාක්ෂ යොත්</vt:lpstr>
      <vt:lpstr>PowerPoint Presentation</vt:lpstr>
      <vt:lpstr>PowerPoint Presentation</vt:lpstr>
      <vt:lpstr>රැහැන් සඳහා ජාත්‍යන්තර විදුලි හා ඉලෙක්ට්‍රෝනික ඉංජිනේරු ප්‍රමිති අංකනය - IEEE</vt:lpstr>
      <vt:lpstr>PowerPoint Presentation</vt:lpstr>
      <vt:lpstr>නියමු නොවන සම්ප්‍රේෂන මාධ්‍යන්  Unguided Media  (Wireless Media)</vt:lpstr>
      <vt:lpstr>Radio Waves</vt:lpstr>
      <vt:lpstr>Infrared - අධෝරක්ත කිරන </vt:lpstr>
      <vt:lpstr>PowerPoint Presentation</vt:lpstr>
      <vt:lpstr>Micro Waves - ක්ෂුද්‍ර තරංග </vt:lpstr>
      <vt:lpstr>වායුගෝලය තුල දත්ත සම්ප්‍රේෂණ ආකාර</vt:lpstr>
      <vt:lpstr>Line of Sight Propagation – භුමිය මත පිහිටි සම්ප්‍රේෂක කුළුණු 2ක් අතර දත්ත සම්ප්‍රේෂණය </vt:lpstr>
      <vt:lpstr>Ground propagation - භූමිය ආසන්නයේ දත්ත සම්ප්‍රේෂණය </vt:lpstr>
      <vt:lpstr>Sky Propagation - චන්ද්‍රිකා භාවිතා කරමින් දත්ත සම්ප්‍රේෂණය</vt:lpstr>
      <vt:lpstr>Microwaves ……</vt:lpstr>
      <vt:lpstr>Terrestrial Microwaves- භෞමික ක්ෂුද්‍ර තරංග</vt:lpstr>
      <vt:lpstr>Microwaves for sattelite transmission</vt:lpstr>
      <vt:lpstr>PowerPoint Presentation</vt:lpstr>
      <vt:lpstr>Laser - ලෙසර් කිරණ</vt:lpstr>
      <vt:lpstr>PowerPoint Presentation</vt:lpstr>
      <vt:lpstr>PowerPoint Presentation</vt:lpstr>
      <vt:lpstr>Wi-Max </vt:lpstr>
      <vt:lpstr>Wifi and Wimax</vt:lpstr>
      <vt:lpstr>VHF - ඉතා උච්ච සංඛ්‍යාත</vt:lpstr>
      <vt:lpstr>PowerPoint Presentation</vt:lpstr>
      <vt:lpstr>UHF – අති උච්ච සංඛ්‍යාත</vt:lpstr>
      <vt:lpstr>PowerPoint Presentation</vt:lpstr>
      <vt:lpstr>රැහැන් රහිත ජාල වල වාසි සහ අවාසි</vt:lpstr>
      <vt:lpstr>Data Transmission Speed</vt:lpstr>
      <vt:lpstr>සම්ප්‍රේෂණ මාධ්‍යක් තුල සංඥා ගමන් කිරීමේ දී විවිධ බලපෑම් ඇති වේ. එම බලපෑම් වලට මාධ්‍යන් දක්වන ප්‍රතිචාර වෙනස් වේ. ඒවා එම මාධ්‍යයේ ගුණ ලෙස හැඳින්විය හැකිය.</vt:lpstr>
      <vt:lpstr>PowerPoint Presentation</vt:lpstr>
      <vt:lpstr>Noise - ඝෝෂාව</vt:lpstr>
      <vt:lpstr>Attenuation - හායනය</vt:lpstr>
      <vt:lpstr>Distortion - විකෘතිවීම</vt:lpstr>
      <vt:lpstr>සරල ස්ඵලකය - Simple Topology Point to Point Connection (සෘජු ලක්ෂ්‍ය සම්බන්ධතාවය)</vt:lpstr>
      <vt:lpstr>Network Topology ජාල ස්ථල විද්‍යාව</vt:lpstr>
      <vt:lpstr>Star Topology</vt:lpstr>
      <vt:lpstr>Ring Topology</vt:lpstr>
      <vt:lpstr>Bus Topology</vt:lpstr>
      <vt:lpstr>Mess Topology</vt:lpstr>
      <vt:lpstr>Advantages of a mesh topology </vt:lpstr>
      <vt:lpstr>Disadvantages of a mesh topology </vt:lpstr>
      <vt:lpstr>PowerPoint Presentation</vt:lpstr>
      <vt:lpstr>PowerPoint Presentation</vt:lpstr>
      <vt:lpstr>multilayer switch </vt:lpstr>
      <vt:lpstr>Data Transmission Mode  - දත්ත සම්ප්‍රේෂණ විධි</vt:lpstr>
      <vt:lpstr>දිශාවන් අනුව දත්ත සම්ප්‍රේෂණය</vt:lpstr>
      <vt:lpstr>PowerPoint Presentation</vt:lpstr>
      <vt:lpstr>දත්ත සම්ප්‍රේෂණ ආකාර</vt:lpstr>
      <vt:lpstr>Data Representation using Signals </vt:lpstr>
      <vt:lpstr>නියමාවලි - Protocol</vt:lpstr>
      <vt:lpstr>PowerPoint Presentation</vt:lpstr>
      <vt:lpstr>ජාල නියමාවලි ක්‍රියාත්මක කිරීම</vt:lpstr>
      <vt:lpstr>Data Switching among Nodes - Switching Techniques නෝඩ අතර දත්ත හුවමාරු තාක්ෂණයන්  switching - වහරුකරණය</vt:lpstr>
      <vt:lpstr>Packet Switching Structure</vt:lpstr>
      <vt:lpstr>PowerPoint Presentation</vt:lpstr>
      <vt:lpstr>PowerPoint Presentation</vt:lpstr>
      <vt:lpstr>PowerPoint Presentation</vt:lpstr>
      <vt:lpstr>Circuit Switching - සර්කිට් ස්විචිං </vt:lpstr>
      <vt:lpstr>PowerPoint Presentation</vt:lpstr>
      <vt:lpstr>Cell Switching</vt:lpstr>
      <vt:lpstr>Message Switching</vt:lpstr>
      <vt:lpstr>Computer Networks?</vt:lpstr>
      <vt:lpstr>පරිගණක ජාල වල අවශ්‍යතාවය</vt:lpstr>
      <vt:lpstr>Types of Networks - පරිගණක ජාල වර්ග</vt:lpstr>
      <vt:lpstr>LAN – Local Area Network (ස්ථානීය ප්‍රදේශ ජාල) </vt:lpstr>
      <vt:lpstr>පරිගණක ජාල වල වාසි</vt:lpstr>
      <vt:lpstr>පරිගණක ජාල වල අවාසි</vt:lpstr>
      <vt:lpstr>Network Models - ජාල ආකෘති</vt:lpstr>
      <vt:lpstr>Client – Server Model Network</vt:lpstr>
      <vt:lpstr>Peer to Peer Model</vt:lpstr>
      <vt:lpstr>PowerPoint Presentation</vt:lpstr>
      <vt:lpstr>PowerPoint Presentation</vt:lpstr>
      <vt:lpstr>Virtual Private Networks – (අතත්‍ය පුද්ගලික ජාල)</vt:lpstr>
      <vt:lpstr>PowerPoint Presentation</vt:lpstr>
      <vt:lpstr>PowerPoint Presentation</vt:lpstr>
      <vt:lpstr>දත්ත ආකේතකරණ තාක්ෂණයන්</vt:lpstr>
      <vt:lpstr>NRZ_L</vt:lpstr>
      <vt:lpstr>PowerPoint Presentation</vt:lpstr>
      <vt:lpstr>දෝෂ හැසිරවීම</vt:lpstr>
      <vt:lpstr>පරීක්ෂාකිරීමේ ක්‍රම</vt:lpstr>
      <vt:lpstr>සන්නිවේදන ක්‍රම</vt:lpstr>
      <vt:lpstr>PSTN - Public Switched Telephone Network  පොදු ස්වීච දූරකතන ජාලය </vt:lpstr>
      <vt:lpstr>PowerPoint Presentation</vt:lpstr>
      <vt:lpstr>MODEM</vt:lpstr>
      <vt:lpstr>Integrated Services Digital Network (ISDN) </vt:lpstr>
      <vt:lpstr>DSL - Digital Subscriber Line </vt:lpstr>
      <vt:lpstr>ADSL/DSL - Asymmetric Digital Subscriber Line</vt:lpstr>
      <vt:lpstr>GSM - Global System ‍‍for Mobile Communications  </vt:lpstr>
      <vt:lpstr>GPRS – General Packet Radio Service</vt:lpstr>
      <vt:lpstr>CDMA - Code Division Multiple Access</vt:lpstr>
      <vt:lpstr>සංඥා මූලාංග භාවිතයෙන් අංකිත දත්ත ආකේතනය encode digital data using signal elements</vt:lpstr>
      <vt:lpstr>Carrier Signals - වාහක සංඥා</vt:lpstr>
      <vt:lpstr>Modulation - </vt:lpstr>
      <vt:lpstr>PowerPoint Presentation</vt:lpstr>
      <vt:lpstr>Basic Modulation Techniques - මූලික මූර්ජන තාක්ෂණයන්</vt:lpstr>
      <vt:lpstr>Amplitude Modulation - විස්තාර මූර්ජනය (AM)</vt:lpstr>
      <vt:lpstr>Frequency Modulation - සංඛ්‍යාත මූර්ජනය</vt:lpstr>
      <vt:lpstr>PowerPoint Presentation</vt:lpstr>
      <vt:lpstr>Phase Modulation - කලා මූර්ජනය</vt:lpstr>
      <vt:lpstr>PowerPoint Presentation</vt:lpstr>
      <vt:lpstr>අංකිත සංඥා ප්‍රතිසම සංඥා බවට පරිවර්තනය</vt:lpstr>
      <vt:lpstr>Amplitude Shift Keying – විස්තාර සීරු මාරුව</vt:lpstr>
      <vt:lpstr>Frequency Shift Keying - සංඛ්‍යාත සීරු මාරුව</vt:lpstr>
      <vt:lpstr>Phase Shift Keying - කලා සීරු මාරුව</vt:lpstr>
      <vt:lpstr>අංකිත තරංග ප්‍රතිසම තරංග බවට පත්කිරීම</vt:lpstr>
      <vt:lpstr>ප්‍රතිසම තරංග අංකිත තරංග බවට පත්කිරීම</vt:lpstr>
      <vt:lpstr>Ex:- Make Long Distance Telephone Call via Internet</vt:lpstr>
      <vt:lpstr>ප්‍රතිසම තරංග අංකිත තරංග බවට පත්කිරීම…..</vt:lpstr>
      <vt:lpstr>PowerPoint Presentation</vt:lpstr>
      <vt:lpstr>Multiplexing - බහුපථකරණය -MUX</vt:lpstr>
      <vt:lpstr>1-bit Digital Comparator Circuit</vt:lpstr>
      <vt:lpstr>2-input Multiplexer Design</vt:lpstr>
      <vt:lpstr>PowerPoint Presentation</vt:lpstr>
      <vt:lpstr>Multiplexer Input Line Selection</vt:lpstr>
      <vt:lpstr>Draw 4 Channel Multiplexer using Logic Gates only 2 NOTs, 4ANDs and 1ORs?</vt:lpstr>
      <vt:lpstr>සංඛ්‍යාතය බෙදා ගැනීමේ බහුපථ ක්‍රමය - FDM</vt:lpstr>
      <vt:lpstr>සංඛ්‍යාතය බෙදා ගැනීමේ බහුපථ ක්‍රමය - FDM</vt:lpstr>
      <vt:lpstr> කාලය බෙදා ගැනීමේ බහුපථ ක්‍රමය - TDM</vt:lpstr>
      <vt:lpstr>PowerPoint Presentation</vt:lpstr>
      <vt:lpstr>කේතය බෙදා ගැනීමේ බහුපථ ක්‍රමය - CDM</vt:lpstr>
      <vt:lpstr>PowerPoint Presentation</vt:lpstr>
      <vt:lpstr>බහුපථ ක්‍රමයේ අවශ්‍යතාවයන්</vt:lpstr>
      <vt:lpstr>PowerPoint Presentation</vt:lpstr>
      <vt:lpstr>PowerPoint Presentation</vt:lpstr>
      <vt:lpstr>සම්ප්‍රේෂණ බාධා - Transmission Impairments</vt:lpstr>
      <vt:lpstr>Noise - ඝෝෂාව</vt:lpstr>
      <vt:lpstr>Attenuation - හායනය</vt:lpstr>
      <vt:lpstr>PowerPoint Presentation</vt:lpstr>
      <vt:lpstr>PowerPoint Presentation</vt:lpstr>
      <vt:lpstr>Distortion - විකෘතිවීම</vt:lpstr>
      <vt:lpstr>PowerPoint Presentation</vt:lpstr>
      <vt:lpstr>PowerPoint Presentation</vt:lpstr>
      <vt:lpstr>PowerPoint Presentation</vt:lpstr>
      <vt:lpstr>Synchronization - සමමුහුර්තකරණය </vt:lpstr>
      <vt:lpstr>Acknowledgement - පිළිදැන්වීම</vt:lpstr>
      <vt:lpstr>Basic Components of Networks - පරිගණක ජාල වල මූලික උපාංග</vt:lpstr>
      <vt:lpstr>රිපීටර - Repeaters</vt:lpstr>
      <vt:lpstr>ජාලකරණ අතුරු මුහුණත් කාඩ්පත - (NIC)</vt:lpstr>
      <vt:lpstr>සේතුව - Bridge</vt:lpstr>
      <vt:lpstr>මාර්ගකාරකය - Routers</vt:lpstr>
      <vt:lpstr>PowerPoint Presentation</vt:lpstr>
      <vt:lpstr>PowerPoint Presentation</vt:lpstr>
      <vt:lpstr>දොරටුමග - Gateways</vt:lpstr>
      <vt:lpstr>Default Gateway - පුරුදු /ස්වයං පැවරූ දොරටු මග</vt:lpstr>
      <vt:lpstr>PowerPoint Presentation</vt:lpstr>
      <vt:lpstr>Clients - සේවාලාභී පරිගණක/සේවා ග්‍රාහක</vt:lpstr>
      <vt:lpstr>Servers/සේවා දායක/ අනුග්‍රාහක පරිගණක </vt:lpstr>
      <vt:lpstr>PowerPoint Presentation</vt:lpstr>
      <vt:lpstr>PowerPoint Presentation</vt:lpstr>
      <vt:lpstr>Mail Server</vt:lpstr>
      <vt:lpstr>PowerPoint Presentation</vt:lpstr>
      <vt:lpstr>Proxy Server - නියෝජන සේවා දායක පරිගණක</vt:lpstr>
      <vt:lpstr>PowerPoint Presentation</vt:lpstr>
      <vt:lpstr>PowerPoint Presentation</vt:lpstr>
      <vt:lpstr>Application Server - යෙදුම් සේවාදායකය</vt:lpstr>
      <vt:lpstr>DNS - Domain Name Server</vt:lpstr>
      <vt:lpstr>ඒකීය සම්පත් නිවේශකය - URL (Uniform Resource Locator) </vt:lpstr>
      <vt:lpstr>URL – Uniform Resource Locator - ඒකාකාර සම්පත් නිශ්චායකය</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DHCP – Dynamic Host Configuration Protocol  ගතික සංග්‍රහක වින්‍යාස නියමාවලි සේවාදායකය</vt:lpstr>
      <vt:lpstr>IP (internet protocol) Address </vt:lpstr>
      <vt:lpstr>IPv4</vt:lpstr>
      <vt:lpstr>ජාල පංති</vt:lpstr>
      <vt:lpstr>ජාල පංති - </vt:lpstr>
      <vt:lpstr>ජාල අංකය හා සංග්‍රාහක අංකය</vt:lpstr>
      <vt:lpstr>PowerPoint Presentation</vt:lpstr>
      <vt:lpstr>PowerPoint Presentation</vt:lpstr>
      <vt:lpstr>PowerPoint Presentation</vt:lpstr>
      <vt:lpstr>PowerPoint Presentation</vt:lpstr>
      <vt:lpstr>PowerPoint Presentation</vt:lpstr>
      <vt:lpstr>PowerPoint Presentation</vt:lpstr>
      <vt:lpstr>පුද්ගලික පරිගණක ජාල - Private Networks</vt:lpstr>
      <vt:lpstr>PowerPoint Presentation</vt:lpstr>
      <vt:lpstr>CIDR: Classless Inter-Domain Routing.  පංති රහිත වසම් අතර මං හැසිරවීම</vt:lpstr>
      <vt:lpstr>(විකාශ ලිපිනය) Broadcast Address:</vt:lpstr>
      <vt:lpstr>PowerPoint Presentation</vt:lpstr>
      <vt:lpstr>උප ජාල නිර්මාණය - Subnetting</vt:lpstr>
      <vt:lpstr>උප ජාල ආවරණය - subnet mask</vt:lpstr>
      <vt:lpstr>PowerPoint Presentation</vt:lpstr>
      <vt:lpstr>PowerPoint Presentation</vt:lpstr>
      <vt:lpstr>PowerPoint Presentation</vt:lpstr>
      <vt:lpstr>PowerPoint Presentation</vt:lpstr>
      <vt:lpstr>PowerPoint Presentation</vt:lpstr>
      <vt:lpstr>PowerPoint Presentation</vt:lpstr>
      <vt:lpstr>Sub netting Networks</vt:lpstr>
      <vt:lpstr>Ipconfig - IP ලිපිනයන් දැන ගැනීම</vt:lpstr>
      <vt:lpstr>ping - ජාලයක පරිගණක අතර සම්බන්ධතාවය පරීක්ෂා කිරීම</vt:lpstr>
      <vt:lpstr>netstat විධානය පරිගණකය ජාලගත වෙනත් පරිගණක හෝ උපාංග සමඟ සන්නිවේදනය කරන ආකාරය පිළිබඳ සවිස්තරාත්මක තොරතුරු </vt:lpstr>
      <vt:lpstr>Tracerout –  </vt:lpstr>
      <vt:lpstr>PowerPoint Presentation</vt:lpstr>
      <vt:lpstr>hostname - </vt:lpstr>
      <vt:lpstr>telnet</vt:lpstr>
      <vt:lpstr>Port Number</vt:lpstr>
      <vt:lpstr>MAC Address – Media Access Control (Machine Access Control) (මාධ්‍ය ප්‍රවේශ පාලක/යන්ත්‍ර ප්‍රවේශ පාලක)</vt:lpstr>
      <vt:lpstr>ALOHAnet</vt:lpstr>
      <vt:lpstr>Ethernet</vt:lpstr>
      <vt:lpstr>Ethernet-IEEE 802.3</vt:lpstr>
      <vt:lpstr>දත්ත සම්ප්‍රේශණ නියමාවලි</vt:lpstr>
      <vt:lpstr>CSMA/CD -Carrier Sensitive Multiple Access  with Collision Detection</vt:lpstr>
      <vt:lpstr>Token ring – IEEE 802.5</vt:lpstr>
      <vt:lpstr>IEEE 802.11b, IEEE 802.11g, IEEE 802.11n</vt:lpstr>
      <vt:lpstr>IP</vt:lpstr>
      <vt:lpstr>TCP -  Transmission Control Protocol ....</vt:lpstr>
      <vt:lpstr>PowerPoint Presentation</vt:lpstr>
      <vt:lpstr>PowerPoint Presentation</vt:lpstr>
      <vt:lpstr>PowerPoint Presentation</vt:lpstr>
      <vt:lpstr>PowerPoint Presentation</vt:lpstr>
      <vt:lpstr>http – Hyper Text Transfer Protocol (අධි පාඨ තැන් හුවමාරු නාමාවලිය)</vt:lpstr>
      <vt:lpstr>https – hypertext transfer protocol secure</vt:lpstr>
      <vt:lpstr>ජාල පද්ධතියක දත්ත සම්ප්‍රේෂණය වන ආකාරය</vt:lpstr>
      <vt:lpstr>විවෘත පද්ධති අන්තර් සම්බන්ධතා ආකෘතිය (Open System Interconnection) -OSI Model</vt:lpstr>
      <vt:lpstr>OSI - Layers</vt:lpstr>
      <vt:lpstr>PowerPoint Presentation</vt:lpstr>
      <vt:lpstr>PowerPoint Presentation</vt:lpstr>
      <vt:lpstr>Application Layer</vt:lpstr>
      <vt:lpstr>Presentation Layer </vt:lpstr>
      <vt:lpstr>PowerPoint Presentation</vt:lpstr>
      <vt:lpstr>Session Layer</vt:lpstr>
      <vt:lpstr>Transport Layer</vt:lpstr>
      <vt:lpstr>PowerPoint Presentation</vt:lpstr>
      <vt:lpstr>Network Layer</vt:lpstr>
      <vt:lpstr>Data Link Layer</vt:lpstr>
      <vt:lpstr>PowerPoint Presentation</vt:lpstr>
      <vt:lpstr>PowerPoint Presentation</vt:lpstr>
      <vt:lpstr>Physical Layer</vt:lpstr>
      <vt:lpstr>PowerPoint Presentation</vt:lpstr>
      <vt:lpstr>Layers අතර සම්බන්ධතාවය</vt:lpstr>
      <vt:lpstr>TCP/IP Model - සම්ප්‍රේෂණ පාලන නියමාවලි හා අන්තර්ජාල නියමාවලි ආකෘතිය</vt:lpstr>
      <vt:lpstr>PowerPoint Presentation</vt:lpstr>
      <vt:lpstr>PowerPoint Presentation</vt:lpstr>
      <vt:lpstr>PowerPoint Presentation</vt:lpstr>
      <vt:lpstr>PowerPoint Presentation</vt:lpstr>
      <vt:lpstr>What is Layer 2 Switch? </vt:lpstr>
      <vt:lpstr>What is Layer 3 Switch? </vt:lpstr>
      <vt:lpstr>Difference between Layer 2 and Layer 3 Switch </vt:lpstr>
      <vt:lpstr>PowerPoint Presentation</vt:lpstr>
      <vt:lpstr>PowerPoint Presentation</vt:lpstr>
      <vt:lpstr>PowerPoint Presentation</vt:lpstr>
      <vt:lpstr>PowerPoint Presentation</vt:lpstr>
      <vt:lpstr>Internet Service Provider - ISP</vt:lpstr>
      <vt:lpstr>Leased Lines - බදුගත් සම්බන්ධතා - dedicated line</vt:lpstr>
      <vt:lpstr>PowerPoint Presentation</vt:lpstr>
      <vt:lpstr>PowerPoint Presentation</vt:lpstr>
      <vt:lpstr>PowerPoint Presentation</vt:lpstr>
      <vt:lpstr>Web Page/Web Site</vt:lpstr>
      <vt:lpstr>අන්තර්ජාලයේ සේවාවන්</vt:lpstr>
      <vt:lpstr>WWW</vt:lpstr>
      <vt:lpstr>වෙබ් අඩවියක් නිර්මාණය කර අන්තර්ජාලයට යොමු කිරීම</vt:lpstr>
      <vt:lpstr>Email ගිණුමක ව්‍යුහය</vt:lpstr>
      <vt:lpstr>Email වල වාසි</vt:lpstr>
      <vt:lpstr>Intranet - අන්ත‍:ජාලය</vt:lpstr>
      <vt:lpstr>ආරක්ෂිතව දත්ත සම්ප්‍රේශනය</vt:lpstr>
      <vt:lpstr>ගුප්තකේතනය හා අංකිත අත්සන</vt:lpstr>
      <vt:lpstr>සමමිතික යතුරු කේතනය - Symmetric Key Encryption</vt:lpstr>
      <vt:lpstr>Ciphertext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අංකිත අත්සන/Digital Sign </vt:lpstr>
      <vt:lpstr>PowerPoint Presentation</vt:lpstr>
      <vt:lpstr>PowerPoint Presentation</vt:lpstr>
      <vt:lpstr>PowerPoint Presentation</vt:lpstr>
      <vt:lpstr>PowerPoint Presentation</vt:lpstr>
      <vt:lpstr>PowerPoint Presentation</vt:lpstr>
      <vt:lpstr>තර්ජන - Threats </vt:lpstr>
      <vt:lpstr>තතු  බෑම ඇතිවිය හැකි ආකාර</vt:lpstr>
      <vt:lpstr>Protection against unauthorized malicious accesses  බල නොලත්/අවසර නොලත් හානිකර ප්‍රවේශවීම් වලින් ආරක්ෂා වීම</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Communication &amp; Computer Networks</dc:title>
  <dc:creator>anton</dc:creator>
  <cp:lastModifiedBy>Anton</cp:lastModifiedBy>
  <cp:revision>1121</cp:revision>
  <dcterms:created xsi:type="dcterms:W3CDTF">2017-07-26T17:17:36Z</dcterms:created>
  <dcterms:modified xsi:type="dcterms:W3CDTF">2025-09-28T10:55:22Z</dcterms:modified>
</cp:coreProperties>
</file>